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230080" y="-37440"/>
            <a:ext cx="19215720" cy="1371384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2"/>
          <p:cNvSpPr/>
          <p:nvPr/>
        </p:nvSpPr>
        <p:spPr>
          <a:xfrm>
            <a:off x="7764840" y="4769640"/>
            <a:ext cx="12705840" cy="256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116840" y="8442000"/>
            <a:ext cx="15442200" cy="1171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8: Тестирование пользовательского интерфейса.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7116840" y="1530720"/>
            <a:ext cx="9441360" cy="1422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>
              <a:lnSpc>
                <a:spcPct val="100000"/>
              </a:lnSpc>
            </a:pPr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br/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116840" y="11795760"/>
            <a:ext cx="15730200" cy="629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1840" y="1330560"/>
            <a:ext cx="2733840" cy="264348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Плюсы и минусы автоматического тестирования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3" name="Изображение_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74" name="CustomShape 4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34A8682-2D91-409C-BDB7-8092553BDE30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75" name="Table 5"/>
          <p:cNvGraphicFramePr/>
          <p:nvPr/>
        </p:nvGraphicFramePr>
        <p:xfrm>
          <a:off x="1479960" y="5509080"/>
          <a:ext cx="18889920" cy="7599960"/>
        </p:xfrm>
        <a:graphic>
          <a:graphicData uri="http://schemas.openxmlformats.org/drawingml/2006/table">
            <a:tbl>
              <a:tblPr/>
              <a:tblGrid>
                <a:gridCol w="9443160"/>
                <a:gridCol w="9447120"/>
              </a:tblGrid>
              <a:tr h="7600320">
                <a:tc>
                  <a:txBody>
                    <a:bodyPr lIns="90000" rIns="90000">
                      <a:noAutofit/>
                    </a:bodyPr>
                    <a:p>
                      <a:pPr marL="215640" indent="-213840">
                        <a:lnSpc>
                          <a:spcPct val="87000"/>
                        </a:lnSpc>
                      </a:pPr>
                      <a:r>
                        <a:rPr b="1" lang="ru-RU" sz="4800" spc="-1" strike="noStrike">
                          <a:latin typeface="Times New Roman"/>
                          <a:ea typeface="Microsoft YaHei"/>
                        </a:rPr>
                        <a:t>Плюсы: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5640" indent="-213840">
                        <a:lnSpc>
                          <a:spcPct val="87000"/>
                        </a:lnSpc>
                      </a:pP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Снижение стоимости тестирования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Высокая скорость выполнения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Больший объем покрытия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Не требуется участие оператора-тестировщика при проведении регрессионного тестирования или любого другого перетестирования продукта </a:t>
                      </a:r>
                      <a:endParaRPr b="0" lang="ru-RU" sz="4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marL="215640" indent="-213840">
                        <a:lnSpc>
                          <a:spcPct val="87000"/>
                        </a:lnSpc>
                      </a:pPr>
                      <a:r>
                        <a:rPr b="1" lang="ru-RU" sz="4800" spc="-1" strike="noStrike">
                          <a:latin typeface="Times New Roman"/>
                          <a:ea typeface="Microsoft YaHei"/>
                        </a:rPr>
                        <a:t>Минусы: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5640" indent="-213840">
                        <a:lnSpc>
                          <a:spcPct val="87000"/>
                        </a:lnSpc>
                      </a:pP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Анализ успешности прохождения теста будет выполняться по формальным признакам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Невозможность поиска «косметических» дефектов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Высокая стоимость поддержки по сравнению с «обычными» функциональными тестами</a:t>
                      </a:r>
                      <a:endParaRPr b="0" lang="ru-RU" sz="4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Тестирование удобства использования пользовательских интерфейсов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Юзабилити-тестирование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 (Usability testing): </a:t>
            </a:r>
            <a:endParaRPr b="0" lang="ru-RU" sz="48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Исследование, выполняемое с целью определения, удобен ли некоторый искусственный объект для его предполагаемого применения 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Цели юзабилити-тестирования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: </a:t>
            </a:r>
            <a:endParaRPr b="0" lang="ru-RU" sz="48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Выявление сильных и слабых мест в интерфейсе для дальнейшего улучшения его в ходе итерационного процесса разработки </a:t>
            </a:r>
            <a:endParaRPr b="0" lang="ru-RU" sz="48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Оценка общего качества интерфейса – например, для выбора одного из двух возможных вариантов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0" name="Изображение_7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81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5F0E14D-6427-4DB5-A5F8-C2D1CB9279E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Факторы влияющие на удобство использования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легкость обучения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быстро ли человек учится использовать систему;</a:t>
            </a:r>
            <a:endParaRPr b="0" lang="ru-RU" sz="60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эффективность обучения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быстро ли человек работает после обучения;</a:t>
            </a:r>
            <a:endParaRPr b="0" lang="ru-RU" sz="60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запоминаемость обучения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легко ли запоминается все, чему человек научился;</a:t>
            </a:r>
            <a:endParaRPr b="0" lang="ru-RU" sz="60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ошибки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часто ли человек допускает ошибки в работе;</a:t>
            </a:r>
            <a:endParaRPr b="0" lang="ru-RU" sz="60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общая удовлетворенность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является ли общее впечатление от работы с системой положительным.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85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6" name="Изображение_1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87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4A851F3-3722-4A33-8076-47D994FFEE1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Этапы тестирования удобства использования пользовательского интерфейса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Исследовательское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проводится после формулирования требований к системе и разработки прототипа интерфейса</a:t>
            </a:r>
            <a:endParaRPr b="0" lang="ru-RU" sz="60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Оценочное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проводится после разработки низкоуровневых требований и детализированного прототипа пользовательского интерфейса. </a:t>
            </a:r>
            <a:endParaRPr b="0" lang="ru-RU" sz="60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Валидационное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 проводится ближе к этапу завершения разработки. </a:t>
            </a:r>
            <a:endParaRPr b="0" lang="ru-RU" sz="60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Сравнительное</a:t>
            </a: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- данный вид тестирования может проводиться на любом этапе разработки интерфейса.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92" name="Изображение_1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93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033A2BF4-BC43-403F-A7FA-61410EB3B1BF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Оценка удобства использования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Производительность, эффективность (efficiency)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сколько времени и шагов понадобится пользователю для завершения основных задач приложения, например, размещение новости, регистрации, покупка и т.д.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Правильность (accuracy)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сколько ошибок сделал пользователь во время работы с приложением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Активизация в памяти (recall)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как много пользователь помнит о работе приложения после приостановки работы с ним на длительный период времени? (повторное выполнение операций после перерыва должно проходить быстрее, чем у нового пользователя)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Эмоциональная реакция (emotional response)</a:t>
            </a: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– как пользователь себя чувствует после завершения задачи – растерян, испытал стресс. Порекомендует ли пользователь систему своим друзьям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98" name="Изображение_1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99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8FBFDAB-739C-472F-AFDD-95DB2D385DC2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Методы проведения юзабилити-тестирования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7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Автоматические методы слабо применимы</a:t>
            </a:r>
            <a:endParaRPr b="0" lang="ru-RU" sz="72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7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Наиболее эффективным является метод </a:t>
            </a:r>
            <a:r>
              <a:rPr b="1" lang="ru-RU" sz="7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формальной инспекции</a:t>
            </a:r>
            <a:endParaRPr b="0" lang="ru-RU" sz="7200" spc="-1" strike="noStrike">
              <a:latin typeface="Arial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04" name="Изображение_1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205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E4FCBF8-F2B2-410E-A444-F1AF39DC88CE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Общий оценочный лист тестирования юзабилити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Архитектура и Навигация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Планировка и Дизайн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Содержание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Формы и Взаимодействие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Графика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Цвета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Устойчивость к ошибкам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Платформа и Особенности реализация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10" name="Изображение_1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211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F38E88B3-A3BF-4904-BE0B-203419DEBBE1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2"/>
          <p:cNvSpPr/>
          <p:nvPr/>
        </p:nvSpPr>
        <p:spPr>
          <a:xfrm>
            <a:off x="1209600" y="2537640"/>
            <a:ext cx="21565440" cy="2311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214" name="CustomShape 3"/>
          <p:cNvSpPr/>
          <p:nvPr/>
        </p:nvSpPr>
        <p:spPr>
          <a:xfrm>
            <a:off x="1200960" y="3977640"/>
            <a:ext cx="21504240" cy="8710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1. Про тестирование GUI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https://woxapp.com/ru/our-blog/testing-the-ui-user-interface/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2. Чеклист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https://senior.ua/articles/kratkiy-cheklist-dlya-testirovaniya-polzovatelskogo-interf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eysa-produkta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3. Про юзабилити https://habr.com/ru/post/211322/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4. Про селениум https://habr.com/ru/post/152653/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5. Селениум с питоном https://selenium-python.readthedocs.io/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16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217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92B4BA2E-E7D9-4279-BC89-00AC8120FAD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0508400" y="5922000"/>
            <a:ext cx="3193560" cy="3087720"/>
          </a:xfrm>
          <a:prstGeom prst="rect">
            <a:avLst/>
          </a:prstGeom>
          <a:ln w="12600">
            <a:noFill/>
          </a:ln>
        </p:spPr>
      </p:pic>
      <p:sp>
        <p:nvSpPr>
          <p:cNvPr id="219" name="CustomShape 1"/>
          <p:cNvSpPr/>
          <p:nvPr/>
        </p:nvSpPr>
        <p:spPr>
          <a:xfrm>
            <a:off x="1678680" y="2393640"/>
            <a:ext cx="21565440" cy="2311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b="1" lang="en-US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b="0" lang="ru-RU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Пользовательский интерфейс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Графический интерфейс пользователя (Graphical user interface, GUI) –разновидность пользовательского интерфейса, в котором элементы интерфейса (меню, кнопки, значки, списки и т. п.), представленные пользователю на дисплее, исполнены в виде графических изображений.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25" name="Изображение_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FA6DED7D-86C7-4241-89A2-4586552AB63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Тестирование пользовательского интерфейса и юзабилити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2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Функциональное тестирование пользовательского интерфейса</a:t>
            </a:r>
            <a:endParaRPr b="0" lang="ru-RU" sz="40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Проверка интерфейса на эффективность человеко-машинного взаимодействия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1" name="Изображение_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32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8A4F573D-BE69-495B-8BEA-C9D423DA44D8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Функциональное тестирование пользовательских интерфейсов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2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анализ требований к пользовательскому интерфейсу;</a:t>
            </a:r>
            <a:endParaRPr b="0" lang="ru-RU" sz="40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разработка тест-требований и тест-планов для проверки пользовательского интерфейса;</a:t>
            </a:r>
            <a:endParaRPr b="0" lang="ru-RU" sz="40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выполнение тестовых примеров и сбор информации о выполнении тестов;</a:t>
            </a:r>
            <a:endParaRPr b="0" lang="ru-RU" sz="40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определение полноты покрытия пользовательского интерфейса требованиями;</a:t>
            </a:r>
            <a:endParaRPr b="0" lang="ru-RU" sz="40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составление отчетов о проблемах в случае несовпадения поведения системы и требований либо в случае отсутствия требований на отдельные интерфейсные элементы.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7" name="Изображение_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38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695DF0E6-69BA-471D-9CBE-3E6398C9C0B2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Требования к внешнему виду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Требования к размещению элементов управления на экранных формах</a:t>
            </a:r>
            <a:endParaRPr b="0" lang="ru-RU" sz="40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Требования к содержанию и оформлению выводимых сообщений</a:t>
            </a:r>
            <a:endParaRPr b="0" lang="ru-RU" sz="40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Требования к форматам ввода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3" name="Изображение_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44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6157611-E8E8-427C-99C2-D1539057EB4F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Требования по доступу к внутренней функциональности системы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2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Требования к реакции системы на ввод пользователя</a:t>
            </a:r>
            <a:endParaRPr b="0" lang="ru-RU" sz="40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Требования к времени отклика на команды пользователя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9" name="Изображение_5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50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F81422F-F750-4DD1-86C4-F9D34790B7D1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"/>
          <p:cNvSpPr/>
          <p:nvPr/>
        </p:nvSpPr>
        <p:spPr>
          <a:xfrm>
            <a:off x="1209600" y="2972880"/>
            <a:ext cx="54860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 </a:t>
            </a: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Полнота покрытия пользовательского интерфейса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5" name="Изображение_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56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0CB0446-289C-4BF6-9344-70B4D8C03024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57" name="Table 6"/>
          <p:cNvGraphicFramePr/>
          <p:nvPr/>
        </p:nvGraphicFramePr>
        <p:xfrm>
          <a:off x="7632000" y="2451240"/>
          <a:ext cx="15162480" cy="10883880"/>
        </p:xfrm>
        <a:graphic>
          <a:graphicData uri="http://schemas.openxmlformats.org/drawingml/2006/table">
            <a:tbl>
              <a:tblPr/>
              <a:tblGrid>
                <a:gridCol w="5544360"/>
                <a:gridCol w="9618480"/>
              </a:tblGrid>
              <a:tr h="21448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1" lang="ru-RU" sz="3600" spc="-1" strike="noStrike">
                          <a:latin typeface="Times New Roman"/>
                          <a:ea typeface="Microsoft YaHei"/>
                        </a:rPr>
                        <a:t>функциональное покрытие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покрытие требований к пользовательскому интерфейсу;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1448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1" lang="ru-RU" sz="3600" spc="-1" strike="noStrike">
                          <a:latin typeface="Times New Roman"/>
                          <a:ea typeface="Microsoft YaHei"/>
                        </a:rPr>
                        <a:t>структурное покрытие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для обеспечения полного структурного покрытия каждый интерфейсный элемент должен быть использован в тестовых примерах хотя бы один раз;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8152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1" lang="ru-RU" sz="3600" spc="-1" strike="noStrike">
                          <a:latin typeface="Times New Roman"/>
                          <a:ea typeface="Microsoft YaHei"/>
                        </a:rPr>
                        <a:t>структурное покрытие с учетом состояния элементов интерфейса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для обеспечения этого уровня покрытия необходимо не только использовать каждый элемент интерфейса, но и привести его во все возможные состояния (например, для чек-боксов - отмечен/не отмечен, для полей ввода - пустое/заполненное не целиком/заполненное полностью и т.п.)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7792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1" lang="ru-RU" sz="3600" spc="-1" strike="noStrike">
                          <a:latin typeface="Times New Roman"/>
                          <a:ea typeface="Microsoft YaHei"/>
                        </a:rPr>
                        <a:t>структурное покрытие с учетом состояния элементов интерфейса и внутреннего состояния системы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поведение некоторых интерфейсных элементов может изменяться в зависимости от внутреннего состояния системы. Каждое такое различимое поведение интерфейсного элемента должно быть проверено. 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Методы проведения тестирования пользовательского интерфейса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126800" y="3910320"/>
            <a:ext cx="21504240" cy="8399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200000"/>
              </a:lnSpc>
            </a:pPr>
            <a:endParaRPr b="0" lang="ru-RU" sz="18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Ручное тестирование</a:t>
            </a:r>
            <a:endParaRPr b="0" lang="ru-RU" sz="4800" spc="-1" strike="noStrike">
              <a:latin typeface="Arial"/>
            </a:endParaRPr>
          </a:p>
          <a:p>
            <a:pPr marL="216000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Автоматическое тестирование</a:t>
            </a:r>
            <a:endParaRPr b="0" lang="ru-RU" sz="4800" spc="-1" strike="noStrike">
              <a:latin typeface="Arial"/>
            </a:endParaRPr>
          </a:p>
          <a:p>
            <a:pPr lvl="2" marL="648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Координатный</a:t>
            </a:r>
            <a:endParaRPr b="0" lang="ru-RU" sz="4800" spc="-1" strike="noStrike">
              <a:latin typeface="Arial"/>
            </a:endParaRPr>
          </a:p>
          <a:p>
            <a:pPr lvl="2" marL="648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Распознавание образов</a:t>
            </a:r>
            <a:endParaRPr b="0" lang="ru-RU" sz="4800" spc="-1" strike="noStrike">
              <a:latin typeface="Arial"/>
            </a:endParaRPr>
          </a:p>
          <a:p>
            <a:pPr lvl="2" marL="648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Доступ к элементам управления интерфейсом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61" name="CustomShape 4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2" name="Изображение_8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63" name="CustomShape 5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68A7D41D-E030-49ED-8FE4-82E85D1B676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2"/>
          <p:cNvSpPr/>
          <p:nvPr/>
        </p:nvSpPr>
        <p:spPr>
          <a:xfrm>
            <a:off x="1209600" y="2972880"/>
            <a:ext cx="21421440" cy="1578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Плюсы и минусы ручного тестирования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338920" y="944640"/>
            <a:ext cx="11364120" cy="507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7" name="Изображение_9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7360" cy="1197360"/>
          </a:xfrm>
          <a:prstGeom prst="rect">
            <a:avLst/>
          </a:prstGeom>
          <a:ln w="12600">
            <a:noFill/>
          </a:ln>
        </p:spPr>
      </p:pic>
      <p:sp>
        <p:nvSpPr>
          <p:cNvPr id="168" name="CustomShape 4"/>
          <p:cNvSpPr/>
          <p:nvPr/>
        </p:nvSpPr>
        <p:spPr>
          <a:xfrm>
            <a:off x="23142960" y="12317040"/>
            <a:ext cx="34228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60995CA-60A9-44C1-9153-4C503DD6219C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69" name="Table 5"/>
          <p:cNvGraphicFramePr/>
          <p:nvPr/>
        </p:nvGraphicFramePr>
        <p:xfrm>
          <a:off x="1184760" y="4235040"/>
          <a:ext cx="19787760" cy="8004600"/>
        </p:xfrm>
        <a:graphic>
          <a:graphicData uri="http://schemas.openxmlformats.org/drawingml/2006/table">
            <a:tbl>
              <a:tblPr/>
              <a:tblGrid>
                <a:gridCol w="9892080"/>
                <a:gridCol w="9896040"/>
              </a:tblGrid>
              <a:tr h="8004960">
                <a:tc>
                  <a:txBody>
                    <a:bodyPr lIns="90000" rIns="90000">
                      <a:noAutofit/>
                    </a:bodyPr>
                    <a:p>
                      <a:pPr marL="215640" indent="-213840">
                        <a:lnSpc>
                          <a:spcPct val="87000"/>
                        </a:lnSpc>
                      </a:pPr>
                      <a:r>
                        <a:rPr b="1" lang="ru-RU" sz="4800" spc="-1" strike="noStrike">
                          <a:latin typeface="Times New Roman"/>
                          <a:ea typeface="Microsoft YaHei"/>
                        </a:rPr>
                        <a:t>Плюсы: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5640" indent="-213840">
                        <a:lnSpc>
                          <a:spcPct val="87000"/>
                        </a:lnSpc>
                      </a:pP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Контроль корректности проводится человеком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Поиск «косметических» дефектов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Анализ успешности прохождения теста будет выполняться не по формальным признакам, а согласно человеческому восприятию </a:t>
                      </a:r>
                      <a:endParaRPr b="0" lang="ru-RU" sz="4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marL="215640" indent="-213840">
                        <a:lnSpc>
                          <a:spcPct val="87000"/>
                        </a:lnSpc>
                      </a:pPr>
                      <a:r>
                        <a:rPr b="1" lang="ru-RU" sz="4800" spc="-1" strike="noStrike">
                          <a:latin typeface="Times New Roman"/>
                          <a:ea typeface="Microsoft YaHei"/>
                        </a:rPr>
                        <a:t>Минусы: 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5640" indent="-213840">
                        <a:lnSpc>
                          <a:spcPct val="87000"/>
                        </a:lnSpc>
                      </a:pP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Требуются значительные человеческие и временные ресурсы</a:t>
                      </a:r>
                      <a:endParaRPr b="0" lang="ru-RU" sz="4800" spc="-1" strike="noStrike">
                        <a:latin typeface="Arial"/>
                      </a:endParaRPr>
                    </a:p>
                    <a:p>
                      <a:pPr marL="214200" indent="-213840">
                        <a:lnSpc>
                          <a:spcPct val="87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4800" spc="-1" strike="noStrike">
                          <a:latin typeface="Times New Roman"/>
                          <a:ea typeface="Microsoft YaHei"/>
                        </a:rPr>
                        <a:t>При проведении регрессионного тестирования и вообще любого повторного тестирования - на каждой итерации повторного тестирования пользовательского интерфейса требуется участие тестировщика-оператора</a:t>
                      </a:r>
                      <a:endParaRPr b="0" lang="ru-RU" sz="4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2690</TotalTime>
  <Application>LibreOffice/6.4.3.2$Windows_X86_64 LibreOffice_project/747b5d0ebf89f41c860ec2a39efd7cb15b54f2d8</Application>
  <Words>139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2020-11-08T23:18:48Z</dcterms:modified>
  <cp:revision>75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