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1.png" ContentType="image/png"/>
  <Override PartName="/ppt/media/image9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24384000" cy="1371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230080" y="-37440"/>
            <a:ext cx="19216440" cy="1371456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539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s://habr.com/ru/post/334394/" TargetMode="External"/><Relationship Id="rId2" Type="http://schemas.openxmlformats.org/officeDocument/2006/relationships/hyperlink" Target="https://pitest.org/" TargetMode="External"/><Relationship Id="rId3" Type="http://schemas.openxmlformats.org/officeDocument/2006/relationships/hyperlink" Target="http://getbug.ru/mutatsionnoe-testirovanie-na-prostom-primere/" TargetMode="External"/><Relationship Id="rId4" Type="http://schemas.openxmlformats.org/officeDocument/2006/relationships/image" Target="../media/image12.png"/><Relationship Id="rId5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"/>
          <p:cNvSpPr/>
          <p:nvPr/>
        </p:nvSpPr>
        <p:spPr>
          <a:xfrm flipV="1">
            <a:off x="10370160" y="1604160"/>
            <a:ext cx="0" cy="2777040"/>
          </a:xfrm>
          <a:prstGeom prst="line">
            <a:avLst/>
          </a:prstGeom>
          <a:ln w="1260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2"/>
          <p:cNvSpPr/>
          <p:nvPr/>
        </p:nvSpPr>
        <p:spPr>
          <a:xfrm>
            <a:off x="7764840" y="4769640"/>
            <a:ext cx="12706560" cy="25704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b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002060"/>
                </a:solidFill>
                <a:latin typeface="Arial Narrow"/>
                <a:ea typeface="Arial Narrow"/>
              </a:rPr>
              <a:t>Обеспечение качества и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7116840" y="8442000"/>
            <a:ext cx="15442920" cy="11718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0" lang="ru-RU" sz="6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Семинар 7: Мутации исходного кода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7116840" y="1530720"/>
            <a:ext cx="9442080" cy="14223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>
              <a:lnSpc>
                <a:spcPct val="100000"/>
              </a:lnSpc>
            </a:pPr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Факультет компьютерных наук </a:t>
            </a:r>
            <a:br/>
            <a:r>
              <a:rPr b="1" lang="ru-RU" sz="4200" spc="-1" strike="noStrike">
                <a:solidFill>
                  <a:srgbClr val="0070c0"/>
                </a:solidFill>
                <a:latin typeface="Arial Narrow"/>
                <a:ea typeface="Arial Narrow"/>
              </a:rPr>
              <a:t>Департамент программной инженерии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7116840" y="11795760"/>
            <a:ext cx="15730920" cy="629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Москва, 2020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20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221840" y="1330560"/>
            <a:ext cx="2734560" cy="264420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Мутационное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1126800" y="3910320"/>
            <a:ext cx="21504960" cy="8400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Инструменты:</a:t>
            </a:r>
            <a:endParaRPr b="0" lang="ru-RU" sz="4800" spc="-1" strike="noStrike">
              <a:latin typeface="Arial"/>
            </a:endParaRPr>
          </a:p>
          <a:p>
            <a:pPr lvl="1" marL="432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PIT mutation </a:t>
            </a:r>
            <a:endParaRPr b="0" lang="ru-RU" sz="4800" spc="-1" strike="noStrike">
              <a:latin typeface="Arial"/>
            </a:endParaRPr>
          </a:p>
          <a:p>
            <a:pPr lvl="1" marL="432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muJava</a:t>
            </a:r>
            <a:endParaRPr b="0" lang="ru-RU" sz="4800" spc="-1" strike="noStrike">
              <a:latin typeface="Arial"/>
            </a:endParaRPr>
          </a:p>
          <a:p>
            <a:pPr lvl="1" marL="432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Mutator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76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7" name="Изображение_9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78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2843FDF1-30E3-4FFB-89FB-E594C7A603DF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HOMEWORK 6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1126800" y="3910320"/>
            <a:ext cx="21504960" cy="8400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ru-RU" sz="48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Account.java</a:t>
            </a:r>
            <a:endParaRPr b="0" lang="ru-RU" sz="48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Формулировка</a:t>
            </a:r>
            <a:endParaRPr b="0" lang="ru-RU" sz="48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Построить покрытие тестами класса Account(*)</a:t>
            </a:r>
            <a:endParaRPr b="0" lang="ru-RU" sz="48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Провести мутационное тестирование класса Account:</a:t>
            </a:r>
            <a:endParaRPr b="0" lang="ru-RU" sz="48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Привести пример убитых мутантов (для каждого тестового метода)</a:t>
            </a:r>
            <a:endParaRPr b="0" lang="ru-RU" sz="4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Привести пример выжившего мутанта (если будет обнаружен) и изменение в тестах его убивающее.</a:t>
            </a:r>
            <a:endParaRPr b="0" lang="ru-RU" sz="40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Привести пример эквивалентного мутанта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Принимается</a:t>
            </a:r>
            <a:endParaRPr b="0" lang="ru-RU" sz="48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Файл с примерами мутантов</a:t>
            </a:r>
            <a:endParaRPr b="0" lang="ru-RU" sz="48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Отчет о покрытии(*)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82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83" name="Изображение_1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84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4FE894F-750C-4D46-80E9-1B8B397845B7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2"/>
          <p:cNvSpPr/>
          <p:nvPr/>
        </p:nvSpPr>
        <p:spPr>
          <a:xfrm>
            <a:off x="1209600" y="2537640"/>
            <a:ext cx="21566160" cy="2311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литература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1200960" y="3977640"/>
            <a:ext cx="21504960" cy="87116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1143000" indent="-114156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Про мутационное тестирование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1"/>
              </a:rPr>
              <a:t>https://habr.com/ru/post/334394/</a:t>
            </a:r>
            <a:endParaRPr b="0" lang="ru-RU" sz="5400" spc="-1" strike="noStrike">
              <a:latin typeface="Arial"/>
            </a:endParaRPr>
          </a:p>
          <a:p>
            <a:pPr marL="1143000" indent="-114156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AutoNum type="arabicPeriod"/>
            </a:pP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2"/>
              </a:rPr>
              <a:t>https://pitest.org</a:t>
            </a:r>
            <a:endParaRPr b="0" lang="ru-RU" sz="5400" spc="-1" strike="noStrike">
              <a:latin typeface="Arial"/>
            </a:endParaRPr>
          </a:p>
          <a:p>
            <a:pPr marL="1143000" indent="-114156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Пример работы с PIT mutator -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</a:rPr>
              <a:t>https://habr.com/ru/post/139337/</a:t>
            </a:r>
            <a:endParaRPr b="0" lang="ru-RU" sz="5400" spc="-1" strike="noStrike">
              <a:latin typeface="Arial"/>
            </a:endParaRPr>
          </a:p>
          <a:p>
            <a:pPr marL="1143000" indent="-114156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Еще про мутационное тестирование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</a:rPr>
              <a:t> </a:t>
            </a:r>
            <a:r>
              <a:rPr b="0" lang="ru-RU" sz="5400" spc="-1" strike="noStrike" u="sng">
                <a:solidFill>
                  <a:srgbClr val="0000ff"/>
                </a:solidFill>
                <a:uFillTx/>
                <a:latin typeface="Arial Narrow"/>
                <a:ea typeface="Arial Narrow"/>
                <a:hlinkClick r:id="rId3"/>
              </a:rPr>
              <a:t>http://getbug.ru/mutatsionnoe-testirovanie-na-prostom-primere/</a:t>
            </a:r>
            <a:endParaRPr b="0" lang="ru-RU" sz="5400" spc="-1" strike="noStrike">
              <a:latin typeface="Arial"/>
            </a:endParaRPr>
          </a:p>
          <a:p>
            <a:pPr marL="1143000" indent="-114156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JS - htt</a:t>
            </a:r>
            <a:r>
              <a:rPr b="0" lang="ru-RU" sz="5400" spc="-1" strike="noStrike">
                <a:solidFill>
                  <a:srgbClr val="253957"/>
                </a:solidFill>
                <a:latin typeface="Arial Narrow"/>
                <a:ea typeface="Arial Narrow"/>
              </a:rPr>
              <a:t>ps://habr.com/ru/post/341094/ </a:t>
            </a:r>
            <a:endParaRPr b="0" lang="ru-RU" sz="5400" spc="-1" strike="noStrike">
              <a:latin typeface="Arial"/>
            </a:endParaRPr>
          </a:p>
          <a:p>
            <a:pPr marL="1143000" indent="-1141560">
              <a:lnSpc>
                <a:spcPct val="120000"/>
              </a:lnSpc>
              <a:spcAft>
                <a:spcPts val="601"/>
              </a:spcAft>
              <a:buClr>
                <a:srgbClr val="253957"/>
              </a:buClr>
              <a:buFont typeface="Helvetica Light"/>
              <a:buAutoNum type="arabicPeriod"/>
            </a:pPr>
            <a:r>
              <a:rPr b="0" lang="ru-RU" sz="5400" spc="-1" strike="noStrike">
                <a:solidFill>
                  <a:srgbClr val="000000"/>
                </a:solidFill>
                <a:latin typeface="Arial Narrow"/>
                <a:ea typeface="Arial Narrow"/>
              </a:rPr>
              <a:t>Python - https://habr.com/ru/company/vdsina/blog/512630/</a:t>
            </a:r>
            <a:endParaRPr b="0" lang="ru-RU" sz="5400" spc="-1" strike="noStrike">
              <a:latin typeface="Arial"/>
            </a:endParaRPr>
          </a:p>
          <a:p>
            <a:pPr>
              <a:lnSpc>
                <a:spcPct val="120000"/>
              </a:lnSpc>
              <a:spcAft>
                <a:spcPts val="601"/>
              </a:spcAft>
            </a:pPr>
            <a:endParaRPr b="0" lang="ru-RU" sz="5400" spc="-1" strike="noStrike">
              <a:latin typeface="Arial"/>
            </a:endParaRPr>
          </a:p>
        </p:txBody>
      </p:sp>
      <p:sp>
        <p:nvSpPr>
          <p:cNvPr id="188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89" name="Изображение" descr="Изображение"/>
          <p:cNvPicPr/>
          <p:nvPr/>
        </p:nvPicPr>
        <p:blipFill>
          <a:blip r:embed="rId4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90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66D52D0-7527-4062-8AF5-817179217C06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Изображение" descr="Изображение"/>
          <p:cNvPicPr/>
          <p:nvPr/>
        </p:nvPicPr>
        <p:blipFill>
          <a:blip r:embed="rId1"/>
          <a:stretch/>
        </p:blipFill>
        <p:spPr>
          <a:xfrm>
            <a:off x="10508400" y="5922000"/>
            <a:ext cx="3194280" cy="3088440"/>
          </a:xfrm>
          <a:prstGeom prst="rect">
            <a:avLst/>
          </a:prstGeom>
          <a:ln w="12600">
            <a:noFill/>
          </a:ln>
        </p:spPr>
      </p:pic>
      <p:sp>
        <p:nvSpPr>
          <p:cNvPr id="192" name="CustomShape 1"/>
          <p:cNvSpPr/>
          <p:nvPr/>
        </p:nvSpPr>
        <p:spPr>
          <a:xfrm>
            <a:off x="1678680" y="2393640"/>
            <a:ext cx="21566160" cy="23119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algn="ctr"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Спасибо! вопросы</a:t>
            </a:r>
            <a:r>
              <a:rPr b="1" lang="en-US" sz="7000" spc="-1" strike="noStrike" cap="all">
                <a:solidFill>
                  <a:srgbClr val="ffffff"/>
                </a:solidFill>
                <a:latin typeface="Arial Narrow"/>
                <a:ea typeface="Arial Narrow"/>
              </a:rPr>
              <a:t>?</a:t>
            </a:r>
            <a:endParaRPr b="0" lang="ru-RU" sz="7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Покрытие кода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126800" y="3910320"/>
            <a:ext cx="21504960" cy="8400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Покрытие кода — мера, используемая при тестировании программного обеспечения. Она показывает процент исходного кода программы, который был выполнен в процессе тестирования.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24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25" name="Изображение_4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26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C2A84B6B-9437-40D2-8057-F4F8F622E7EC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Покрытие кода 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1126800" y="3910320"/>
            <a:ext cx="21504960" cy="8400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структурных элементов тестируемой системы, которые выполняются или задействуются в ходе тестирования. 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структуры входных данных, используемых во время тестирования. 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элементов требований, проверяемых при выполнении тестов. 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явно сформулированных предположений об ошибках, выявление которых должны обеспечить тесты. 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На основе произвольных моделей устройства или функционирования тестируемой системы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1" name="Изображение_0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32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A58D9130-325B-4BFD-AA06-18768AC61CF4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Мутационное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1126800" y="3910320"/>
            <a:ext cx="21504960" cy="8400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Мутационное тестирование - это метод тестирования ПО, основанный на всевозможных изменениях исходного кода и проверке реакции на эти изменения набора автоматических тестов. Если тесты после изменения кода успешно выполняются, значит либо код не покрыт тестами, либо написанные тесты неэффективны. 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Критерий, определяющий эффективность набора автоматических тестов, называется Mutation Score Indicator (MSI).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37" name="Изображение_1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38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9D7FBA47-B91A-4980-84D3-4BA59333C635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Мутационное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126800" y="3910320"/>
            <a:ext cx="21504960" cy="8400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Мутация (Mutation) - одно изменение исходного кода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Мутант (Mutant) - результат мутации, новый мутированный исходный код.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Убитый мутант (Killed mutant) - тесты отреагировали на изменение в коде и поймали ошибку(тесты упали).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Выживший мутант (Survived, Escaped Mutant) - после мутирования тесты успешно выполнились</a:t>
            </a:r>
            <a:endParaRPr b="0" lang="ru-RU" sz="40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Идентичные/эквивалентные мутанты - мутации, которые приводят к идентичному коду с точки зрения логики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3" name="Изображение_3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44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64188209-2AD2-4C6A-BD74-A59C3BE15505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Мутационные операторы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1126800" y="3910320"/>
            <a:ext cx="21504960" cy="8400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Мутационные операторы (Mutation Operator, Mutator):</a:t>
            </a:r>
            <a:endParaRPr b="0" lang="ru-RU" sz="4000" spc="-1" strike="noStrike">
              <a:latin typeface="Arial"/>
            </a:endParaRPr>
          </a:p>
          <a:p>
            <a:pPr lvl="1" marL="432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Удалить оператор программы.</a:t>
            </a:r>
            <a:endParaRPr b="0" lang="ru-RU" sz="4000" spc="-1" strike="noStrike">
              <a:latin typeface="Arial"/>
            </a:endParaRPr>
          </a:p>
          <a:p>
            <a:pPr lvl="1" marL="432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Заменить каждое логическое выражение на логическую константу «истина» или «ложь».</a:t>
            </a:r>
            <a:endParaRPr b="0" lang="ru-RU" sz="4000" spc="-1" strike="noStrike">
              <a:latin typeface="Arial"/>
            </a:endParaRPr>
          </a:p>
          <a:p>
            <a:pPr lvl="1" marL="432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Заменить каждую арифметическую операцию на другую. Например, + на *, - или /.</a:t>
            </a:r>
            <a:endParaRPr b="0" lang="ru-RU" sz="4000" spc="-1" strike="noStrike">
              <a:latin typeface="Arial"/>
            </a:endParaRPr>
          </a:p>
          <a:p>
            <a:pPr lvl="1" marL="432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Заменить каждую логическую операцию на другую. Например, &gt; на &gt;=, == или &lt;=.</a:t>
            </a:r>
            <a:endParaRPr b="0" lang="ru-RU" sz="4000" spc="-1" strike="noStrike">
              <a:latin typeface="Arial"/>
            </a:endParaRPr>
          </a:p>
          <a:p>
            <a:pPr lvl="1" marL="432000" indent="-2160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Заменить каждую переменную на другую (из той же области видимости). Переменные должны иметь одинаковые типы.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49" name="Изображение_5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50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8A23785-B562-4517-8F60-144603FE7AC5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Мутационное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1126800" y="3910320"/>
            <a:ext cx="21504960" cy="8400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000" spc="-1" strike="noStrike">
                <a:solidFill>
                  <a:srgbClr val="002060"/>
                </a:solidFill>
                <a:latin typeface="Arial Narrow"/>
                <a:ea typeface="Arial Narrow"/>
              </a:rPr>
              <a:t>RIP модель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55" name="Изображение_6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56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38E5DE0D-6060-42A9-8152-1FD5C01545DD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graphicFrame>
        <p:nvGraphicFramePr>
          <p:cNvPr id="157" name="Table 6"/>
          <p:cNvGraphicFramePr/>
          <p:nvPr/>
        </p:nvGraphicFramePr>
        <p:xfrm>
          <a:off x="879840" y="5540760"/>
          <a:ext cx="21584160" cy="7275240"/>
        </p:xfrm>
        <a:graphic>
          <a:graphicData uri="http://schemas.openxmlformats.org/drawingml/2006/table">
            <a:tbl>
              <a:tblPr/>
              <a:tblGrid>
                <a:gridCol w="10790280"/>
                <a:gridCol w="10793880"/>
              </a:tblGrid>
              <a:tr h="1861200">
                <a:tc>
                  <a:txBody>
                    <a:bodyPr lIns="90000" rIns="90000" tIns="46800" bIns="468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REACH</a:t>
                      </a:r>
                      <a:endParaRPr b="0" lang="ru-RU" sz="5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Тест должен достигнуть мутированного оператора.</a:t>
                      </a:r>
                      <a:endParaRPr b="0" lang="ru-RU" sz="5400" spc="-1" strike="noStrike">
                        <a:latin typeface="Times New Roman"/>
                      </a:endParaRPr>
                    </a:p>
                    <a:p>
                      <a:pPr>
                        <a:lnSpc>
                          <a:spcPct val="93000"/>
                        </a:lnSpc>
                      </a:pPr>
                      <a:endParaRPr b="0" lang="ru-RU" sz="5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2988720">
                <a:tc>
                  <a:txBody>
                    <a:bodyPr lIns="90000" rIns="90000" tIns="46800" bIns="468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INFECT</a:t>
                      </a:r>
                      <a:endParaRPr b="0" lang="ru-RU" sz="5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Входные данные теста должны привести к разным состояниям программы-мутанта и исходной программы.</a:t>
                      </a:r>
                      <a:endParaRPr b="0" lang="ru-RU" sz="5400" spc="-1" strike="noStrike">
                        <a:latin typeface="Times New Roman"/>
                      </a:endParaRPr>
                    </a:p>
                    <a:p>
                      <a:pPr>
                        <a:lnSpc>
                          <a:spcPct val="93000"/>
                        </a:lnSpc>
                      </a:pPr>
                      <a:endParaRPr b="0" lang="ru-RU" sz="5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ff"/>
                    </a:solidFill>
                  </a:tcPr>
                </a:tc>
              </a:tr>
              <a:tr h="2425320">
                <a:tc>
                  <a:txBody>
                    <a:bodyPr lIns="90000" rIns="90000" tIns="46800" bIns="46800"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PROPAGATE</a:t>
                      </a:r>
                      <a:endParaRPr b="0" lang="ru-RU" sz="5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ru-RU" sz="5400" spc="-1" strike="noStrike">
                          <a:latin typeface="Times New Roman"/>
                          <a:ea typeface="Microsoft YaHei"/>
                        </a:rPr>
                        <a:t>Значение переменной должно повлиять  на вывод программы и быть проверено тестом.</a:t>
                      </a:r>
                      <a:endParaRPr b="0" lang="ru-RU" sz="5400" spc="-1" strike="noStrike">
                        <a:latin typeface="Times New Roman"/>
                      </a:endParaRPr>
                    </a:p>
                    <a:p>
                      <a:pPr>
                        <a:lnSpc>
                          <a:spcPct val="93000"/>
                        </a:lnSpc>
                      </a:pPr>
                      <a:endParaRPr b="0" lang="ru-RU" sz="5400" spc="-1" strike="noStrike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Пример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61" name="Изображение_7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62" name="CustomShape 4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92B2B835-18E5-4052-BA22-EA08302F3BDC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  <p:sp>
        <p:nvSpPr>
          <p:cNvPr id="163" name="CustomShape 5"/>
          <p:cNvSpPr/>
          <p:nvPr/>
        </p:nvSpPr>
        <p:spPr>
          <a:xfrm>
            <a:off x="5184360" y="4392000"/>
            <a:ext cx="11951640" cy="860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/>
            <a:r>
              <a:rPr b="0" lang="ru-RU" sz="5400" spc="-1" strike="noStrike">
                <a:latin typeface="Arial"/>
              </a:rPr>
              <a:t>Исходный код</a:t>
            </a:r>
            <a:endParaRPr b="0" lang="ru-RU" sz="5400" spc="-1" strike="noStrike">
              <a:latin typeface="Arial"/>
            </a:endParaRPr>
          </a:p>
          <a:p>
            <a:pPr/>
            <a:endParaRPr b="0" lang="ru-RU" sz="5400" spc="-1" strike="noStrike">
              <a:latin typeface="Arial"/>
            </a:endParaRPr>
          </a:p>
          <a:p>
            <a:pPr/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if (a &amp;&amp; b) {</a:t>
            </a:r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    </a:t>
            </a:r>
            <a:r>
              <a:rPr b="0" lang="ru-RU" sz="5400" spc="-1" strike="noStrike">
                <a:latin typeface="Arial"/>
              </a:rPr>
              <a:t>c = 1;} </a:t>
            </a:r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else {</a:t>
            </a:r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    </a:t>
            </a:r>
            <a:r>
              <a:rPr b="0" lang="ru-RU" sz="5400" spc="-1" strike="noStrike">
                <a:latin typeface="Arial"/>
              </a:rPr>
              <a:t>c = 0;</a:t>
            </a:r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}</a:t>
            </a:r>
            <a:endParaRPr b="0" lang="ru-RU" sz="5400" spc="-1" strike="noStrike">
              <a:latin typeface="Arial"/>
            </a:endParaRPr>
          </a:p>
          <a:p>
            <a:pPr/>
            <a:endParaRPr b="0" lang="ru-RU" sz="5400" spc="-1" strike="noStrike">
              <a:latin typeface="Arial"/>
            </a:endParaRPr>
          </a:p>
          <a:p>
            <a:pPr/>
            <a:endParaRPr b="0" lang="ru-RU" sz="5400" spc="-1" strike="noStrike">
              <a:latin typeface="Arial"/>
            </a:endParaRPr>
          </a:p>
          <a:p>
            <a:pPr/>
            <a:endParaRPr b="0" lang="ru-RU" sz="5400" spc="-1" strike="noStrike">
              <a:latin typeface="Arial"/>
            </a:endParaRPr>
          </a:p>
        </p:txBody>
      </p:sp>
      <p:sp>
        <p:nvSpPr>
          <p:cNvPr id="164" name="CustomShape 6"/>
          <p:cNvSpPr/>
          <p:nvPr/>
        </p:nvSpPr>
        <p:spPr>
          <a:xfrm>
            <a:off x="12582360" y="4392000"/>
            <a:ext cx="3182040" cy="7138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/>
            <a:r>
              <a:rPr b="0" lang="ru-RU" sz="5400" spc="-1" strike="noStrike">
                <a:latin typeface="Arial"/>
              </a:rPr>
              <a:t>Мутант</a:t>
            </a:r>
            <a:endParaRPr b="0" lang="ru-RU" sz="5400" spc="-1" strike="noStrike">
              <a:latin typeface="Arial"/>
            </a:endParaRPr>
          </a:p>
          <a:p>
            <a:pPr/>
            <a:endParaRPr b="0" lang="ru-RU" sz="5400" spc="-1" strike="noStrike">
              <a:latin typeface="Arial"/>
            </a:endParaRPr>
          </a:p>
          <a:p>
            <a:pPr/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if (a || b) {</a:t>
            </a:r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    </a:t>
            </a:r>
            <a:r>
              <a:rPr b="0" lang="ru-RU" sz="5400" spc="-1" strike="noStrike">
                <a:latin typeface="Arial"/>
              </a:rPr>
              <a:t>c = 1;} </a:t>
            </a:r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else {</a:t>
            </a:r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    </a:t>
            </a:r>
            <a:r>
              <a:rPr b="0" lang="ru-RU" sz="5400" spc="-1" strike="noStrike">
                <a:latin typeface="Arial"/>
              </a:rPr>
              <a:t>c = 0;</a:t>
            </a:r>
            <a:endParaRPr b="0" lang="ru-RU" sz="5400" spc="-1" strike="noStrike">
              <a:latin typeface="Arial"/>
            </a:endParaRPr>
          </a:p>
          <a:p>
            <a:pPr/>
            <a:r>
              <a:rPr b="0" lang="ru-RU" sz="5400" spc="-1" strike="noStrike">
                <a:latin typeface="Arial"/>
              </a:rPr>
              <a:t>}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165" name="CustomShape 7"/>
          <p:cNvSpPr/>
          <p:nvPr/>
        </p:nvSpPr>
        <p:spPr>
          <a:xfrm>
            <a:off x="6456600" y="5469480"/>
            <a:ext cx="784080" cy="1175400"/>
          </a:xfrm>
          <a:custGeom>
            <a:avLst/>
            <a:gdLst/>
            <a:ahLst/>
            <a:rect l="0" t="0" r="r" b="b"/>
            <a:pathLst>
              <a:path w="2180" h="3267">
                <a:moveTo>
                  <a:pt x="544" y="0"/>
                </a:moveTo>
                <a:lnTo>
                  <a:pt x="544" y="2449"/>
                </a:lnTo>
                <a:lnTo>
                  <a:pt x="0" y="2449"/>
                </a:lnTo>
                <a:lnTo>
                  <a:pt x="1089" y="3266"/>
                </a:lnTo>
                <a:lnTo>
                  <a:pt x="2179" y="2449"/>
                </a:lnTo>
                <a:lnTo>
                  <a:pt x="1634" y="2449"/>
                </a:lnTo>
                <a:lnTo>
                  <a:pt x="1634" y="0"/>
                </a:lnTo>
                <a:lnTo>
                  <a:pt x="544" y="0"/>
                </a:lnTo>
              </a:path>
            </a:pathLst>
          </a:cu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8"/>
          <p:cNvSpPr/>
          <p:nvPr/>
        </p:nvSpPr>
        <p:spPr>
          <a:xfrm>
            <a:off x="13511160" y="5370840"/>
            <a:ext cx="784080" cy="1174680"/>
          </a:xfrm>
          <a:custGeom>
            <a:avLst/>
            <a:gdLst/>
            <a:ahLst/>
            <a:rect l="0" t="0" r="r" b="b"/>
            <a:pathLst>
              <a:path w="2180" h="3265">
                <a:moveTo>
                  <a:pt x="544" y="0"/>
                </a:moveTo>
                <a:lnTo>
                  <a:pt x="544" y="2448"/>
                </a:lnTo>
                <a:lnTo>
                  <a:pt x="0" y="2448"/>
                </a:lnTo>
                <a:lnTo>
                  <a:pt x="1089" y="3264"/>
                </a:lnTo>
                <a:lnTo>
                  <a:pt x="2179" y="2448"/>
                </a:lnTo>
                <a:lnTo>
                  <a:pt x="1634" y="2448"/>
                </a:lnTo>
                <a:lnTo>
                  <a:pt x="1634" y="0"/>
                </a:lnTo>
                <a:lnTo>
                  <a:pt x="544" y="0"/>
                </a:lnTo>
              </a:path>
            </a:pathLst>
          </a:cu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Line 1"/>
          <p:cNvSpPr/>
          <p:nvPr/>
        </p:nvSpPr>
        <p:spPr>
          <a:xfrm>
            <a:off x="1200960" y="2214360"/>
            <a:ext cx="21506400" cy="0"/>
          </a:xfrm>
          <a:prstGeom prst="line">
            <a:avLst/>
          </a:prstGeom>
          <a:ln w="12600">
            <a:solidFill>
              <a:srgbClr val="253957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2"/>
          <p:cNvSpPr/>
          <p:nvPr/>
        </p:nvSpPr>
        <p:spPr>
          <a:xfrm>
            <a:off x="1209600" y="2972880"/>
            <a:ext cx="21422160" cy="15796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>
              <a:lnSpc>
                <a:spcPct val="100000"/>
              </a:lnSpc>
            </a:pPr>
            <a:r>
              <a:rPr b="1" lang="ru-RU" sz="7000" spc="-1" strike="noStrike" cap="all">
                <a:solidFill>
                  <a:srgbClr val="253957"/>
                </a:solidFill>
                <a:latin typeface="Arial Narrow"/>
                <a:ea typeface="Arial Narrow"/>
              </a:rPr>
              <a:t>Мутационное тестирование</a:t>
            </a:r>
            <a:endParaRPr b="0" lang="ru-RU" sz="7000" spc="-1" strike="noStrike">
              <a:latin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1126800" y="3910320"/>
            <a:ext cx="21504960" cy="8400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>
            <a:noAutofit/>
          </a:bodyPr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Сильное мутационное тестирование требует выполнение всех трех условий и гарантирует что набор тестов в действительности может обнаружить изменение. </a:t>
            </a:r>
            <a:endParaRPr b="0" lang="ru-RU" sz="4800" spc="-1" strike="noStrike">
              <a:latin typeface="Arial"/>
            </a:endParaRPr>
          </a:p>
          <a:p>
            <a:pPr marL="216000" indent="-21492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800" spc="-1" strike="noStrike">
                <a:solidFill>
                  <a:srgbClr val="002060"/>
                </a:solidFill>
                <a:latin typeface="Arial Narrow"/>
                <a:ea typeface="Arial Narrow"/>
              </a:rPr>
              <a:t>Слабое мутационное тестирование (или слабое мутационное покрытие) требует выполнение только первых двух условий. Слабое мутационное тестирование тесно связано с методами покрытия кода.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11338920" y="944640"/>
            <a:ext cx="11364840" cy="5079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71280" rIns="71280" tIns="71280" bIns="71280" anchor="ctr">
            <a:spAutoFit/>
          </a:bodyPr>
          <a:p>
            <a:pPr algn="r">
              <a:lnSpc>
                <a:spcPct val="100000"/>
              </a:lnSpc>
            </a:pPr>
            <a:r>
              <a:rPr b="0" lang="ru-RU" sz="2400" spc="-1" strike="noStrike">
                <a:solidFill>
                  <a:srgbClr val="253957"/>
                </a:solidFill>
                <a:latin typeface="Arial Narrow"/>
                <a:ea typeface="Arial Narrow"/>
              </a:rPr>
              <a:t>Факультет компьютерных наук / Департамент программной инженерии</a:t>
            </a:r>
            <a:endParaRPr b="0" lang="ru-RU" sz="2400" spc="-1" strike="noStrike">
              <a:latin typeface="Arial"/>
            </a:endParaRPr>
          </a:p>
        </p:txBody>
      </p:sp>
      <p:pic>
        <p:nvPicPr>
          <p:cNvPr id="171" name="Изображение_8" descr="Изображение"/>
          <p:cNvPicPr/>
          <p:nvPr/>
        </p:nvPicPr>
        <p:blipFill>
          <a:blip r:embed="rId1"/>
          <a:stretch/>
        </p:blipFill>
        <p:spPr>
          <a:xfrm>
            <a:off x="1226520" y="586080"/>
            <a:ext cx="1198080" cy="1198080"/>
          </a:xfrm>
          <a:prstGeom prst="rect">
            <a:avLst/>
          </a:prstGeom>
          <a:ln w="12600">
            <a:noFill/>
          </a:ln>
        </p:spPr>
      </p:pic>
      <p:sp>
        <p:nvSpPr>
          <p:cNvPr id="172" name="CustomShape 5"/>
          <p:cNvSpPr/>
          <p:nvPr/>
        </p:nvSpPr>
        <p:spPr>
          <a:xfrm>
            <a:off x="23142960" y="12317040"/>
            <a:ext cx="342360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86C5F021-B1F1-4A11-BF80-A4BE284977EA}" type="slidenum"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&lt;номер&gt;</a:t>
            </a:fld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2665</TotalTime>
  <Application>LibreOffice/6.4.3.2$Windows_X86_64 LibreOffice_project/747b5d0ebf89f41c860ec2a39efd7cb15b54f2d8</Application>
  <Words>139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2020-10-26T03:49:58Z</dcterms:modified>
  <cp:revision>69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