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24384000" cy="1371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230080" y="-37440"/>
            <a:ext cx="19216800" cy="1371492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160" cy="2289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160" cy="795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s://www.jacoco.org/" TargetMode="External"/><Relationship Id="rId2" Type="http://schemas.openxmlformats.org/officeDocument/2006/relationships/hyperlink" Target="https://www.jacoco.org/" TargetMode="External"/><Relationship Id="rId3" Type="http://schemas.openxmlformats.org/officeDocument/2006/relationships/hyperlink" Target="https://ru.wikipedia.org/wiki/&#1062;&#1080;&#1082;&#1083;&#1086;&#1084;&#1072;&#1090;&#1080;&#1095;&#1077;&#1089;&#1082;&#1072;&#1103;_&#1089;&#1083;&#1086;&#1078;&#1085;&#1086;&#1089;&#1090;&#1100;" TargetMode="External"/><Relationship Id="rId4" Type="http://schemas.openxmlformats.org/officeDocument/2006/relationships/hyperlink" Target="https://ru.wikipedia.org/wiki/&#1062;&#1080;&#1082;&#1083;&#1086;&#1084;&#1072;&#1090;&#1080;&#1095;&#1077;&#1089;&#1082;&#1072;&#1103;_&#1089;&#1083;&#1086;&#1078;&#1085;&#1086;&#1089;&#1090;&#1100;" TargetMode="External"/><Relationship Id="rId5" Type="http://schemas.openxmlformats.org/officeDocument/2006/relationships/image" Target="../media/image12.png"/><Relationship Id="rId6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1"/>
          <p:cNvSpPr/>
          <p:nvPr/>
        </p:nvSpPr>
        <p:spPr>
          <a:xfrm flipV="1">
            <a:off x="10370160" y="1604160"/>
            <a:ext cx="0" cy="27770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2"/>
          <p:cNvSpPr/>
          <p:nvPr/>
        </p:nvSpPr>
        <p:spPr>
          <a:xfrm>
            <a:off x="7764840" y="4769640"/>
            <a:ext cx="12706920" cy="257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002060"/>
                </a:solidFill>
                <a:latin typeface="Arial Narrow"/>
                <a:ea typeface="Arial Narrow"/>
              </a:rPr>
              <a:t>Обеспечение качества и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116840" y="8442000"/>
            <a:ext cx="15443280" cy="1172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Семинар 5: Модульное тестирование</a:t>
            </a: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(PyTest)</a:t>
            </a:r>
            <a:endParaRPr b="0" lang="ru-RU" sz="6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практика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7116840" y="1530720"/>
            <a:ext cx="9442440" cy="1422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>
              <a:lnSpc>
                <a:spcPct val="100000"/>
              </a:lnSpc>
            </a:pPr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Факультет компьютерных наук </a:t>
            </a:r>
            <a:br/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Департамент программной инженерии</a:t>
            </a:r>
            <a:endParaRPr b="0" lang="ru-RU" sz="4200" spc="-1" strike="noStrike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7116840" y="11795760"/>
            <a:ext cx="15731280" cy="630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Москва, 2020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0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1840" y="1330560"/>
            <a:ext cx="2734920" cy="264456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Метки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12096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8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@pytest.mark.parametrize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@pytest.mark.xfail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@pytest.mark.skipif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@pytest.mark.usefixtures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…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py.test -s -v basic_marks.py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72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3" name="Изображение_8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74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471D611-9F1D-46A7-A563-EEBA2E83EE2B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Пользовательские метки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12096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8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@pytest.mark.some_tests</a:t>
            </a:r>
            <a:endParaRPr b="0" lang="ru-RU" sz="5400" spc="-1" strike="noStrike"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py.test -s -v -m "some_tests" tests.py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# content of pytest.ini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[pytest]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markers =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 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some_tests: mark test as some test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9" name="Изображение_9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80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850F9F79-E8C7-43CB-A682-982F992C85C7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2"/>
          <p:cNvSpPr/>
          <p:nvPr/>
        </p:nvSpPr>
        <p:spPr>
          <a:xfrm>
            <a:off x="1209600" y="2537640"/>
            <a:ext cx="21566520" cy="2312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литература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1200960" y="3977640"/>
            <a:ext cx="21505320" cy="8712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PyTest - https://habr.com/ru/post/269759/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http://habrahabr.ru/company/yandex/blog/242795/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JaCoCo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1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2"/>
              </a:rPr>
              <a:t>www.jacoco.org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Цикломатическая сложность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3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4"/>
              </a:rPr>
              <a:t>ru.wikipedia.org/wiki/Цикломатическая_сложность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85" name="Изображение" descr="Изображение"/>
          <p:cNvPicPr/>
          <p:nvPr/>
        </p:nvPicPr>
        <p:blipFill>
          <a:blip r:embed="rId5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86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7299F00C-5228-4EE9-B3AB-604A4E754C87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ДЗ4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Формулировка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Разработать набор тестов для реализации функции вычисления квадратного корня функции double sqrt (double x) в классе AdvSqrt. 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Набор тестов должен покрывать все требования и все классы чисел с плавающей точкой, естественно выделяемые на основе их структуры (нормализованные, денормализованные, нули, бесконечности и NaN).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Кроме того, набор тестов должен обеспечивать покрытие всех ветвлений в коде и всех отдельных дизъюнктов в условиях ветвлений.</a:t>
            </a:r>
            <a:endParaRPr b="0" lang="ru-RU" sz="32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Принимается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Файл с тестами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Файл с описанием ошибок в требованиях и коде (если обнаружены)</a:t>
            </a:r>
            <a:endParaRPr b="0" lang="ru-RU" sz="3200" spc="-1" strike="noStrike">
              <a:latin typeface="Arial"/>
            </a:endParaRPr>
          </a:p>
          <a:p>
            <a:pPr lvl="1" marL="432000" indent="-21564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Файл с информацией о покрытии тестами кода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90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91" name="Изображение_2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92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7F2703FA-7EA0-47B9-B31F-084083281268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0508400" y="5922000"/>
            <a:ext cx="3194640" cy="3088800"/>
          </a:xfrm>
          <a:prstGeom prst="rect">
            <a:avLst/>
          </a:prstGeom>
          <a:ln w="12600">
            <a:noFill/>
          </a:ln>
        </p:spPr>
      </p:pic>
      <p:sp>
        <p:nvSpPr>
          <p:cNvPr id="194" name="CustomShape 1"/>
          <p:cNvSpPr/>
          <p:nvPr/>
        </p:nvSpPr>
        <p:spPr>
          <a:xfrm>
            <a:off x="1678680" y="2393640"/>
            <a:ext cx="21566520" cy="2312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Спасибо! вопросы</a:t>
            </a:r>
            <a:r>
              <a:rPr b="1" lang="en-US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?</a:t>
            </a:r>
            <a:endParaRPr b="0" lang="ru-RU" sz="7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методы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setup_module(module):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teardown_module(module):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25" name="Изображение_5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26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703584FF-6778-42D3-B1F7-AE3E5C723307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методы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setup_function(function):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teardown_function(function):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1" name="Изображение_3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32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41AE86F-A0B2-4BE5-BAC1-6B892A581A9A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Тесты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test_some_test():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Проверки производятся через assert</a:t>
            </a:r>
            <a:endParaRPr b="0" lang="ru-RU" sz="5400" spc="-1" strike="noStrike">
              <a:latin typeface="Arial"/>
            </a:endParaRPr>
          </a:p>
          <a:p>
            <a:pPr lvl="1" marL="432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Пример - assert 'b'*2 == 'bb'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7" name="Изображение_4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38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04240D9D-96A2-40A3-9D41-9D1854CF80BA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Тест на эксепшн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f():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 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print 1/0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test_exception():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 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with pytest.raises(ZeroDivisionError):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     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f()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3" name="Изображение_1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44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D59CA397-10C8-4712-BC09-3E3DF47792F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Заглушки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@pytest.fixture()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resource_setup(request):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 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print("resource_setup")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 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resource_teardown():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     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print("resource_teardown")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 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request.addfinalizer(resource_teardown)    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test_1_that_needs_resource(resource_setup):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 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print("test_1_that_needs_resource")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9" name="Изображение_6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50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F975460E-75D8-4ECC-878A-6B667BBD747A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Заглушки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12096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fixture.py resource_setup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test_1_that_needs_resource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.resource_teardown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test_2_that_does_not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.resource_setup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test_3_that_does_again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.resource_teardown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5" name="Изображение_7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56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214984DE-017E-4DD3-87DC-725FAAAA0FF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Параметризация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12096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@pytest.fixture(scope="function", params=[</a:t>
            </a:r>
            <a:endParaRPr b="0" lang="ru-RU" sz="5400" spc="-1" strike="noStrike"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("abcdefg", "abcdefg?"),</a:t>
            </a:r>
            <a:endParaRPr b="0" lang="ru-RU" sz="5400" spc="-1" strike="noStrike"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("abc", "abc!"),</a:t>
            </a:r>
            <a:endParaRPr b="0" lang="ru-RU" sz="5400" spc="-1" strike="noStrike"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("abcde", "abcde.")],</a:t>
            </a:r>
            <a:endParaRPr b="0" lang="ru-RU" sz="5400" spc="-1" strike="noStrike"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ids=["len&gt;5","len&lt;5","len==5"]</a:t>
            </a:r>
            <a:endParaRPr b="0" lang="ru-RU" sz="5400" spc="-1" strike="noStrike"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)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5400" spc="-1" strike="noStrike"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1" name="Изображение_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62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AE1FDD8-19F7-4730-99AD-10EA60416E84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Параметризация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12096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18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@pytest.mark.parametrize("x", [-1,2], ids=["negative x","positive y"])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@pytest.mark.parametrize("y", [-10,11], ids=["negative y","positive y"])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def test_cross_params(x, y):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7" name="Изображение_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68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BA440EC-31A0-49CB-8FC7-4513640CCECC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1981</TotalTime>
  <Application>LibreOffice/6.4.3.2$Windows_X86_64 LibreOffice_project/747b5d0ebf89f41c860ec2a39efd7cb15b54f2d8</Application>
  <Words>139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2020-10-05T17:57:23Z</dcterms:modified>
  <cp:revision>68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