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6800" cy="1371492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160" cy="2289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160" cy="795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docs.python.org/3/library/unittest.html" TargetMode="External"/><Relationship Id="rId2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3" Type="http://schemas.openxmlformats.org/officeDocument/2006/relationships/hyperlink" Target="https://ru.wikipedia.org/wiki/&#1062;&#1080;&#1082;&#1083;&#1086;&#1084;&#1072;&#1090;&#1080;&#1095;&#1077;&#1089;&#1082;&#1072;&#1103;_&#1089;&#1083;&#1086;&#1078;&#1085;&#1086;&#1089;&#1090;&#1100;" TargetMode="External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6920" cy="2570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8442000"/>
            <a:ext cx="15443280" cy="1172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4: Модульное тестирование</a:t>
            </a: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(xUnit)</a:t>
            </a:r>
            <a:endParaRPr b="0" lang="ru-RU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практика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42440" cy="1422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31280" cy="630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4920" cy="264456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Инструменты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1200960" y="450468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Coverage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PyCoCo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Pytest-cov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3" name="Изображение_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7BDF8B4-A07D-4A94-BCD4-0BE6E99609E3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2"/>
          <p:cNvSpPr/>
          <p:nvPr/>
        </p:nvSpPr>
        <p:spPr>
          <a:xfrm>
            <a:off x="1209600" y="2537640"/>
            <a:ext cx="21566520" cy="2312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1200960" y="3977640"/>
            <a:ext cx="21505320" cy="8712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20000"/>
              </a:lnSpc>
              <a:spcAft>
                <a:spcPts val="601"/>
              </a:spcAft>
            </a:pPr>
            <a:endParaRPr b="0" lang="ru-RU" sz="18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Мануал по тестам на питоне -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1"/>
              </a:rPr>
              <a:t>https://docs.python.org/3/library/unittest.html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Про питон и тесты на хабре - https://habr.com/ru/post/121162/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Кент Бек – «Экстремальное программирование. Разработка через тестирование»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Gerard Meszaros – «xUnit Test Patterns»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JaCoCo – https://pypi.org/project/pycoco/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Цикломатическая сложность –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2"/>
              </a:rPr>
              <a:t>https://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3"/>
              </a:rPr>
              <a:t>ru.wikipedia.org/wiki/Цикломатическая_сложность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9" name="Изображение" descr="Изображение"/>
          <p:cNvPicPr/>
          <p:nvPr/>
        </p:nvPicPr>
        <p:blipFill>
          <a:blip r:embed="rId4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80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8AE14130-F4AB-402D-ADB9-199B8C6A38BC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4640" cy="3088800"/>
          </a:xfrm>
          <a:prstGeom prst="rect">
            <a:avLst/>
          </a:prstGeom>
          <a:ln w="12600">
            <a:noFill/>
          </a:ln>
        </p:spPr>
      </p:pic>
      <p:sp>
        <p:nvSpPr>
          <p:cNvPr id="182" name="CustomShape 1"/>
          <p:cNvSpPr/>
          <p:nvPr/>
        </p:nvSpPr>
        <p:spPr>
          <a:xfrm>
            <a:off x="1678680" y="2393640"/>
            <a:ext cx="21566520" cy="2312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unittest начало работы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200960" y="450468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192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Подключить библиотеку unittest(import unittest)</a:t>
            </a:r>
            <a:endParaRPr b="0" lang="ru-RU" sz="5400" spc="-1" strike="noStrike">
              <a:latin typeface="Arial"/>
            </a:endParaRPr>
          </a:p>
          <a:p>
            <a:pPr marL="1143000" indent="-1141920">
              <a:lnSpc>
                <a:spcPct val="2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Тесты должны наследоваться от unittest.TestCase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5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3F4109A-C780-4B69-8763-A2B2FC4C9AC3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ТестОвые методы (обозначены префиксом _test)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Аннотации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@unittest.skip("demonstrating skipping") — пропустить тест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@unittest.skipIf(mylib.__version__ &lt; (1, 3),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                   </a:t>
            </a: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"not supported in this library version") — пропустить тест сли выполненно условие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 </a:t>
            </a: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@unittest.skipUnless(sys.platform.startswith("win"), "requires Windows")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@unittest.expectedFailure¶- обозначает что при выполнении теста ожидается исключение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Также можно пропускать весь класс с тестами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@unittest.skip("showing class skipping")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1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32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4D589120-A645-497C-8AA7-C5850E31061F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Базовые методы в self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200960" y="450468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self.fail(String) -  Указывает на то, что бы тестовый метод завалился при этом выводя текстовое сообщение.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self.assertsEquals - проверяет, что два значения совпадают 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self.assertsArrayEquals - сравнения содержимого массивов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self.assertTrue - проверяет, что логическое условие истинно.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self.assertIsNone - проверяет, что объект является none 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self.assertIs - проверяет, что обе переменные относятся к одному объекту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7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DE6352E-03EA-4BDA-9F74-060F020CF6DC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 </a:t>
            </a: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SetUp \ Teardown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setUp()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- вызывается перед запуском каждого метода, здесть производится инициализация ресурсов требуемых для выполнения теста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tearDown()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-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вызывается по завершению теста, в том числе после возникновения ошибки. В этом методе производится освобождение ресурсов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3" name="Изображение_2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44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7D4B8A2-B177-40C8-B55D-EB6BD565A7DA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 </a:t>
            </a: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SetUpClass \ TeardownClass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setUpClass() 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- вызывается перед запуском всего набора тестов в классе, может использоваться для инициализации ресурсов требуемых для всех тестов, например, для запуска БД или http сервера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tearDownClass()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</a:t>
            </a:r>
            <a:r>
              <a:rPr b="1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-</a:t>
            </a: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 вызывается по завершению всех тестов</a:t>
            </a:r>
            <a:endParaRPr b="0" lang="ru-RU" sz="54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Оба метода должны сопровождаться аннотацией @classmethod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9" name="Изображение_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50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2A2B6A8-89AE-425A-83D7-85FAF96E60B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 </a:t>
            </a: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Полезные методы класса</a:t>
            </a: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	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1126800" y="391032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5400" spc="-1" strike="noStrike">
                <a:solidFill>
                  <a:srgbClr val="002060"/>
                </a:solidFill>
                <a:latin typeface="Arial Narrow"/>
                <a:ea typeface="Arial Narrow"/>
              </a:rPr>
              <a:t>.main() - вызывает все тесты и выдает результат в консоль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5" name="Изображение_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56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25DE900B-5AFF-4AAA-88DA-A5C32B398D85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Покрытие кода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1200960" y="450468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Покрытие кода</a:t>
            </a:r>
            <a:r>
              <a:rPr b="0" lang="en-US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 — мера, используемая при тестировании программного обеспечения. Она показывает процент исходного кода программы, который был выполнен в процессе тестирования.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1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62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B660364-28F2-4458-B52C-BD30760C11D2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2"/>
          <p:cNvSpPr/>
          <p:nvPr/>
        </p:nvSpPr>
        <p:spPr>
          <a:xfrm>
            <a:off x="1209600" y="2972880"/>
            <a:ext cx="21422520" cy="1580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Покрытие кода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1200960" y="4504680"/>
            <a:ext cx="21505320" cy="8400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структурных элементов тестируемой системы, которые выполняются или задействуются в ходе тестирования. 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структуры входных данных, используемых во время тестирования. 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элементов требований, проверяемых при выполнении тестов. 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явно сформулированных предположений об ошибках, выявление которых должны обеспечить тесты. </a:t>
            </a:r>
            <a:endParaRPr b="0" lang="ru-RU" sz="4000" spc="-1" strike="noStrike">
              <a:latin typeface="Arial"/>
            </a:endParaRPr>
          </a:p>
          <a:p>
            <a:pPr marL="216000" indent="-21528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произвольных моделей устройства или функционирования тестируемой системы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11338920" y="944640"/>
            <a:ext cx="11365200" cy="508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7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440" cy="1198440"/>
          </a:xfrm>
          <a:prstGeom prst="rect">
            <a:avLst/>
          </a:prstGeom>
          <a:ln w="12600">
            <a:noFill/>
          </a:ln>
        </p:spPr>
      </p:pic>
      <p:sp>
        <p:nvSpPr>
          <p:cNvPr id="168" name="CustomShape 5"/>
          <p:cNvSpPr/>
          <p:nvPr/>
        </p:nvSpPr>
        <p:spPr>
          <a:xfrm>
            <a:off x="23142960" y="12317040"/>
            <a:ext cx="34239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6385E4B-F022-4219-8EDF-5237274594CE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587</TotalTime>
  <Application>LibreOffice/6.4.3.2$Windows_X86_64 LibreOffice_project/747b5d0ebf89f41c860ec2a39efd7cb15b54f2d8</Application>
  <Words>139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2020-09-20T16:54:50Z</dcterms:modified>
  <cp:revision>61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