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media/image1.png" ContentType="image/png"/>
  <Override PartName="/ppt/media/image9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24384000" cy="13716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16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17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5395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5230080" y="-37440"/>
            <a:ext cx="19217520" cy="1371564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11935800" y="13010400"/>
            <a:ext cx="494280" cy="510840"/>
          </a:xfrm>
          <a:prstGeom prst="rect">
            <a:avLst/>
          </a:prstGeom>
        </p:spPr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fld id="{B1121A7C-2BD1-4612-BF62-461D041A1BD0}" type="slidenum">
              <a:rPr b="0" lang="ru-RU" sz="2400" spc="-1" strike="noStrike">
                <a:solidFill>
                  <a:srgbClr val="000000"/>
                </a:solidFill>
                <a:latin typeface="Helvetica Light"/>
                <a:ea typeface="Helvetica Light"/>
              </a:rPr>
              <a:t>&lt;номер&gt;</a:t>
            </a:fld>
            <a:endParaRPr b="0" lang="ru-RU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5000" spc="-1" strike="noStrike">
                <a:solidFill>
                  <a:srgbClr val="000000"/>
                </a:solidFill>
                <a:latin typeface="Helvetica Light"/>
              </a:rPr>
              <a:t>Для правки текста заглавия щёлкните мышью</a:t>
            </a:r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5000" spc="-1" strike="noStrike">
                <a:solidFill>
                  <a:srgbClr val="000000"/>
                </a:solidFill>
                <a:latin typeface="Helvetica Light"/>
              </a:rPr>
              <a:t>Для правки структуры щёлкните мышью</a:t>
            </a:r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5000" spc="-1" strike="noStrike">
                <a:solidFill>
                  <a:srgbClr val="000000"/>
                </a:solidFill>
                <a:latin typeface="Helvetica Light"/>
              </a:rPr>
              <a:t>Второй уровень структуры</a:t>
            </a:r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5000" spc="-1" strike="noStrike">
                <a:solidFill>
                  <a:srgbClr val="000000"/>
                </a:solidFill>
                <a:latin typeface="Helvetica Light"/>
              </a:rPr>
              <a:t>Третий уровень структуры</a:t>
            </a:r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5000" spc="-1" strike="noStrike">
                <a:solidFill>
                  <a:srgbClr val="000000"/>
                </a:solidFill>
                <a:latin typeface="Helvetica Light"/>
              </a:rPr>
              <a:t>Четвёртый уровень структуры</a:t>
            </a:r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Helvetica Light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Helvetica Light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Helvetica Light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Helvetica Light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Helvetica Light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sldNum"/>
          </p:nvPr>
        </p:nvSpPr>
        <p:spPr>
          <a:xfrm>
            <a:off x="11935800" y="13010400"/>
            <a:ext cx="494280" cy="510840"/>
          </a:xfrm>
          <a:prstGeom prst="rect">
            <a:avLst/>
          </a:prstGeom>
        </p:spPr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fld id="{7D6411E5-9433-40C5-92A2-33722D65FCEC}" type="slidenum">
              <a:rPr b="0" lang="ru-RU" sz="2400" spc="-1" strike="noStrike">
                <a:solidFill>
                  <a:srgbClr val="000000"/>
                </a:solidFill>
                <a:latin typeface="Helvetica Light"/>
                <a:ea typeface="Helvetica Light"/>
              </a:rPr>
              <a:t>&lt;номер&gt;</a:t>
            </a:fld>
            <a:endParaRPr b="0" lang="ru-RU" sz="2400" spc="-1" strike="noStrike">
              <a:latin typeface="Times New Roman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5000" spc="-1" strike="noStrike">
                <a:solidFill>
                  <a:srgbClr val="000000"/>
                </a:solidFill>
                <a:latin typeface="Helvetica Light"/>
              </a:rPr>
              <a:t>Для правки текста заглавия щёлкните мышью</a:t>
            </a:r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000" spc="-1" strike="noStrike">
                <a:solidFill>
                  <a:srgbClr val="000000"/>
                </a:solidFill>
                <a:latin typeface="Helvetica Light"/>
              </a:rPr>
              <a:t>Для правки структуры щёлкните мышью</a:t>
            </a:r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5000" spc="-1" strike="noStrike">
                <a:solidFill>
                  <a:srgbClr val="000000"/>
                </a:solidFill>
                <a:latin typeface="Helvetica Light"/>
              </a:rPr>
              <a:t>Второй уровень структуры</a:t>
            </a:r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000" spc="-1" strike="noStrike">
                <a:solidFill>
                  <a:srgbClr val="000000"/>
                </a:solidFill>
                <a:latin typeface="Helvetica Light"/>
              </a:rPr>
              <a:t>Третий уровень структуры</a:t>
            </a:r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5000" spc="-1" strike="noStrike">
                <a:solidFill>
                  <a:srgbClr val="000000"/>
                </a:solidFill>
                <a:latin typeface="Helvetica Light"/>
              </a:rPr>
              <a:t>Четвёртый уровень структуры</a:t>
            </a:r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Helvetica Light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Helvetica Ligh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Helvetica Light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Helvetica Ligh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Helvetica Light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5395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sldNum"/>
          </p:nvPr>
        </p:nvSpPr>
        <p:spPr>
          <a:xfrm>
            <a:off x="11935800" y="13010400"/>
            <a:ext cx="494280" cy="510840"/>
          </a:xfrm>
          <a:prstGeom prst="rect">
            <a:avLst/>
          </a:prstGeom>
        </p:spPr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fld id="{A3598A99-4CA7-4902-A53F-74974A7CD757}" type="slidenum">
              <a:rPr b="0" lang="ru-RU" sz="2400" spc="-1" strike="noStrike">
                <a:solidFill>
                  <a:srgbClr val="000000"/>
                </a:solidFill>
                <a:latin typeface="Helvetica Light"/>
                <a:ea typeface="Helvetica Light"/>
              </a:rPr>
              <a:t>&lt;номер&gt;</a:t>
            </a:fld>
            <a:endParaRPr b="0" lang="ru-RU" sz="2400" spc="-1" strike="noStrike">
              <a:latin typeface="Times New Roman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5000" spc="-1" strike="noStrike">
                <a:solidFill>
                  <a:srgbClr val="000000"/>
                </a:solidFill>
                <a:latin typeface="Helvetica Light"/>
              </a:rPr>
              <a:t>Для правки текста заглавия щёлкните мышью</a:t>
            </a:r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5000" spc="-1" strike="noStrike">
                <a:solidFill>
                  <a:srgbClr val="000000"/>
                </a:solidFill>
                <a:latin typeface="Helvetica Light"/>
              </a:rPr>
              <a:t>Для правки структуры щёлкните мышью</a:t>
            </a:r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5000" spc="-1" strike="noStrike">
                <a:solidFill>
                  <a:srgbClr val="000000"/>
                </a:solidFill>
                <a:latin typeface="Helvetica Light"/>
              </a:rPr>
              <a:t>Второй уровень структуры</a:t>
            </a:r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5000" spc="-1" strike="noStrike">
                <a:solidFill>
                  <a:srgbClr val="000000"/>
                </a:solidFill>
                <a:latin typeface="Helvetica Light"/>
              </a:rPr>
              <a:t>Третий уровень структуры</a:t>
            </a:r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5000" spc="-1" strike="noStrike">
                <a:solidFill>
                  <a:srgbClr val="000000"/>
                </a:solidFill>
                <a:latin typeface="Helvetica Light"/>
              </a:rPr>
              <a:t>Четвёртый уровень структуры</a:t>
            </a:r>
            <a:endParaRPr b="0" lang="ru-RU" sz="5000" spc="-1" strike="noStrike">
              <a:solidFill>
                <a:srgbClr val="000000"/>
              </a:solidFill>
              <a:latin typeface="Helvetica Light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Helvetica Light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Helvetica Light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Helvetica Light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Helvetica Light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Helvetica Light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Helvetica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s://junit.org/" TargetMode="External"/><Relationship Id="rId2" Type="http://schemas.openxmlformats.org/officeDocument/2006/relationships/hyperlink" Target="https://junit.org/" TargetMode="External"/><Relationship Id="rId3" Type="http://schemas.openxmlformats.org/officeDocument/2006/relationships/hyperlink" Target="https://testng.org/" TargetMode="External"/><Relationship Id="rId4" Type="http://schemas.openxmlformats.org/officeDocument/2006/relationships/hyperlink" Target="https://testng.org/" TargetMode="External"/><Relationship Id="rId5" Type="http://schemas.openxmlformats.org/officeDocument/2006/relationships/hyperlink" Target="https://www.jacoco.org/" TargetMode="External"/><Relationship Id="rId6" Type="http://schemas.openxmlformats.org/officeDocument/2006/relationships/hyperlink" Target="https://www.jacoco.org/" TargetMode="External"/><Relationship Id="rId7" Type="http://schemas.openxmlformats.org/officeDocument/2006/relationships/hyperlink" Target="https://ru.wikipedia.org/wiki/&#1062;&#1080;&#1082;&#1083;&#1086;&#1084;&#1072;&#1090;&#1080;&#1095;&#1077;&#1089;&#1082;&#1072;&#1103;_&#1089;&#1083;&#1086;&#1078;&#1085;&#1086;&#1089;&#1090;&#1100;" TargetMode="External"/><Relationship Id="rId8" Type="http://schemas.openxmlformats.org/officeDocument/2006/relationships/hyperlink" Target="https://ru.wikipedia.org/wiki/&#1062;&#1080;&#1082;&#1083;&#1086;&#1084;&#1072;&#1090;&#1080;&#1095;&#1077;&#1089;&#1082;&#1072;&#1103;_&#1089;&#1083;&#1086;&#1078;&#1085;&#1086;&#1089;&#1090;&#1100;" TargetMode="External"/><Relationship Id="rId9" Type="http://schemas.openxmlformats.org/officeDocument/2006/relationships/image" Target="../media/image13.png"/><Relationship Id="rId10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Line 1"/>
          <p:cNvSpPr/>
          <p:nvPr/>
        </p:nvSpPr>
        <p:spPr>
          <a:xfrm flipV="1">
            <a:off x="10370160" y="1604160"/>
            <a:ext cx="0" cy="277704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2"/>
          <p:cNvSpPr/>
          <p:nvPr/>
        </p:nvSpPr>
        <p:spPr>
          <a:xfrm>
            <a:off x="7764840" y="4769640"/>
            <a:ext cx="12707640" cy="2571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002060"/>
                </a:solidFill>
                <a:latin typeface="Arial Narrow"/>
                <a:ea typeface="Arial Narrow"/>
              </a:rPr>
              <a:t>Обеспечение качества и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20" name="CustomShape 3"/>
          <p:cNvSpPr/>
          <p:nvPr/>
        </p:nvSpPr>
        <p:spPr>
          <a:xfrm>
            <a:off x="7116840" y="8442000"/>
            <a:ext cx="15444000" cy="1172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Семинар 4: Модульное тестирование</a:t>
            </a:r>
            <a:r>
              <a:rPr b="0" lang="en-US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 (xUnit)</a:t>
            </a:r>
            <a:endParaRPr b="0" lang="ru-RU" sz="6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практика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121" name="CustomShape 4"/>
          <p:cNvSpPr/>
          <p:nvPr/>
        </p:nvSpPr>
        <p:spPr>
          <a:xfrm>
            <a:off x="7116840" y="1530720"/>
            <a:ext cx="9443160" cy="1423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>
              <a:lnSpc>
                <a:spcPct val="100000"/>
              </a:lnSpc>
            </a:pPr>
            <a:r>
              <a:rPr b="1" lang="ru-RU" sz="4200" spc="-1" strike="noStrike">
                <a:solidFill>
                  <a:srgbClr val="0070c0"/>
                </a:solidFill>
                <a:latin typeface="Arial Narrow"/>
                <a:ea typeface="Arial Narrow"/>
              </a:rPr>
              <a:t>Факультет компьютерных наук </a:t>
            </a:r>
            <a:br/>
            <a:r>
              <a:rPr b="1" lang="ru-RU" sz="4200" spc="-1" strike="noStrike">
                <a:solidFill>
                  <a:srgbClr val="0070c0"/>
                </a:solidFill>
                <a:latin typeface="Arial Narrow"/>
                <a:ea typeface="Arial Narrow"/>
              </a:rPr>
              <a:t>Департамент программной инженерии</a:t>
            </a:r>
            <a:endParaRPr b="0" lang="ru-RU" sz="4200" spc="-1" strike="noStrike">
              <a:latin typeface="Arial"/>
            </a:endParaRPr>
          </a:p>
        </p:txBody>
      </p:sp>
      <p:sp>
        <p:nvSpPr>
          <p:cNvPr id="122" name="CustomShape 5"/>
          <p:cNvSpPr/>
          <p:nvPr/>
        </p:nvSpPr>
        <p:spPr>
          <a:xfrm>
            <a:off x="7116840" y="11795760"/>
            <a:ext cx="15732000" cy="630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Москва, 2020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23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221840" y="1330560"/>
            <a:ext cx="2735640" cy="264528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2"/>
          <p:cNvSpPr/>
          <p:nvPr/>
        </p:nvSpPr>
        <p:spPr>
          <a:xfrm>
            <a:off x="1209600" y="2972880"/>
            <a:ext cx="21423240" cy="15807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Покрытие кода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78" name="CustomShape 3"/>
          <p:cNvSpPr/>
          <p:nvPr/>
        </p:nvSpPr>
        <p:spPr>
          <a:xfrm>
            <a:off x="1200960" y="4504680"/>
            <a:ext cx="21506040" cy="8401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Покрытие кода</a:t>
            </a:r>
            <a:r>
              <a:rPr b="0" lang="en-US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 — мера, используемая при тестировании программного обеспечения. Она показывает процент исходного кода программы, который был выполнен в процессе тестирования.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179" name="CustomShape 4"/>
          <p:cNvSpPr/>
          <p:nvPr/>
        </p:nvSpPr>
        <p:spPr>
          <a:xfrm>
            <a:off x="11338920" y="944640"/>
            <a:ext cx="11365920" cy="509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80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9160" cy="1199160"/>
          </a:xfrm>
          <a:prstGeom prst="rect">
            <a:avLst/>
          </a:prstGeom>
          <a:ln w="12600">
            <a:noFill/>
          </a:ln>
        </p:spPr>
      </p:pic>
      <p:sp>
        <p:nvSpPr>
          <p:cNvPr id="181" name="CustomShape 5"/>
          <p:cNvSpPr/>
          <p:nvPr/>
        </p:nvSpPr>
        <p:spPr>
          <a:xfrm>
            <a:off x="23142960" y="12317040"/>
            <a:ext cx="3424680" cy="42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ACB59DE8-F36F-4753-9176-A879BA0ED476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2"/>
          <p:cNvSpPr/>
          <p:nvPr/>
        </p:nvSpPr>
        <p:spPr>
          <a:xfrm>
            <a:off x="1209600" y="2972880"/>
            <a:ext cx="21423240" cy="15807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Покрытие кода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84" name="CustomShape 3"/>
          <p:cNvSpPr/>
          <p:nvPr/>
        </p:nvSpPr>
        <p:spPr>
          <a:xfrm>
            <a:off x="1200960" y="4504680"/>
            <a:ext cx="21506040" cy="8401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На основе структурных элементов тестируемой системы, которые выполняются или задействуются в ходе тестирования. </a:t>
            </a:r>
            <a:endParaRPr b="0" lang="ru-RU" sz="4000" spc="-1" strike="noStrike"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На основе структуры входных данных, используемых во время тестирования. </a:t>
            </a:r>
            <a:endParaRPr b="0" lang="ru-RU" sz="4000" spc="-1" strike="noStrike"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На основе элементов требований, проверяемых при выполнении тестов. </a:t>
            </a:r>
            <a:endParaRPr b="0" lang="ru-RU" sz="4000" spc="-1" strike="noStrike"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На основе явно сформулированных предположений об ошибках, выявление которых должны обеспечить тесты. </a:t>
            </a:r>
            <a:endParaRPr b="0" lang="ru-RU" sz="4000" spc="-1" strike="noStrike"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На основе произвольных моделей устройства или функционирования тестируемой системы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85" name="CustomShape 4"/>
          <p:cNvSpPr/>
          <p:nvPr/>
        </p:nvSpPr>
        <p:spPr>
          <a:xfrm>
            <a:off x="11338920" y="944640"/>
            <a:ext cx="11365920" cy="509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86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9160" cy="1199160"/>
          </a:xfrm>
          <a:prstGeom prst="rect">
            <a:avLst/>
          </a:prstGeom>
          <a:ln w="12600">
            <a:noFill/>
          </a:ln>
        </p:spPr>
      </p:pic>
      <p:sp>
        <p:nvSpPr>
          <p:cNvPr id="187" name="CustomShape 5"/>
          <p:cNvSpPr/>
          <p:nvPr/>
        </p:nvSpPr>
        <p:spPr>
          <a:xfrm>
            <a:off x="23142960" y="12317040"/>
            <a:ext cx="3424680" cy="42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B8A00128-323A-4537-B12E-BC5F6A4C7342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2"/>
          <p:cNvSpPr/>
          <p:nvPr/>
        </p:nvSpPr>
        <p:spPr>
          <a:xfrm>
            <a:off x="1209600" y="2972880"/>
            <a:ext cx="21423240" cy="15807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Инструменты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90" name="CustomShape 3"/>
          <p:cNvSpPr/>
          <p:nvPr/>
        </p:nvSpPr>
        <p:spPr>
          <a:xfrm>
            <a:off x="1200960" y="4504680"/>
            <a:ext cx="21506040" cy="8401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JCov</a:t>
            </a:r>
            <a:endParaRPr b="0" lang="ru-RU" sz="5400" spc="-1" strike="noStrike"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JaCoCo</a:t>
            </a:r>
            <a:endParaRPr b="0" lang="ru-RU" sz="5400" spc="-1" strike="noStrike"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Clover</a:t>
            </a:r>
            <a:endParaRPr b="0" lang="ru-RU" sz="5400" spc="-1" strike="noStrike"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EMMA</a:t>
            </a:r>
            <a:endParaRPr b="0" lang="ru-RU" sz="5400" spc="-1" strike="noStrike"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Serenity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91" name="CustomShape 4"/>
          <p:cNvSpPr/>
          <p:nvPr/>
        </p:nvSpPr>
        <p:spPr>
          <a:xfrm>
            <a:off x="11338920" y="944640"/>
            <a:ext cx="11365920" cy="509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92" name="Изображение_7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9160" cy="1199160"/>
          </a:xfrm>
          <a:prstGeom prst="rect">
            <a:avLst/>
          </a:prstGeom>
          <a:ln w="12600">
            <a:noFill/>
          </a:ln>
        </p:spPr>
      </p:pic>
      <p:sp>
        <p:nvSpPr>
          <p:cNvPr id="193" name="CustomShape 5"/>
          <p:cNvSpPr/>
          <p:nvPr/>
        </p:nvSpPr>
        <p:spPr>
          <a:xfrm>
            <a:off x="23142960" y="12317040"/>
            <a:ext cx="3424680" cy="42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D374236A-3EF4-497A-AFB5-874E94F8EC76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2"/>
          <p:cNvSpPr/>
          <p:nvPr/>
        </p:nvSpPr>
        <p:spPr>
          <a:xfrm>
            <a:off x="1209600" y="2537640"/>
            <a:ext cx="21567240" cy="2313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литература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96" name="CustomShape 3"/>
          <p:cNvSpPr/>
          <p:nvPr/>
        </p:nvSpPr>
        <p:spPr>
          <a:xfrm>
            <a:off x="1200960" y="3977640"/>
            <a:ext cx="21506040" cy="8712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1143000" indent="-114264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Кент Бек – «Экстремальное программирование. Разработка через тестирование»</a:t>
            </a:r>
            <a:endParaRPr b="0" lang="ru-RU" sz="5400" spc="-1" strike="noStrike">
              <a:latin typeface="Arial"/>
            </a:endParaRPr>
          </a:p>
          <a:p>
            <a:pPr marL="1143000" indent="-114264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Gerard Meszaros – «xUnit Test Patterns»</a:t>
            </a:r>
            <a:endParaRPr b="0" lang="ru-RU" sz="5400" spc="-1" strike="noStrike">
              <a:latin typeface="Arial"/>
            </a:endParaRPr>
          </a:p>
          <a:p>
            <a:pPr marL="1143000" indent="-114264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JUnit – 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1"/>
              </a:rPr>
              <a:t>https://junit.org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2"/>
              </a:rPr>
              <a:t>/</a:t>
            </a:r>
            <a:endParaRPr b="0" lang="ru-RU" sz="5400" spc="-1" strike="noStrike">
              <a:latin typeface="Arial"/>
            </a:endParaRPr>
          </a:p>
          <a:p>
            <a:pPr marL="1143000" indent="-114264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TestNG – 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3"/>
              </a:rPr>
              <a:t>https://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4"/>
              </a:rPr>
              <a:t>testng.org</a:t>
            </a:r>
            <a:endParaRPr b="0" lang="ru-RU" sz="5400" spc="-1" strike="noStrike">
              <a:latin typeface="Arial"/>
            </a:endParaRPr>
          </a:p>
          <a:p>
            <a:pPr marL="1143000" indent="-114264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JaCoCo – 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5"/>
              </a:rPr>
              <a:t>https://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6"/>
              </a:rPr>
              <a:t>www.jacoco.org</a:t>
            </a:r>
            <a:endParaRPr b="0" lang="ru-RU" sz="5400" spc="-1" strike="noStrike">
              <a:latin typeface="Arial"/>
            </a:endParaRPr>
          </a:p>
          <a:p>
            <a:pPr marL="1143000" indent="-114264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Цикломатическая сложность – 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7"/>
              </a:rPr>
              <a:t>https://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8"/>
              </a:rPr>
              <a:t>ru.wikipedia.org/wiki/Цикломатическая_сложность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97" name="CustomShape 4"/>
          <p:cNvSpPr/>
          <p:nvPr/>
        </p:nvSpPr>
        <p:spPr>
          <a:xfrm>
            <a:off x="11338920" y="944640"/>
            <a:ext cx="11365920" cy="509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98" name="Изображение" descr="Изображение"/>
          <p:cNvPicPr/>
          <p:nvPr/>
        </p:nvPicPr>
        <p:blipFill>
          <a:blip r:embed="rId9"/>
          <a:stretch/>
        </p:blipFill>
        <p:spPr>
          <a:xfrm>
            <a:off x="1226520" y="586080"/>
            <a:ext cx="1199160" cy="1199160"/>
          </a:xfrm>
          <a:prstGeom prst="rect">
            <a:avLst/>
          </a:prstGeom>
          <a:ln w="12600">
            <a:noFill/>
          </a:ln>
        </p:spPr>
      </p:pic>
      <p:sp>
        <p:nvSpPr>
          <p:cNvPr id="199" name="CustomShape 5"/>
          <p:cNvSpPr/>
          <p:nvPr/>
        </p:nvSpPr>
        <p:spPr>
          <a:xfrm>
            <a:off x="23142960" y="12317040"/>
            <a:ext cx="3424680" cy="42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387EB38E-2236-4CBF-A558-1010C84B20E6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0508400" y="5922000"/>
            <a:ext cx="3195360" cy="3089520"/>
          </a:xfrm>
          <a:prstGeom prst="rect">
            <a:avLst/>
          </a:prstGeom>
          <a:ln w="12600">
            <a:noFill/>
          </a:ln>
        </p:spPr>
      </p:pic>
      <p:sp>
        <p:nvSpPr>
          <p:cNvPr id="201" name="CustomShape 1"/>
          <p:cNvSpPr/>
          <p:nvPr/>
        </p:nvSpPr>
        <p:spPr>
          <a:xfrm>
            <a:off x="1678680" y="2393640"/>
            <a:ext cx="21567240" cy="2313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ffffff"/>
                </a:solidFill>
                <a:latin typeface="Arial Narrow"/>
                <a:ea typeface="Arial Narrow"/>
              </a:rPr>
              <a:t>Спасибо! вопросы</a:t>
            </a:r>
            <a:r>
              <a:rPr b="1" lang="en-US" sz="7000" spc="-1" strike="noStrike" cap="all">
                <a:solidFill>
                  <a:srgbClr val="ffffff"/>
                </a:solidFill>
                <a:latin typeface="Arial Narrow"/>
                <a:ea typeface="Arial Narrow"/>
              </a:rPr>
              <a:t>?</a:t>
            </a:r>
            <a:endParaRPr b="0" lang="ru-RU" sz="7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2"/>
          <p:cNvSpPr/>
          <p:nvPr/>
        </p:nvSpPr>
        <p:spPr>
          <a:xfrm>
            <a:off x="1209600" y="2972880"/>
            <a:ext cx="21423240" cy="15807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JUnit начало работы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1200960" y="4504680"/>
            <a:ext cx="21506040" cy="8401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1143000" indent="-114264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Подключить библиотеку JUnit</a:t>
            </a:r>
            <a:endParaRPr b="0" lang="ru-RU" sz="5400" spc="-1" strike="noStrike">
              <a:latin typeface="Arial"/>
            </a:endParaRPr>
          </a:p>
          <a:p>
            <a:pPr marL="1143000" indent="-114264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Импортировать необходимые классы аннотаций</a:t>
            </a:r>
            <a:endParaRPr b="0" lang="ru-RU" sz="5400" spc="-1" strike="noStrike">
              <a:latin typeface="Arial"/>
            </a:endParaRPr>
          </a:p>
          <a:p>
            <a:pPr marL="1143000" indent="-114264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Импортировать статические методов класса Assert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27" name="CustomShape 4"/>
          <p:cNvSpPr/>
          <p:nvPr/>
        </p:nvSpPr>
        <p:spPr>
          <a:xfrm>
            <a:off x="11338920" y="944640"/>
            <a:ext cx="11365920" cy="509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28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9160" cy="1199160"/>
          </a:xfrm>
          <a:prstGeom prst="rect">
            <a:avLst/>
          </a:prstGeom>
          <a:ln w="12600">
            <a:noFill/>
          </a:ln>
        </p:spPr>
      </p:pic>
      <p:sp>
        <p:nvSpPr>
          <p:cNvPr id="129" name="CustomShape 5"/>
          <p:cNvSpPr/>
          <p:nvPr/>
        </p:nvSpPr>
        <p:spPr>
          <a:xfrm>
            <a:off x="23142960" y="12317040"/>
            <a:ext cx="3424680" cy="42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AE0C338D-970D-42F0-AD82-91BE5B13AF3C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2"/>
          <p:cNvSpPr/>
          <p:nvPr/>
        </p:nvSpPr>
        <p:spPr>
          <a:xfrm>
            <a:off x="1209600" y="2972880"/>
            <a:ext cx="21423240" cy="15807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Базовые методы класса Assert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1126800" y="3312000"/>
            <a:ext cx="21506040" cy="8401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fail(String) -  Указывает на то, что бы тестовый метод завалился при этом выводя текстовое сообщение.</a:t>
            </a:r>
            <a:endParaRPr b="0" lang="ru-RU" sz="4000" spc="-1" strike="noStrike"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assertsEquals - проверяет, что два значения совпадают </a:t>
            </a:r>
            <a:endParaRPr b="0" lang="ru-RU" sz="4000" spc="-1" strike="noStrike"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assertsArrayEquals - сравнения содержимого массивов</a:t>
            </a:r>
            <a:endParaRPr b="0" lang="ru-RU" sz="4000" spc="-1" strike="noStrike"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assertTrue - проверяет, что логическое условие истинно.</a:t>
            </a:r>
            <a:endParaRPr b="0" lang="ru-RU" sz="4000" spc="-1" strike="noStrike"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assertNull - проверяет, что объект является пустым </a:t>
            </a:r>
            <a:endParaRPr b="0" lang="ru-RU" sz="4000" spc="-1" strike="noStrike"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assertSame - проверяет, что обе переменные относятся к одному объекту</a:t>
            </a:r>
            <a:endParaRPr b="0" lang="ru-RU" sz="4000" spc="-1" strike="noStrike"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assertTimeoutPreemptively(ofSeconds(30), ()→{ someCode();}) - при выполнении кода дольше заданного воемени фиксирует ошибку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11338920" y="944640"/>
            <a:ext cx="11365920" cy="509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34" name="Изображение_0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9160" cy="1199160"/>
          </a:xfrm>
          <a:prstGeom prst="rect">
            <a:avLst/>
          </a:prstGeom>
          <a:ln w="12600">
            <a:noFill/>
          </a:ln>
        </p:spPr>
      </p:pic>
      <p:sp>
        <p:nvSpPr>
          <p:cNvPr id="135" name="CustomShape 5"/>
          <p:cNvSpPr/>
          <p:nvPr/>
        </p:nvSpPr>
        <p:spPr>
          <a:xfrm>
            <a:off x="23142960" y="12317040"/>
            <a:ext cx="3424680" cy="42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20A9591F-FC28-4747-A9DD-640750D71E09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2"/>
          <p:cNvSpPr/>
          <p:nvPr/>
        </p:nvSpPr>
        <p:spPr>
          <a:xfrm>
            <a:off x="1209600" y="2972880"/>
            <a:ext cx="21423240" cy="15807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Базовые аннотации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1126800" y="3910320"/>
            <a:ext cx="21506040" cy="8401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@Test</a:t>
            </a:r>
            <a:endParaRPr b="0" lang="ru-RU" sz="4000" spc="-1" strike="noStrike"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Обозначает тестовые методы, где размещаются сами проверки.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39" name="CustomShape 4"/>
          <p:cNvSpPr/>
          <p:nvPr/>
        </p:nvSpPr>
        <p:spPr>
          <a:xfrm>
            <a:off x="11338920" y="944640"/>
            <a:ext cx="11365920" cy="509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40" name="Изображение_1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9160" cy="1199160"/>
          </a:xfrm>
          <a:prstGeom prst="rect">
            <a:avLst/>
          </a:prstGeom>
          <a:ln w="12600">
            <a:noFill/>
          </a:ln>
        </p:spPr>
      </p:pic>
      <p:sp>
        <p:nvSpPr>
          <p:cNvPr id="141" name="CustomShape 5"/>
          <p:cNvSpPr/>
          <p:nvPr/>
        </p:nvSpPr>
        <p:spPr>
          <a:xfrm>
            <a:off x="23142960" y="12317040"/>
            <a:ext cx="3424680" cy="42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C59C3988-162F-407B-9B8B-1DE8DB031248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  <p:graphicFrame>
        <p:nvGraphicFramePr>
          <p:cNvPr id="142" name="Table 6"/>
          <p:cNvGraphicFramePr/>
          <p:nvPr/>
        </p:nvGraphicFramePr>
        <p:xfrm>
          <a:off x="1234440" y="6939360"/>
          <a:ext cx="20248560" cy="6315480"/>
        </p:xfrm>
        <a:graphic>
          <a:graphicData uri="http://schemas.openxmlformats.org/drawingml/2006/table">
            <a:tbl>
              <a:tblPr/>
              <a:tblGrid>
                <a:gridCol w="10121760"/>
                <a:gridCol w="10126800"/>
              </a:tblGrid>
              <a:tr h="6315480">
                <a:tc>
                  <a:txBody>
                    <a:bodyPr lIns="90000" rIns="90000" tIns="66240" bIns="46800">
                      <a:noAutofit/>
                    </a:bodyPr>
                    <a:p>
                      <a:pPr marL="215640" indent="-215640" algn="ctr">
                        <a:lnSpc>
                          <a:spcPct val="93000"/>
                        </a:lnSpc>
                      </a:pPr>
                      <a:r>
                        <a:rPr b="1" lang="ru-RU" sz="5400" spc="-1" strike="noStrike">
                          <a:latin typeface="Times New Roman"/>
                          <a:ea typeface="Noto Sans CJK SC"/>
                        </a:rPr>
                        <a:t>JUnit 4</a:t>
                      </a:r>
                      <a:endParaRPr b="0" lang="ru-RU" sz="5400" spc="-1" strike="noStrike">
                        <a:latin typeface="Times New Roman"/>
                      </a:endParaRPr>
                    </a:p>
                    <a:p>
                      <a:pPr marL="215640" indent="-215640" algn="ctr">
                        <a:lnSpc>
                          <a:spcPct val="93000"/>
                        </a:lnSpc>
                      </a:pPr>
                      <a:endParaRPr b="0" lang="ru-RU" sz="5400" spc="-1" strike="noStrike">
                        <a:latin typeface="Times New Roman"/>
                      </a:endParaRPr>
                    </a:p>
                    <a:p>
                      <a:pPr marL="215640" indent="-215640"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5400" spc="-1" strike="noStrike">
                          <a:latin typeface="Times New Roman"/>
                          <a:ea typeface="Noto Sans CJK SC"/>
                        </a:rPr>
                        <a:t>Методы должны быть public void. +параметры:</a:t>
                      </a:r>
                      <a:endParaRPr b="0" lang="ru-RU" sz="5400" spc="-1" strike="noStrike">
                        <a:latin typeface="Times New Roman"/>
                      </a:endParaRPr>
                    </a:p>
                    <a:p>
                      <a:pPr marL="215640" indent="-215640"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5400" spc="-1" strike="noStrike">
                          <a:latin typeface="Times New Roman"/>
                          <a:ea typeface="Noto Sans CJK SC"/>
                        </a:rPr>
                        <a:t>expected— задает ожидаемое исключение</a:t>
                      </a:r>
                      <a:endParaRPr b="0" lang="ru-RU" sz="5400" spc="-1" strike="noStrike">
                        <a:latin typeface="Times New Roman"/>
                      </a:endParaRPr>
                    </a:p>
                    <a:p>
                      <a:pPr marL="215640" indent="-215640"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5400" spc="-1" strike="noStrike">
                          <a:latin typeface="Times New Roman"/>
                          <a:ea typeface="Noto Sans CJK SC"/>
                        </a:rPr>
                        <a:t>timeout — задает время, по истечению которого тест считается провалившимся.</a:t>
                      </a:r>
                      <a:endParaRPr b="0" lang="ru-RU" sz="54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 tIns="66240" bIns="46800">
                      <a:noAutofit/>
                    </a:bodyPr>
                    <a:p>
                      <a:pPr marL="215640" indent="-215640" algn="ctr">
                        <a:lnSpc>
                          <a:spcPct val="93000"/>
                        </a:lnSpc>
                      </a:pPr>
                      <a:r>
                        <a:rPr b="1" lang="ru-RU" sz="5400" spc="-1" strike="noStrike">
                          <a:latin typeface="Times New Roman"/>
                          <a:ea typeface="Noto Sans CJK SC"/>
                        </a:rPr>
                        <a:t>JUnit 5 </a:t>
                      </a:r>
                      <a:endParaRPr b="0" lang="ru-RU" sz="5400" spc="-1" strike="noStrike">
                        <a:latin typeface="Times New Roman"/>
                      </a:endParaRPr>
                    </a:p>
                    <a:p>
                      <a:pPr marL="215640" indent="-215640" algn="ctr">
                        <a:lnSpc>
                          <a:spcPct val="93000"/>
                        </a:lnSpc>
                      </a:pPr>
                      <a:endParaRPr b="0" lang="ru-RU" sz="5400" spc="-1" strike="noStrike">
                        <a:latin typeface="Times New Roman"/>
                      </a:endParaRPr>
                    </a:p>
                    <a:p>
                      <a:pPr marL="215640" indent="-215640"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5400" spc="-1" strike="noStrike">
                          <a:latin typeface="Times New Roman"/>
                          <a:ea typeface="Noto Sans CJK SC"/>
                        </a:rPr>
                        <a:t>Методы должны быть void. </a:t>
                      </a:r>
                      <a:endParaRPr b="0" lang="ru-RU" sz="54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2"/>
          <p:cNvSpPr/>
          <p:nvPr/>
        </p:nvSpPr>
        <p:spPr>
          <a:xfrm>
            <a:off x="1209600" y="2972880"/>
            <a:ext cx="21423240" cy="15807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Базовые аннотации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1126800" y="3910320"/>
            <a:ext cx="21506040" cy="8401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4"/>
          <p:cNvSpPr/>
          <p:nvPr/>
        </p:nvSpPr>
        <p:spPr>
          <a:xfrm>
            <a:off x="11338920" y="944640"/>
            <a:ext cx="11365920" cy="509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47" name="Изображение_2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9160" cy="1199160"/>
          </a:xfrm>
          <a:prstGeom prst="rect">
            <a:avLst/>
          </a:prstGeom>
          <a:ln w="12600">
            <a:noFill/>
          </a:ln>
        </p:spPr>
      </p:pic>
      <p:sp>
        <p:nvSpPr>
          <p:cNvPr id="148" name="CustomShape 5"/>
          <p:cNvSpPr/>
          <p:nvPr/>
        </p:nvSpPr>
        <p:spPr>
          <a:xfrm>
            <a:off x="23142960" y="12317040"/>
            <a:ext cx="3424680" cy="42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D04D0A50-0B28-4670-852E-A516E6E67C96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  <p:graphicFrame>
        <p:nvGraphicFramePr>
          <p:cNvPr id="149" name="Table 6"/>
          <p:cNvGraphicFramePr/>
          <p:nvPr/>
        </p:nvGraphicFramePr>
        <p:xfrm>
          <a:off x="1182960" y="4034160"/>
          <a:ext cx="17649360" cy="9285840"/>
        </p:xfrm>
        <a:graphic>
          <a:graphicData uri="http://schemas.openxmlformats.org/drawingml/2006/table">
            <a:tbl>
              <a:tblPr/>
              <a:tblGrid>
                <a:gridCol w="8800560"/>
                <a:gridCol w="8848800"/>
              </a:tblGrid>
              <a:tr h="9285840">
                <a:tc>
                  <a:txBody>
                    <a:bodyPr lIns="90000" rIns="90000" tIns="71640" bIns="46800">
                      <a:noAutofit/>
                    </a:bodyPr>
                    <a:p>
                      <a:pPr marL="215640" indent="-215640" algn="ctr">
                        <a:lnSpc>
                          <a:spcPct val="93000"/>
                        </a:lnSpc>
                      </a:pPr>
                      <a:r>
                        <a:rPr b="1" lang="ru-RU" sz="7200" spc="-1" strike="noStrike">
                          <a:latin typeface="Times New Roman"/>
                          <a:ea typeface="Noto Sans CJK SC"/>
                        </a:rPr>
                        <a:t>JUnit 4</a:t>
                      </a: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 algn="ctr">
                        <a:lnSpc>
                          <a:spcPct val="93000"/>
                        </a:lnSpc>
                      </a:pP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7200" spc="-1" strike="noStrike">
                          <a:latin typeface="Times New Roman"/>
                          <a:ea typeface="Noto Sans CJK SC"/>
                        </a:rPr>
                        <a:t>@Before  </a:t>
                      </a: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7200" spc="-1" strike="noStrike">
                          <a:latin typeface="Times New Roman"/>
                          <a:ea typeface="Noto Sans CJK SC"/>
                        </a:rPr>
                        <a:t>Методы, которые будут вызваны до исполнения теста, методы должны быть public void. </a:t>
                      </a:r>
                      <a:endParaRPr b="0" lang="ru-RU" sz="72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 tIns="71640" bIns="46800">
                      <a:noAutofit/>
                    </a:bodyPr>
                    <a:p>
                      <a:pPr marL="215640" indent="-215640" algn="ctr">
                        <a:lnSpc>
                          <a:spcPct val="93000"/>
                        </a:lnSpc>
                      </a:pPr>
                      <a:r>
                        <a:rPr b="1" lang="ru-RU" sz="7200" spc="-1" strike="noStrike">
                          <a:latin typeface="Times New Roman"/>
                          <a:ea typeface="Noto Sans CJK SC"/>
                        </a:rPr>
                        <a:t>JUnit 5 </a:t>
                      </a: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 algn="ctr">
                        <a:lnSpc>
                          <a:spcPct val="93000"/>
                        </a:lnSpc>
                      </a:pP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7200" spc="-1" strike="noStrike">
                          <a:latin typeface="Times New Roman"/>
                          <a:ea typeface="Noto Sans CJK SC"/>
                        </a:rPr>
                        <a:t>@BeforeEach</a:t>
                      </a: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7200" spc="-1" strike="noStrike">
                          <a:latin typeface="Times New Roman"/>
                          <a:ea typeface="Noto Sans CJK SC"/>
                        </a:rPr>
                        <a:t>Методы, которые будут вызваны до исполнения теста, методы должны быть  void</a:t>
                      </a:r>
                      <a:endParaRPr b="0" lang="ru-RU" sz="72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Table 1"/>
          <p:cNvGraphicFramePr/>
          <p:nvPr/>
        </p:nvGraphicFramePr>
        <p:xfrm>
          <a:off x="1200600" y="3905640"/>
          <a:ext cx="17631360" cy="9414000"/>
        </p:xfrm>
        <a:graphic>
          <a:graphicData uri="http://schemas.openxmlformats.org/drawingml/2006/table">
            <a:tbl>
              <a:tblPr/>
              <a:tblGrid>
                <a:gridCol w="8791560"/>
                <a:gridCol w="8839800"/>
              </a:tblGrid>
              <a:tr h="9414000">
                <a:tc>
                  <a:txBody>
                    <a:bodyPr lIns="90000" rIns="90000" tIns="71640" bIns="46800">
                      <a:noAutofit/>
                    </a:bodyPr>
                    <a:p>
                      <a:pPr marL="215640" indent="-215640" algn="ctr">
                        <a:lnSpc>
                          <a:spcPct val="93000"/>
                        </a:lnSpc>
                      </a:pPr>
                      <a:r>
                        <a:rPr b="1" lang="ru-RU" sz="7200" spc="-1" strike="noStrike">
                          <a:latin typeface="Times New Roman"/>
                          <a:ea typeface="Noto Sans CJK SC"/>
                        </a:rPr>
                        <a:t>JUnit 4</a:t>
                      </a: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 algn="ctr">
                        <a:lnSpc>
                          <a:spcPct val="93000"/>
                        </a:lnSpc>
                      </a:pP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7200" spc="-1" strike="noStrike">
                          <a:latin typeface="Times New Roman"/>
                          <a:ea typeface="Noto Sans CJK SC"/>
                        </a:rPr>
                        <a:t>@After</a:t>
                      </a: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7200" spc="-1" strike="noStrike">
                          <a:latin typeface="Times New Roman"/>
                          <a:ea typeface="Noto Sans CJK SC"/>
                        </a:rPr>
                        <a:t>Методы, которые будут вызваны после выполнения теста, методы должны быть public void. </a:t>
                      </a:r>
                      <a:endParaRPr b="0" lang="ru-RU" sz="72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 tIns="71640" bIns="46800">
                      <a:noAutofit/>
                    </a:bodyPr>
                    <a:p>
                      <a:pPr marL="215640" indent="-215640" algn="ctr">
                        <a:lnSpc>
                          <a:spcPct val="93000"/>
                        </a:lnSpc>
                      </a:pPr>
                      <a:r>
                        <a:rPr b="1" lang="ru-RU" sz="7200" spc="-1" strike="noStrike">
                          <a:latin typeface="Times New Roman"/>
                          <a:ea typeface="Noto Sans CJK SC"/>
                        </a:rPr>
                        <a:t>JUnit 5 </a:t>
                      </a: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 algn="ctr">
                        <a:lnSpc>
                          <a:spcPct val="93000"/>
                        </a:lnSpc>
                      </a:pP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7200" spc="-1" strike="noStrike">
                          <a:latin typeface="Times New Roman"/>
                          <a:ea typeface="Noto Sans CJK SC"/>
                        </a:rPr>
                        <a:t>@AfterEach</a:t>
                      </a: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7200" spc="-1" strike="noStrike">
                          <a:latin typeface="Times New Roman"/>
                          <a:ea typeface="Noto Sans CJK SC"/>
                        </a:rPr>
                        <a:t>Методы, которые будут вызваны после выполнения теста, методы должны быть void. </a:t>
                      </a:r>
                      <a:endParaRPr b="0" lang="ru-RU" sz="72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  <p:sp>
        <p:nvSpPr>
          <p:cNvPr id="151" name="Line 2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3"/>
          <p:cNvSpPr/>
          <p:nvPr/>
        </p:nvSpPr>
        <p:spPr>
          <a:xfrm>
            <a:off x="1209600" y="2972880"/>
            <a:ext cx="21423240" cy="15807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Базовые аннотации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53" name="CustomShape 4"/>
          <p:cNvSpPr/>
          <p:nvPr/>
        </p:nvSpPr>
        <p:spPr>
          <a:xfrm>
            <a:off x="11338920" y="944640"/>
            <a:ext cx="11365920" cy="509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54" name="Изображение_3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9160" cy="1199160"/>
          </a:xfrm>
          <a:prstGeom prst="rect">
            <a:avLst/>
          </a:prstGeom>
          <a:ln w="12600">
            <a:noFill/>
          </a:ln>
        </p:spPr>
      </p:pic>
      <p:sp>
        <p:nvSpPr>
          <p:cNvPr id="155" name="CustomShape 5"/>
          <p:cNvSpPr/>
          <p:nvPr/>
        </p:nvSpPr>
        <p:spPr>
          <a:xfrm>
            <a:off x="23142960" y="12317040"/>
            <a:ext cx="3424680" cy="42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F9D2F536-0A6E-410C-B7DA-D0728CAE6C1E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" name="Table 1"/>
          <p:cNvGraphicFramePr/>
          <p:nvPr/>
        </p:nvGraphicFramePr>
        <p:xfrm>
          <a:off x="1299240" y="3891600"/>
          <a:ext cx="17532360" cy="9427680"/>
        </p:xfrm>
        <a:graphic>
          <a:graphicData uri="http://schemas.openxmlformats.org/drawingml/2006/table">
            <a:tbl>
              <a:tblPr/>
              <a:tblGrid>
                <a:gridCol w="8742240"/>
                <a:gridCol w="8849880"/>
              </a:tblGrid>
              <a:tr h="9427680">
                <a:tc>
                  <a:txBody>
                    <a:bodyPr lIns="90000" rIns="90000" tIns="71640" bIns="46800">
                      <a:noAutofit/>
                    </a:bodyPr>
                    <a:p>
                      <a:pPr marL="215640" indent="-215640" algn="ctr">
                        <a:lnSpc>
                          <a:spcPct val="93000"/>
                        </a:lnSpc>
                      </a:pPr>
                      <a:r>
                        <a:rPr b="1" lang="ru-RU" sz="7200" spc="-1" strike="noStrike">
                          <a:latin typeface="Times New Roman"/>
                          <a:ea typeface="Noto Sans CJK SC"/>
                        </a:rPr>
                        <a:t>JUnit 4</a:t>
                      </a: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 algn="ctr">
                        <a:lnSpc>
                          <a:spcPct val="93000"/>
                        </a:lnSpc>
                      </a:pP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7200" spc="-1" strike="noStrike">
                          <a:latin typeface="Times New Roman"/>
                          <a:ea typeface="Noto Sans CJK SC"/>
                        </a:rPr>
                        <a:t>@BeforeClass</a:t>
                      </a: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7200" spc="-1" strike="noStrike">
                          <a:latin typeface="Times New Roman"/>
                          <a:ea typeface="Noto Sans CJK SC"/>
                        </a:rPr>
                        <a:t>Методы, которые будут вызваны до создания экземпляра тест-класса, методы должны быть public static void.</a:t>
                      </a:r>
                      <a:endParaRPr b="0" lang="ru-RU" sz="72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 tIns="71640" bIns="46800">
                      <a:noAutofit/>
                    </a:bodyPr>
                    <a:p>
                      <a:pPr marL="215640" indent="-215640" algn="ctr">
                        <a:lnSpc>
                          <a:spcPct val="93000"/>
                        </a:lnSpc>
                      </a:pPr>
                      <a:r>
                        <a:rPr b="1" lang="ru-RU" sz="7200" spc="-1" strike="noStrike">
                          <a:latin typeface="Times New Roman"/>
                          <a:ea typeface="Noto Sans CJK SC"/>
                        </a:rPr>
                        <a:t>JUnit 5 </a:t>
                      </a: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 algn="ctr">
                        <a:lnSpc>
                          <a:spcPct val="93000"/>
                        </a:lnSpc>
                      </a:pP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7200" spc="-1" strike="noStrike">
                          <a:latin typeface="Times New Roman"/>
                          <a:ea typeface="Noto Sans CJK SC"/>
                        </a:rPr>
                        <a:t>@BeforeAll</a:t>
                      </a: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>
                        <a:lnSpc>
                          <a:spcPct val="93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b="0" lang="ru-RU" sz="7200" spc="-1" strike="noStrike">
                          <a:latin typeface="Times New Roman"/>
                          <a:ea typeface="Noto Sans CJK SC"/>
                        </a:rPr>
                        <a:t>Методы, которые будут вызваны до создания экземпляра тест-класса, методы должны быть static void.</a:t>
                      </a:r>
                      <a:endParaRPr b="0" lang="ru-RU" sz="72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  <p:sp>
        <p:nvSpPr>
          <p:cNvPr id="157" name="Line 2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CustomShape 3"/>
          <p:cNvSpPr/>
          <p:nvPr/>
        </p:nvSpPr>
        <p:spPr>
          <a:xfrm>
            <a:off x="1209600" y="2972880"/>
            <a:ext cx="21423240" cy="15807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Базовые аннотации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59" name="CustomShape 4"/>
          <p:cNvSpPr/>
          <p:nvPr/>
        </p:nvSpPr>
        <p:spPr>
          <a:xfrm>
            <a:off x="11338920" y="944640"/>
            <a:ext cx="11365920" cy="509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60" name="Изображение_4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9160" cy="1199160"/>
          </a:xfrm>
          <a:prstGeom prst="rect">
            <a:avLst/>
          </a:prstGeom>
          <a:ln w="12600">
            <a:noFill/>
          </a:ln>
        </p:spPr>
      </p:pic>
      <p:sp>
        <p:nvSpPr>
          <p:cNvPr id="161" name="CustomShape 5"/>
          <p:cNvSpPr/>
          <p:nvPr/>
        </p:nvSpPr>
        <p:spPr>
          <a:xfrm>
            <a:off x="23142960" y="12317040"/>
            <a:ext cx="3424680" cy="42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F162F6DF-721D-4FFD-8EE6-A0C05C15B1AD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2"/>
          <p:cNvSpPr/>
          <p:nvPr/>
        </p:nvSpPr>
        <p:spPr>
          <a:xfrm>
            <a:off x="1209600" y="2972880"/>
            <a:ext cx="21423240" cy="15807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Базовые аннотации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64" name="CustomShape 3"/>
          <p:cNvSpPr/>
          <p:nvPr/>
        </p:nvSpPr>
        <p:spPr>
          <a:xfrm>
            <a:off x="1126800" y="3910320"/>
            <a:ext cx="21506040" cy="8401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Аннотации  для отключения некоторого теста. </a:t>
            </a:r>
            <a:endParaRPr b="0" lang="ru-RU" sz="5400" spc="-1" strike="noStrike"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Если поместить эту аннотацию на класс, то все тесты в этом классе будут отключены</a:t>
            </a: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.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65" name="CustomShape 4"/>
          <p:cNvSpPr/>
          <p:nvPr/>
        </p:nvSpPr>
        <p:spPr>
          <a:xfrm>
            <a:off x="11338920" y="944640"/>
            <a:ext cx="11365920" cy="509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66" name="Изображение_5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9160" cy="1199160"/>
          </a:xfrm>
          <a:prstGeom prst="rect">
            <a:avLst/>
          </a:prstGeom>
          <a:ln w="12600">
            <a:noFill/>
          </a:ln>
        </p:spPr>
      </p:pic>
      <p:sp>
        <p:nvSpPr>
          <p:cNvPr id="167" name="CustomShape 5"/>
          <p:cNvSpPr/>
          <p:nvPr/>
        </p:nvSpPr>
        <p:spPr>
          <a:xfrm>
            <a:off x="23142960" y="12317040"/>
            <a:ext cx="3424680" cy="42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616F2794-3E13-46B8-ABD7-4D36316CFA04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  <p:graphicFrame>
        <p:nvGraphicFramePr>
          <p:cNvPr id="168" name="Table 6"/>
          <p:cNvGraphicFramePr/>
          <p:nvPr/>
        </p:nvGraphicFramePr>
        <p:xfrm>
          <a:off x="847800" y="9648000"/>
          <a:ext cx="22168440" cy="3264120"/>
        </p:xfrm>
        <a:graphic>
          <a:graphicData uri="http://schemas.openxmlformats.org/drawingml/2006/table">
            <a:tbl>
              <a:tblPr/>
              <a:tblGrid>
                <a:gridCol w="11053800"/>
                <a:gridCol w="11114640"/>
              </a:tblGrid>
              <a:tr h="3264120">
                <a:tc>
                  <a:txBody>
                    <a:bodyPr lIns="90000" rIns="90000" tIns="71640" bIns="46800">
                      <a:noAutofit/>
                    </a:bodyPr>
                    <a:p>
                      <a:pPr marL="215640" indent="-215640" algn="ctr">
                        <a:lnSpc>
                          <a:spcPct val="93000"/>
                        </a:lnSpc>
                      </a:pPr>
                      <a:r>
                        <a:rPr b="1" lang="ru-RU" sz="7200" spc="-1" strike="noStrike">
                          <a:latin typeface="Times New Roman"/>
                          <a:ea typeface="Noto Sans CJK SC"/>
                        </a:rPr>
                        <a:t>JUnit 4</a:t>
                      </a: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 algn="ctr">
                        <a:lnSpc>
                          <a:spcPct val="93000"/>
                        </a:lnSpc>
                      </a:pP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>
                        <a:lnSpc>
                          <a:spcPct val="93000"/>
                        </a:lnSpc>
                      </a:pPr>
                      <a:r>
                        <a:rPr b="0" lang="ru-RU" sz="7200" spc="-1" strike="noStrike">
                          <a:latin typeface="Times New Roman"/>
                          <a:ea typeface="Noto Sans CJK SC"/>
                        </a:rPr>
                        <a:t>@Ignore</a:t>
                      </a:r>
                      <a:endParaRPr b="0" lang="ru-RU" sz="72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 tIns="71640" bIns="46800">
                      <a:noAutofit/>
                    </a:bodyPr>
                    <a:p>
                      <a:pPr marL="215640" indent="-215640" algn="ctr">
                        <a:lnSpc>
                          <a:spcPct val="93000"/>
                        </a:lnSpc>
                      </a:pPr>
                      <a:r>
                        <a:rPr b="1" lang="ru-RU" sz="7200" spc="-1" strike="noStrike">
                          <a:latin typeface="Times New Roman"/>
                          <a:ea typeface="Noto Sans CJK SC"/>
                        </a:rPr>
                        <a:t>JUnit 5 </a:t>
                      </a: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 algn="ctr">
                        <a:lnSpc>
                          <a:spcPct val="93000"/>
                        </a:lnSpc>
                      </a:pPr>
                      <a:endParaRPr b="0" lang="ru-RU" sz="7200" spc="-1" strike="noStrike">
                        <a:latin typeface="Times New Roman"/>
                      </a:endParaRPr>
                    </a:p>
                    <a:p>
                      <a:pPr marL="215640" indent="-215640">
                        <a:lnSpc>
                          <a:spcPct val="93000"/>
                        </a:lnSpc>
                      </a:pPr>
                      <a:r>
                        <a:rPr b="0" lang="ru-RU" sz="7200" spc="-1" strike="noStrike">
                          <a:latin typeface="Times New Roman"/>
                          <a:ea typeface="Noto Sans CJK SC"/>
                        </a:rPr>
                        <a:t>@Disabled</a:t>
                      </a:r>
                      <a:endParaRPr b="0" lang="ru-RU" sz="72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2"/>
          <p:cNvSpPr/>
          <p:nvPr/>
        </p:nvSpPr>
        <p:spPr>
          <a:xfrm>
            <a:off x="1209600" y="2972880"/>
            <a:ext cx="21423240" cy="15807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Аннотации JUnit5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71" name="CustomShape 3"/>
          <p:cNvSpPr/>
          <p:nvPr/>
        </p:nvSpPr>
        <p:spPr>
          <a:xfrm>
            <a:off x="1126800" y="3910320"/>
            <a:ext cx="21506040" cy="8401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@DisplayName(“name”) - Объявляет отображаемое имя для тестового класса или метода тестирования</a:t>
            </a:r>
            <a:endParaRPr b="0" lang="ru-RU" sz="4400" spc="-1" strike="noStrike"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@RepeatedTest(5) - объявляет, что метод является тестовым шаблоном для повторяемого теста</a:t>
            </a:r>
            <a:endParaRPr b="0" lang="ru-RU" sz="4400" spc="-1" strike="noStrike">
              <a:latin typeface="Arial"/>
            </a:endParaRPr>
          </a:p>
          <a:p>
            <a:pPr marL="216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400" spc="-1" strike="noStrike">
                <a:solidFill>
                  <a:srgbClr val="002060"/>
                </a:solidFill>
                <a:latin typeface="Arial Narrow"/>
                <a:ea typeface="Arial Narrow"/>
              </a:rPr>
              <a:t>@ParameterizedTest - аннотирует параметризованный тест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72" name="CustomShape 4"/>
          <p:cNvSpPr/>
          <p:nvPr/>
        </p:nvSpPr>
        <p:spPr>
          <a:xfrm>
            <a:off x="11338920" y="944640"/>
            <a:ext cx="11365920" cy="509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73" name="Изображение_6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9160" cy="1199160"/>
          </a:xfrm>
          <a:prstGeom prst="rect">
            <a:avLst/>
          </a:prstGeom>
          <a:ln w="12600">
            <a:noFill/>
          </a:ln>
        </p:spPr>
      </p:pic>
      <p:sp>
        <p:nvSpPr>
          <p:cNvPr id="174" name="CustomShape 5"/>
          <p:cNvSpPr/>
          <p:nvPr/>
        </p:nvSpPr>
        <p:spPr>
          <a:xfrm>
            <a:off x="23142960" y="12317040"/>
            <a:ext cx="3424680" cy="42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7C79CD1E-B7B4-4D47-8DF3-7BE9FB0A28F4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  <p:graphicFrame>
        <p:nvGraphicFramePr>
          <p:cNvPr id="175" name="Table 6"/>
          <p:cNvGraphicFramePr/>
          <p:nvPr/>
        </p:nvGraphicFramePr>
        <p:xfrm>
          <a:off x="1307520" y="9552600"/>
          <a:ext cx="19920960" cy="3807360"/>
        </p:xfrm>
        <a:graphic>
          <a:graphicData uri="http://schemas.openxmlformats.org/drawingml/2006/table">
            <a:tbl>
              <a:tblPr/>
              <a:tblGrid>
                <a:gridCol w="4980240"/>
                <a:gridCol w="4979520"/>
                <a:gridCol w="4980240"/>
                <a:gridCol w="4980960"/>
              </a:tblGrid>
              <a:tr h="1064880">
                <a:tc>
                  <a:txBody>
                    <a:bodyPr lIns="91080" rIns="91080" tIns="95760" bIns="91080">
                      <a:noAutofit/>
                    </a:bodyPr>
                    <a:p>
                      <a:pPr>
                        <a:lnSpc>
                          <a:spcPct val="98000"/>
                        </a:lnSpc>
                      </a:pPr>
                      <a:r>
                        <a:rPr b="0" lang="ru-RU" sz="40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@ValueSource</a:t>
                      </a:r>
                      <a:endParaRPr b="0" lang="ru-RU" sz="4000" spc="-1" strike="noStrike">
                        <a:latin typeface="Times New Roman"/>
                      </a:endParaRPr>
                    </a:p>
                  </a:txBody>
                  <a:tcPr marL="91080" marR="91080">
                    <a:lnL w="4320">
                      <a:solidFill>
                        <a:srgbClr val="9e9e9e"/>
                      </a:solidFill>
                    </a:lnL>
                    <a:lnR w="4320">
                      <a:solidFill>
                        <a:srgbClr val="9e9e9e"/>
                      </a:solidFill>
                    </a:lnR>
                    <a:lnT w="4320">
                      <a:solidFill>
                        <a:srgbClr val="9e9e9e"/>
                      </a:solidFill>
                    </a:lnT>
                    <a:lnB w="432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5760" bIns="91080">
                      <a:noAutofit/>
                    </a:bodyPr>
                    <a:p>
                      <a:pPr>
                        <a:lnSpc>
                          <a:spcPct val="98000"/>
                        </a:lnSpc>
                      </a:pPr>
                      <a:r>
                        <a:rPr b="0" lang="ru-RU" sz="40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@EnumSource</a:t>
                      </a:r>
                      <a:endParaRPr b="0" lang="ru-RU" sz="4000" spc="-1" strike="noStrike">
                        <a:latin typeface="Times New Roman"/>
                      </a:endParaRPr>
                    </a:p>
                  </a:txBody>
                  <a:tcPr marL="91080" marR="91080">
                    <a:lnL w="4320">
                      <a:solidFill>
                        <a:srgbClr val="9e9e9e"/>
                      </a:solidFill>
                    </a:lnL>
                    <a:lnR w="4320">
                      <a:solidFill>
                        <a:srgbClr val="9e9e9e"/>
                      </a:solidFill>
                    </a:lnR>
                    <a:lnT w="4320">
                      <a:solidFill>
                        <a:srgbClr val="9e9e9e"/>
                      </a:solidFill>
                    </a:lnT>
                    <a:lnB w="432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5760" bIns="91080">
                      <a:noAutofit/>
                    </a:bodyPr>
                    <a:p>
                      <a:pPr>
                        <a:lnSpc>
                          <a:spcPct val="98000"/>
                        </a:lnSpc>
                      </a:pPr>
                      <a:r>
                        <a:rPr b="0" lang="ru-RU" sz="40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@MethodSource</a:t>
                      </a:r>
                      <a:endParaRPr b="0" lang="ru-RU" sz="4000" spc="-1" strike="noStrike">
                        <a:latin typeface="Times New Roman"/>
                      </a:endParaRPr>
                    </a:p>
                  </a:txBody>
                  <a:tcPr marL="91080" marR="91080">
                    <a:lnL w="4320">
                      <a:solidFill>
                        <a:srgbClr val="9e9e9e"/>
                      </a:solidFill>
                    </a:lnL>
                    <a:lnR w="4320">
                      <a:solidFill>
                        <a:srgbClr val="9e9e9e"/>
                      </a:solidFill>
                    </a:lnR>
                    <a:lnT w="4320">
                      <a:solidFill>
                        <a:srgbClr val="9e9e9e"/>
                      </a:solidFill>
                    </a:lnT>
                    <a:lnB w="432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95760" bIns="91080">
                      <a:noAutofit/>
                    </a:bodyPr>
                    <a:p>
                      <a:pPr>
                        <a:lnSpc>
                          <a:spcPct val="98000"/>
                        </a:lnSpc>
                      </a:pPr>
                      <a:r>
                        <a:rPr b="0" lang="ru-RU" sz="40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@CsvSource</a:t>
                      </a:r>
                      <a:endParaRPr b="0" lang="ru-RU" sz="4000" spc="-1" strike="noStrike">
                        <a:latin typeface="Times New Roman"/>
                      </a:endParaRPr>
                    </a:p>
                  </a:txBody>
                  <a:tcPr marL="91080" marR="91080">
                    <a:lnL w="4320">
                      <a:solidFill>
                        <a:srgbClr val="9e9e9e"/>
                      </a:solidFill>
                    </a:lnL>
                    <a:lnR w="4320">
                      <a:solidFill>
                        <a:srgbClr val="9e9e9e"/>
                      </a:solidFill>
                    </a:lnR>
                    <a:lnT w="4320">
                      <a:solidFill>
                        <a:srgbClr val="9e9e9e"/>
                      </a:solidFill>
                    </a:lnT>
                    <a:lnB w="432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2742480">
                <a:tc>
                  <a:txBody>
                    <a:bodyPr lIns="91080" rIns="91080" tIns="103680" bIns="91080">
                      <a:noAutofit/>
                    </a:bodyPr>
                    <a:p>
                      <a:pPr>
                        <a:lnSpc>
                          <a:spcPct val="93000"/>
                        </a:lnSpc>
                      </a:pPr>
                      <a:r>
                        <a:rPr b="0" lang="ru-RU" sz="4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short, byte, int, long, float, double, char, java.lang.String, java.lang.Class</a:t>
                      </a:r>
                      <a:endParaRPr b="0" lang="ru-RU" sz="4000" spc="-1" strike="noStrike">
                        <a:latin typeface="Times New Roman"/>
                      </a:endParaRPr>
                    </a:p>
                  </a:txBody>
                  <a:tcPr marL="91080" marR="91080">
                    <a:lnL w="4320">
                      <a:solidFill>
                        <a:srgbClr val="9e9e9e"/>
                      </a:solidFill>
                    </a:lnL>
                    <a:lnR w="4320">
                      <a:solidFill>
                        <a:srgbClr val="9e9e9e"/>
                      </a:solidFill>
                    </a:lnR>
                    <a:lnT w="4320">
                      <a:solidFill>
                        <a:srgbClr val="9e9e9e"/>
                      </a:solidFill>
                    </a:lnT>
                    <a:lnB w="432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103680" bIns="91080">
                      <a:noAutofit/>
                    </a:bodyPr>
                    <a:p>
                      <a:pPr>
                        <a:lnSpc>
                          <a:spcPct val="93000"/>
                        </a:lnSpc>
                      </a:pPr>
                      <a:r>
                        <a:rPr b="0" lang="ru-RU" sz="4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Enum constants</a:t>
                      </a:r>
                      <a:endParaRPr b="0" lang="ru-RU" sz="4000" spc="-1" strike="noStrike">
                        <a:latin typeface="Times New Roman"/>
                      </a:endParaRPr>
                    </a:p>
                  </a:txBody>
                  <a:tcPr marL="91080" marR="91080">
                    <a:lnL w="4320">
                      <a:solidFill>
                        <a:srgbClr val="9e9e9e"/>
                      </a:solidFill>
                    </a:lnL>
                    <a:lnR w="4320">
                      <a:solidFill>
                        <a:srgbClr val="9e9e9e"/>
                      </a:solidFill>
                    </a:lnR>
                    <a:lnT w="4320">
                      <a:solidFill>
                        <a:srgbClr val="9e9e9e"/>
                      </a:solidFill>
                    </a:lnT>
                    <a:lnB w="432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103680" bIns="91080">
                      <a:noAutofit/>
                    </a:bodyPr>
                    <a:p>
                      <a:pPr>
                        <a:lnSpc>
                          <a:spcPct val="93000"/>
                        </a:lnSpc>
                      </a:pPr>
                      <a:r>
                        <a:rPr b="0" lang="ru-RU" sz="4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аргуметы возвращает фабричный метод</a:t>
                      </a:r>
                      <a:endParaRPr b="0" lang="ru-RU" sz="4000" spc="-1" strike="noStrike">
                        <a:latin typeface="Times New Roman"/>
                      </a:endParaRPr>
                    </a:p>
                  </a:txBody>
                  <a:tcPr marL="91080" marR="91080">
                    <a:lnL w="4320">
                      <a:solidFill>
                        <a:srgbClr val="9e9e9e"/>
                      </a:solidFill>
                    </a:lnL>
                    <a:lnR w="4320">
                      <a:solidFill>
                        <a:srgbClr val="9e9e9e"/>
                      </a:solidFill>
                    </a:lnR>
                    <a:lnT w="4320">
                      <a:solidFill>
                        <a:srgbClr val="9e9e9e"/>
                      </a:solidFill>
                    </a:lnT>
                    <a:lnB w="432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 lIns="91080" rIns="91080" tIns="103680" bIns="91080">
                      <a:noAutofit/>
                    </a:bodyPr>
                    <a:p>
                      <a:pPr>
                        <a:lnSpc>
                          <a:spcPct val="93000"/>
                        </a:lnSpc>
                      </a:pPr>
                      <a:r>
                        <a:rPr b="0" lang="ru-RU" sz="40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аргументы как список значений, разделенные запятыми</a:t>
                      </a:r>
                      <a:endParaRPr b="0" lang="ru-RU" sz="4000" spc="-1" strike="noStrike">
                        <a:latin typeface="Times New Roman"/>
                      </a:endParaRPr>
                    </a:p>
                    <a:p>
                      <a:pPr>
                        <a:lnSpc>
                          <a:spcPct val="93000"/>
                        </a:lnSpc>
                      </a:pPr>
                      <a:endParaRPr b="0" lang="ru-RU" sz="4000" spc="-1" strike="noStrike">
                        <a:latin typeface="Times New Roman"/>
                      </a:endParaRPr>
                    </a:p>
                  </a:txBody>
                  <a:tcPr marL="91080" marR="91080">
                    <a:lnL w="4320">
                      <a:solidFill>
                        <a:srgbClr val="9e9e9e"/>
                      </a:solidFill>
                    </a:lnL>
                    <a:lnR w="4320">
                      <a:solidFill>
                        <a:srgbClr val="9e9e9e"/>
                      </a:solidFill>
                    </a:lnR>
                    <a:lnT w="4320">
                      <a:solidFill>
                        <a:srgbClr val="9e9e9e"/>
                      </a:solidFill>
                    </a:lnT>
                    <a:lnB w="4320">
                      <a:solidFill>
                        <a:srgbClr val="9e9e9e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1897</TotalTime>
  <Application>LibreOffice/6.4.3.2$Windows_X86_64 LibreOffice_project/747b5d0ebf89f41c860ec2a39efd7cb15b54f2d8</Application>
  <Words>139</Words>
  <Paragraphs>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dcterms:modified xsi:type="dcterms:W3CDTF">2020-09-13T13:52:41Z</dcterms:modified>
  <cp:revision>56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