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83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24384000" cy="13716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852" y="-8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5230080" y="-37440"/>
            <a:ext cx="19216080" cy="1371420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joinchat/AAAAAFTYn_XTYjzGzIP96w" TargetMode="External"/><Relationship Id="rId2" Type="http://schemas.openxmlformats.org/officeDocument/2006/relationships/hyperlink" Target="mailto:andrewt0301@yandex.ru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hyperlink" Target="https://github.com/andrewt0301/QA_Testing_Cours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pras.ru/" TargetMode="External"/><Relationship Id="rId2" Type="http://schemas.openxmlformats.org/officeDocument/2006/relationships/hyperlink" Target="https://smartbear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hyperlink" Target="https://www.huawei.com/" TargetMode="External"/><Relationship Id="rId4" Type="http://schemas.openxmlformats.org/officeDocument/2006/relationships/hyperlink" Target="https://1c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Line 1"/>
          <p:cNvSpPr/>
          <p:nvPr/>
        </p:nvSpPr>
        <p:spPr>
          <a:xfrm flipV="1">
            <a:off x="10370160" y="1604160"/>
            <a:ext cx="0" cy="2777040"/>
          </a:xfrm>
          <a:prstGeom prst="line">
            <a:avLst/>
          </a:prstGeom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2"/>
          <p:cNvSpPr/>
          <p:nvPr/>
        </p:nvSpPr>
        <p:spPr>
          <a:xfrm>
            <a:off x="7764840" y="4769640"/>
            <a:ext cx="12706200" cy="2570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002060"/>
                </a:solidFill>
                <a:latin typeface="Arial Narrow"/>
                <a:ea typeface="Arial Narrow"/>
              </a:rPr>
              <a:t>Обеспечение качества и тестирование</a:t>
            </a:r>
            <a:endParaRPr lang="ru-RU" sz="7000" b="0" strike="noStrike" spc="-1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7116840" y="8442000"/>
            <a:ext cx="15442560" cy="1171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6000" b="0" strike="noStrike" spc="-1">
                <a:solidFill>
                  <a:srgbClr val="002060"/>
                </a:solidFill>
                <a:latin typeface="Arial Narrow"/>
                <a:ea typeface="Arial Narrow"/>
              </a:rPr>
              <a:t>Семинар 1: Вводное занятие</a:t>
            </a:r>
            <a:endParaRPr lang="ru-RU" sz="6000" b="0" strike="noStrike" spc="-1"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7116840" y="1530720"/>
            <a:ext cx="9441720" cy="1422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200" b="1" strike="noStrike" spc="-1">
                <a:solidFill>
                  <a:srgbClr val="0070C0"/>
                </a:solidFill>
                <a:latin typeface="Arial Narrow"/>
                <a:ea typeface="Arial Narrow"/>
              </a:rPr>
              <a:t>Факультет компьютерных наук </a:t>
            </a:r>
            <a:r>
              <a:t/>
            </a:r>
            <a:br/>
            <a:r>
              <a:rPr lang="ru-RU" sz="4200" b="1" strike="noStrike" spc="-1">
                <a:solidFill>
                  <a:srgbClr val="0070C0"/>
                </a:solidFill>
                <a:latin typeface="Arial Narrow"/>
                <a:ea typeface="Arial Narrow"/>
              </a:rPr>
              <a:t>Департамент программной инженерии</a:t>
            </a:r>
            <a:endParaRPr lang="ru-RU" sz="4200" b="0" strike="noStrike" spc="-1">
              <a:latin typeface="Arial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7116840" y="11795760"/>
            <a:ext cx="15730560" cy="62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2060"/>
                </a:solidFill>
                <a:latin typeface="Arial Narrow"/>
                <a:ea typeface="Arial Narrow"/>
              </a:rPr>
              <a:t>Москва, 2020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20" name="Изображение" descr="Изображение"/>
          <p:cNvPicPr/>
          <p:nvPr/>
        </p:nvPicPr>
        <p:blipFill>
          <a:blip r:embed="rId2" cstate="print"/>
          <a:stretch/>
        </p:blipFill>
        <p:spPr>
          <a:xfrm>
            <a:off x="1221840" y="1330560"/>
            <a:ext cx="2734200" cy="264384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2"/>
          <p:cNvSpPr/>
          <p:nvPr/>
        </p:nvSpPr>
        <p:spPr>
          <a:xfrm>
            <a:off x="1209600" y="2972880"/>
            <a:ext cx="21421800" cy="1579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253957"/>
                </a:solidFill>
                <a:latin typeface="Arial Narrow"/>
                <a:ea typeface="Arial Narrow"/>
              </a:rPr>
              <a:t>ТЕСТИРОВАНИЕ </a:t>
            </a:r>
            <a:endParaRPr lang="ru-RU" sz="7000" b="0" strike="noStrike" spc="-1"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11338920" y="944640"/>
            <a:ext cx="11364480" cy="507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67" name="Изображение_1" descr="Изображение"/>
          <p:cNvPicPr/>
          <p:nvPr/>
        </p:nvPicPr>
        <p:blipFill>
          <a:blip r:embed="rId2" cstate="print"/>
          <a:stretch/>
        </p:blipFill>
        <p:spPr>
          <a:xfrm>
            <a:off x="1226520" y="586080"/>
            <a:ext cx="1197720" cy="1197720"/>
          </a:xfrm>
          <a:prstGeom prst="rect">
            <a:avLst/>
          </a:prstGeom>
          <a:ln w="12600">
            <a:noFill/>
          </a:ln>
        </p:spPr>
      </p:pic>
      <p:sp>
        <p:nvSpPr>
          <p:cNvPr id="168" name="CustomShape 4"/>
          <p:cNvSpPr/>
          <p:nvPr/>
        </p:nvSpPr>
        <p:spPr>
          <a:xfrm>
            <a:off x="1296720" y="5472000"/>
            <a:ext cx="18933840" cy="467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440" rIns="0" bIns="0">
            <a:normAutofit/>
          </a:bodyPr>
          <a:lstStyle/>
          <a:p>
            <a:pPr marL="430200" indent="-322560">
              <a:lnSpc>
                <a:spcPct val="93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000" b="0" strike="noStrike" spc="-1">
                <a:solidFill>
                  <a:srgbClr val="253957"/>
                </a:solidFill>
                <a:latin typeface="Helvetica Light"/>
                <a:ea typeface="DejaVu Sans"/>
              </a:rPr>
              <a:t>Тестированием называется проверка соответствия поведения проверяемой системы требованиям, выполняемая по результатам реальной работы этой системы в некотором конечном наборе специально созданных ситуаций. При этом проверяемая система обычно называется тестируемой системой (system under test или SUT по-английски).</a:t>
            </a:r>
            <a:endParaRPr lang="ru-RU" sz="5000" b="0" strike="noStrike" spc="-1">
              <a:latin typeface="Arial"/>
            </a:endParaRPr>
          </a:p>
        </p:txBody>
      </p:sp>
      <p:sp>
        <p:nvSpPr>
          <p:cNvPr id="169" name="CustomShape 5"/>
          <p:cNvSpPr/>
          <p:nvPr/>
        </p:nvSpPr>
        <p:spPr>
          <a:xfrm>
            <a:off x="15408000" y="10008000"/>
            <a:ext cx="4245840" cy="115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440" rIns="0" bIns="0">
            <a:normAutofit/>
          </a:bodyPr>
          <a:lstStyle/>
          <a:p>
            <a:pPr marL="430200" indent="-322560">
              <a:lnSpc>
                <a:spcPct val="93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000" b="0" strike="noStrike" spc="-1">
                <a:solidFill>
                  <a:srgbClr val="000000"/>
                </a:solidFill>
                <a:latin typeface="Helvetica Light"/>
                <a:ea typeface="DejaVu Sans"/>
              </a:rPr>
              <a:t>SWEBOK</a:t>
            </a:r>
            <a:endParaRPr lang="ru-RU" sz="5000" b="0" strike="noStrike" spc="-1">
              <a:latin typeface="Arial"/>
            </a:endParaRPr>
          </a:p>
        </p:txBody>
      </p:sp>
      <p:sp>
        <p:nvSpPr>
          <p:cNvPr id="170" name="CustomShape 6"/>
          <p:cNvSpPr/>
          <p:nvPr/>
        </p:nvSpPr>
        <p:spPr>
          <a:xfrm>
            <a:off x="23142960" y="12317040"/>
            <a:ext cx="342432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1FDD734-0C84-4455-A6D1-1C85AE48E986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>
                <a:lnSpc>
                  <a:spcPct val="100000"/>
                </a:lnSpc>
              </a:pPr>
              <a:t>10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2"/>
          <p:cNvSpPr/>
          <p:nvPr/>
        </p:nvSpPr>
        <p:spPr>
          <a:xfrm>
            <a:off x="1209600" y="2972880"/>
            <a:ext cx="21421800" cy="1579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253957"/>
                </a:solidFill>
                <a:latin typeface="Arial Narrow"/>
                <a:ea typeface="Arial Narrow"/>
              </a:rPr>
              <a:t>Методы контроля качества ПО</a:t>
            </a:r>
            <a:endParaRPr lang="ru-RU" sz="7000" b="0" strike="noStrike" spc="-1"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11338920" y="944640"/>
            <a:ext cx="11364480" cy="507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74" name="Изображение" descr="Изображение"/>
          <p:cNvPicPr/>
          <p:nvPr/>
        </p:nvPicPr>
        <p:blipFill>
          <a:blip r:embed="rId2" cstate="print"/>
          <a:stretch/>
        </p:blipFill>
        <p:spPr>
          <a:xfrm>
            <a:off x="1226520" y="586080"/>
            <a:ext cx="1197720" cy="1197720"/>
          </a:xfrm>
          <a:prstGeom prst="rect">
            <a:avLst/>
          </a:prstGeom>
          <a:ln w="12600">
            <a:noFill/>
          </a:ln>
        </p:spPr>
      </p:pic>
      <p:sp>
        <p:nvSpPr>
          <p:cNvPr id="175" name="CustomShape 4"/>
          <p:cNvSpPr/>
          <p:nvPr/>
        </p:nvSpPr>
        <p:spPr>
          <a:xfrm>
            <a:off x="936000" y="4320000"/>
            <a:ext cx="18468000" cy="892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440" rIns="0" bIns="0">
            <a:normAutofit/>
          </a:bodyPr>
          <a:lstStyle/>
          <a:p>
            <a:pPr marL="430200" indent="-322560">
              <a:lnSpc>
                <a:spcPct val="93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000" b="0" strike="noStrike" spc="-1">
                <a:solidFill>
                  <a:srgbClr val="253957"/>
                </a:solidFill>
                <a:latin typeface="Helvetica Light"/>
                <a:ea typeface="DejaVu Sans"/>
              </a:rPr>
              <a:t>Верификация</a:t>
            </a:r>
            <a:endParaRPr lang="ru-RU" sz="5000" b="0" strike="noStrike" spc="-1">
              <a:latin typeface="Arial"/>
            </a:endParaRPr>
          </a:p>
          <a:p>
            <a:pPr marL="861840" lvl="1" indent="-320760">
              <a:lnSpc>
                <a:spcPct val="93000"/>
              </a:lnSpc>
              <a:spcBef>
                <a:spcPts val="113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ru-RU" sz="5000" b="0" strike="noStrike" spc="-1">
                <a:solidFill>
                  <a:srgbClr val="253957"/>
                </a:solidFill>
                <a:latin typeface="Helvetica Light"/>
                <a:ea typeface="DejaVu Sans"/>
              </a:rPr>
              <a:t>Проверяется за счет сопоставления его с другим артефактом, на основе которого первый должен был быть разработан или которому он должен соответствовать </a:t>
            </a:r>
            <a:endParaRPr lang="ru-RU" sz="5000" b="0" strike="noStrike" spc="-1">
              <a:latin typeface="Arial"/>
            </a:endParaRPr>
          </a:p>
          <a:p>
            <a:pPr marL="430200" indent="-322560">
              <a:lnSpc>
                <a:spcPct val="93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000" b="0" strike="noStrike" spc="-1">
                <a:solidFill>
                  <a:srgbClr val="253957"/>
                </a:solidFill>
                <a:latin typeface="Helvetica Light"/>
                <a:ea typeface="DejaVu Sans"/>
              </a:rPr>
              <a:t>Валидация</a:t>
            </a:r>
            <a:endParaRPr lang="ru-RU" sz="5000" b="0" strike="noStrike" spc="-1">
              <a:latin typeface="Arial"/>
            </a:endParaRPr>
          </a:p>
          <a:p>
            <a:pPr marL="861840" lvl="1" indent="-320760">
              <a:lnSpc>
                <a:spcPct val="93000"/>
              </a:lnSpc>
              <a:spcBef>
                <a:spcPts val="113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ru-RU" sz="5000" b="0" strike="noStrike" spc="-1">
                <a:solidFill>
                  <a:srgbClr val="253957"/>
                </a:solidFill>
                <a:latin typeface="Helvetica Light"/>
                <a:ea typeface="DejaVu Sans"/>
              </a:rPr>
              <a:t>Обозначает проверку некоторого артефакта разработки на соответствие конечным целям, для достижения которых это ПО предназначено, т. е., нуждам и потребностям его пользователей и заказчиков.</a:t>
            </a:r>
            <a:endParaRPr lang="ru-RU" sz="5000" b="0" strike="noStrike" spc="-1">
              <a:latin typeface="Arial"/>
            </a:endParaRPr>
          </a:p>
        </p:txBody>
      </p:sp>
      <p:sp>
        <p:nvSpPr>
          <p:cNvPr id="176" name="CustomShape 5"/>
          <p:cNvSpPr/>
          <p:nvPr/>
        </p:nvSpPr>
        <p:spPr>
          <a:xfrm>
            <a:off x="23142960" y="12317040"/>
            <a:ext cx="342432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E78A16E5-A9E4-47D7-9A14-E2A25D04BE02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>
                <a:lnSpc>
                  <a:spcPct val="100000"/>
                </a:lnSpc>
              </a:pPr>
              <a:t>11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23142960" y="12317040"/>
            <a:ext cx="342432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C22CB8EE-65E4-4574-9429-877B70E4C888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>
                <a:lnSpc>
                  <a:spcPct val="100000"/>
                </a:lnSpc>
              </a:pPr>
              <a:t>12</a:t>
            </a:fld>
            <a:endParaRPr lang="ru-RU" sz="2400" b="0" strike="noStrike" spc="-1">
              <a:latin typeface="Arial"/>
            </a:endParaRPr>
          </a:p>
        </p:txBody>
      </p:sp>
      <p:pic>
        <p:nvPicPr>
          <p:cNvPr id="178" name="Рисунок 177"/>
          <p:cNvPicPr/>
          <p:nvPr/>
        </p:nvPicPr>
        <p:blipFill>
          <a:blip r:embed="rId2" cstate="print"/>
          <a:stretch/>
        </p:blipFill>
        <p:spPr>
          <a:xfrm>
            <a:off x="1799640" y="720000"/>
            <a:ext cx="20016360" cy="12375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2"/>
          <p:cNvSpPr/>
          <p:nvPr/>
        </p:nvSpPr>
        <p:spPr>
          <a:xfrm>
            <a:off x="1209600" y="2972880"/>
            <a:ext cx="21349800" cy="1579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253957"/>
                </a:solidFill>
                <a:latin typeface="Arial Narrow"/>
                <a:ea typeface="Arial Narrow"/>
              </a:rPr>
              <a:t>ВИДЫ ОШИБОК</a:t>
            </a:r>
            <a:endParaRPr lang="ru-RU" sz="7000" b="0" strike="noStrike" spc="-1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1200960" y="4409640"/>
            <a:ext cx="21504600" cy="8351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4"/>
          <p:cNvSpPr/>
          <p:nvPr/>
        </p:nvSpPr>
        <p:spPr>
          <a:xfrm>
            <a:off x="11338920" y="944640"/>
            <a:ext cx="11364480" cy="507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83" name="Изображение_0" descr="Изображение"/>
          <p:cNvPicPr/>
          <p:nvPr/>
        </p:nvPicPr>
        <p:blipFill>
          <a:blip r:embed="rId2" cstate="print"/>
          <a:stretch/>
        </p:blipFill>
        <p:spPr>
          <a:xfrm>
            <a:off x="1226520" y="586080"/>
            <a:ext cx="1197720" cy="1197720"/>
          </a:xfrm>
          <a:prstGeom prst="rect">
            <a:avLst/>
          </a:prstGeom>
          <a:ln w="12600">
            <a:noFill/>
          </a:ln>
        </p:spPr>
      </p:pic>
      <p:graphicFrame>
        <p:nvGraphicFramePr>
          <p:cNvPr id="184" name="Table 5"/>
          <p:cNvGraphicFramePr/>
          <p:nvPr/>
        </p:nvGraphicFramePr>
        <p:xfrm>
          <a:off x="1370160" y="4531320"/>
          <a:ext cx="17170200" cy="8679600"/>
        </p:xfrm>
        <a:graphic>
          <a:graphicData uri="http://schemas.openxmlformats.org/drawingml/2006/table">
            <a:tbl>
              <a:tblPr/>
              <a:tblGrid>
                <a:gridCol w="1995840"/>
                <a:gridCol w="15174360"/>
              </a:tblGrid>
              <a:tr h="2723400"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ru-RU" sz="3600" b="0" strike="noStrike" spc="-1">
                          <a:solidFill>
                            <a:srgbClr val="253957"/>
                          </a:solidFill>
                          <a:latin typeface="Arial"/>
                          <a:ea typeface="Arial"/>
                        </a:rPr>
                        <a:t>defect</a:t>
                      </a:r>
                      <a:endParaRPr lang="ru-RU" sz="3600" b="0" strike="noStrike" spc="-1">
                        <a:latin typeface="Arial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3600" b="0" strike="noStrike" spc="-1">
                          <a:solidFill>
                            <a:srgbClr val="253957"/>
                          </a:solidFill>
                          <a:latin typeface="Arial"/>
                          <a:ea typeface="Arial"/>
                        </a:rPr>
                        <a:t>Иногда, хотя и достаточно редко, так называют произвольный дефект программной системы, будь то сбой, полностью разрушающий данные системы, неточно прорисованная буква на кнопке графического интерфейса пользователя или нестандартное форматирование исходного кода. </a:t>
                      </a:r>
                      <a:endParaRPr lang="ru-RU" sz="3600" b="0" strike="noStrike" spc="-1">
                        <a:latin typeface="Arial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1616400"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ru-RU" sz="3600" b="0" strike="noStrike" spc="-1">
                          <a:solidFill>
                            <a:srgbClr val="253957"/>
                          </a:solidFill>
                          <a:latin typeface="Arial"/>
                          <a:ea typeface="Arial"/>
                        </a:rPr>
                        <a:t>failure</a:t>
                      </a:r>
                      <a:endParaRPr lang="ru-RU" sz="3600" b="0" strike="noStrike" spc="-1">
                        <a:latin typeface="Arial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3600" b="0" strike="noStrike" spc="-1">
                          <a:solidFill>
                            <a:srgbClr val="253957"/>
                          </a:solidFill>
                          <a:latin typeface="Arial"/>
                          <a:ea typeface="Arial"/>
                        </a:rPr>
                        <a:t>Часто ошибкой или сбоем называют наблюдаемое нарушение требований, проявляющееся при некотором сценарии работы рассматриваемой системы. </a:t>
                      </a:r>
                      <a:endParaRPr lang="ru-RU" sz="3600" b="0" strike="noStrike" spc="-1">
                        <a:latin typeface="Arial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2168640"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ru-RU" sz="3600" b="0" strike="noStrike" spc="-1">
                          <a:solidFill>
                            <a:srgbClr val="253957"/>
                          </a:solidFill>
                          <a:latin typeface="Arial"/>
                          <a:ea typeface="Arial"/>
                        </a:rPr>
                        <a:t> fault</a:t>
                      </a:r>
                      <a:endParaRPr lang="ru-RU" sz="3600" b="0" strike="noStrike" spc="-1">
                        <a:latin typeface="Arial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3600" b="0" strike="noStrike" spc="-1">
                          <a:solidFill>
                            <a:srgbClr val="253957"/>
                          </a:solidFill>
                          <a:latin typeface="Arial"/>
                          <a:ea typeface="Arial"/>
                        </a:rPr>
                        <a:t>Ошибка в коде программы, вызывающая сбой, и состоящая в неправильном использовании какой-то конструкции языка программирования, употреблении лишней конструкции или в пропуске необходимой. </a:t>
                      </a:r>
                      <a:endParaRPr lang="ru-RU" sz="3600" b="0" strike="noStrike" spc="-1">
                        <a:latin typeface="Arial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2171160"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ru-RU" sz="3600" b="0" strike="noStrike" spc="-1">
                          <a:solidFill>
                            <a:srgbClr val="253957"/>
                          </a:solidFill>
                          <a:latin typeface="Arial"/>
                          <a:ea typeface="Arial"/>
                        </a:rPr>
                        <a:t>error</a:t>
                      </a:r>
                      <a:endParaRPr lang="ru-RU" sz="3600" b="0" strike="noStrike" spc="-1">
                        <a:latin typeface="Arial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3600" b="0" strike="noStrike" spc="-1">
                          <a:solidFill>
                            <a:srgbClr val="253957"/>
                          </a:solidFill>
                          <a:latin typeface="Arial"/>
                          <a:ea typeface="Arial"/>
                        </a:rPr>
                        <a:t>Ошибка аналитика, архитектора или программиста, заключающаяся в неправильном понимании определенного требования или ограничения, в том, что какое-то требование забыто, или, наоборот, используется лишнее требование. </a:t>
                      </a:r>
                      <a:endParaRPr lang="ru-RU" sz="3600" b="0" strike="noStrike" spc="-1">
                        <a:latin typeface="Arial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5" name="CustomShape 6"/>
          <p:cNvSpPr/>
          <p:nvPr/>
        </p:nvSpPr>
        <p:spPr>
          <a:xfrm>
            <a:off x="23142960" y="12317040"/>
            <a:ext cx="342432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A8F84E02-70E5-40D5-BBEC-B782205DCA8E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>
                <a:lnSpc>
                  <a:spcPct val="100000"/>
                </a:lnSpc>
              </a:pPr>
              <a:t>13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7" name="Рисунок 186"/>
          <p:cNvPicPr/>
          <p:nvPr/>
        </p:nvPicPr>
        <p:blipFill>
          <a:blip r:embed="rId2" cstate="print"/>
          <a:stretch/>
        </p:blipFill>
        <p:spPr>
          <a:xfrm>
            <a:off x="5400000" y="2880000"/>
            <a:ext cx="18070560" cy="10510560"/>
          </a:xfrm>
          <a:prstGeom prst="rect">
            <a:avLst/>
          </a:prstGeom>
          <a:ln>
            <a:noFill/>
          </a:ln>
        </p:spPr>
      </p:pic>
      <p:sp>
        <p:nvSpPr>
          <p:cNvPr id="188" name="CustomShape 2"/>
          <p:cNvSpPr/>
          <p:nvPr/>
        </p:nvSpPr>
        <p:spPr>
          <a:xfrm>
            <a:off x="1209600" y="2972880"/>
            <a:ext cx="21421800" cy="1579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253957"/>
                </a:solidFill>
                <a:latin typeface="Arial Narrow"/>
                <a:ea typeface="Arial Narrow"/>
              </a:rPr>
              <a:t>Верификация и валидация</a:t>
            </a:r>
            <a:endParaRPr lang="ru-RU" sz="7000" b="0" strike="noStrike" spc="-1"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11338920" y="944640"/>
            <a:ext cx="11364480" cy="507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90" name="Изображение_2" descr="Изображение"/>
          <p:cNvPicPr/>
          <p:nvPr/>
        </p:nvPicPr>
        <p:blipFill>
          <a:blip r:embed="rId3" cstate="print"/>
          <a:stretch/>
        </p:blipFill>
        <p:spPr>
          <a:xfrm>
            <a:off x="1226520" y="586080"/>
            <a:ext cx="1197720" cy="1197720"/>
          </a:xfrm>
          <a:prstGeom prst="rect">
            <a:avLst/>
          </a:prstGeom>
          <a:ln w="12600">
            <a:noFill/>
          </a:ln>
        </p:spPr>
      </p:pic>
      <p:sp>
        <p:nvSpPr>
          <p:cNvPr id="191" name="CustomShape 4"/>
          <p:cNvSpPr/>
          <p:nvPr/>
        </p:nvSpPr>
        <p:spPr>
          <a:xfrm>
            <a:off x="23142960" y="12317040"/>
            <a:ext cx="342432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E6DDA3DF-6F70-42B2-A25B-16BBEFCD0868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>
                <a:lnSpc>
                  <a:spcPct val="100000"/>
                </a:lnSpc>
              </a:pPr>
              <a:t>14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2"/>
          <p:cNvSpPr/>
          <p:nvPr/>
        </p:nvSpPr>
        <p:spPr>
          <a:xfrm>
            <a:off x="1209600" y="2972880"/>
            <a:ext cx="21421800" cy="1579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253957"/>
                </a:solidFill>
                <a:latin typeface="Arial Narrow"/>
                <a:ea typeface="Arial Narrow"/>
              </a:rPr>
              <a:t>ТЕСТИРОВАНИЕ в процессе разработки</a:t>
            </a:r>
            <a:endParaRPr lang="ru-RU" sz="7000" b="0" strike="noStrike" spc="-1"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1200960" y="4504680"/>
            <a:ext cx="21504600" cy="8400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 marL="1143000" indent="-1141200">
              <a:lnSpc>
                <a:spcPct val="200000"/>
              </a:lnSpc>
            </a:pPr>
            <a:r>
              <a:rPr lang="ru-RU" sz="5400" b="0" strike="noStrike" spc="-1">
                <a:solidFill>
                  <a:srgbClr val="002060"/>
                </a:solidFill>
                <a:latin typeface="Arial Narrow"/>
                <a:ea typeface="Arial Narrow"/>
              </a:rPr>
              <a:t>1.  	Анализ требований</a:t>
            </a:r>
            <a:endParaRPr lang="ru-RU" sz="5400" b="0" strike="noStrike" spc="-1">
              <a:latin typeface="Arial"/>
            </a:endParaRPr>
          </a:p>
          <a:p>
            <a:pPr marL="1143000" indent="-1141200">
              <a:lnSpc>
                <a:spcPct val="200000"/>
              </a:lnSpc>
              <a:buClr>
                <a:srgbClr val="002060"/>
              </a:buClr>
              <a:buFont typeface="StarSymbol"/>
              <a:buAutoNum type="arabicPeriod" startAt="2"/>
            </a:pPr>
            <a:r>
              <a:rPr lang="ru-RU" sz="5400" b="0" strike="noStrike" spc="-1">
                <a:solidFill>
                  <a:srgbClr val="002060"/>
                </a:solidFill>
                <a:latin typeface="Arial Narrow"/>
                <a:ea typeface="Arial Narrow"/>
              </a:rPr>
              <a:t>Разработка тестового плана</a:t>
            </a:r>
            <a:endParaRPr lang="ru-RU" sz="5400" b="0" strike="noStrike" spc="-1">
              <a:latin typeface="Arial"/>
            </a:endParaRPr>
          </a:p>
          <a:p>
            <a:pPr marL="1143000" indent="-1141200">
              <a:lnSpc>
                <a:spcPct val="200000"/>
              </a:lnSpc>
              <a:buClr>
                <a:srgbClr val="002060"/>
              </a:buClr>
              <a:buFont typeface="StarSymbol"/>
              <a:buAutoNum type="arabicPeriod" startAt="2"/>
            </a:pPr>
            <a:r>
              <a:rPr lang="ru-RU" sz="5400" b="0" strike="noStrike" spc="-1">
                <a:solidFill>
                  <a:srgbClr val="002060"/>
                </a:solidFill>
                <a:latin typeface="Arial Narrow"/>
                <a:ea typeface="Arial Narrow"/>
              </a:rPr>
              <a:t>Разработка тестов разного уровня</a:t>
            </a:r>
            <a:endParaRPr lang="ru-RU" sz="5400" b="0" strike="noStrike" spc="-1">
              <a:latin typeface="Arial"/>
            </a:endParaRPr>
          </a:p>
          <a:p>
            <a:pPr marL="1143000" indent="-1141200">
              <a:lnSpc>
                <a:spcPct val="200000"/>
              </a:lnSpc>
              <a:buClr>
                <a:srgbClr val="002060"/>
              </a:buClr>
              <a:buFont typeface="StarSymbol"/>
              <a:buAutoNum type="arabicPeriod" startAt="2"/>
            </a:pPr>
            <a:r>
              <a:rPr lang="ru-RU" sz="5400" b="0" strike="noStrike" spc="-1">
                <a:solidFill>
                  <a:srgbClr val="002060"/>
                </a:solidFill>
                <a:latin typeface="Arial Narrow"/>
                <a:ea typeface="Arial Narrow"/>
              </a:rPr>
              <a:t>Тестирование</a:t>
            </a:r>
            <a:endParaRPr lang="ru-RU" sz="5400" b="0" strike="noStrike" spc="-1">
              <a:latin typeface="Arial"/>
            </a:endParaRPr>
          </a:p>
          <a:p>
            <a:pPr marL="1143000" indent="-1141200">
              <a:lnSpc>
                <a:spcPct val="200000"/>
              </a:lnSpc>
              <a:buClr>
                <a:srgbClr val="002060"/>
              </a:buClr>
              <a:buFont typeface="StarSymbol"/>
              <a:buAutoNum type="arabicPeriod" startAt="2"/>
            </a:pPr>
            <a:r>
              <a:rPr lang="ru-RU" sz="5400" b="0" strike="noStrike" spc="-1">
                <a:solidFill>
                  <a:srgbClr val="002060"/>
                </a:solidFill>
                <a:latin typeface="Arial Narrow"/>
                <a:ea typeface="Arial Narrow"/>
              </a:rPr>
              <a:t>Анализ результатов тестирования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195" name="CustomShape 4"/>
          <p:cNvSpPr/>
          <p:nvPr/>
        </p:nvSpPr>
        <p:spPr>
          <a:xfrm>
            <a:off x="11338920" y="944640"/>
            <a:ext cx="11364480" cy="507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96" name="Изображение_3" descr="Изображение"/>
          <p:cNvPicPr/>
          <p:nvPr/>
        </p:nvPicPr>
        <p:blipFill>
          <a:blip r:embed="rId2" cstate="print"/>
          <a:stretch/>
        </p:blipFill>
        <p:spPr>
          <a:xfrm>
            <a:off x="1226520" y="586080"/>
            <a:ext cx="1197720" cy="1197720"/>
          </a:xfrm>
          <a:prstGeom prst="rect">
            <a:avLst/>
          </a:prstGeom>
          <a:ln w="12600">
            <a:noFill/>
          </a:ln>
        </p:spPr>
      </p:pic>
      <p:sp>
        <p:nvSpPr>
          <p:cNvPr id="197" name="CustomShape 5"/>
          <p:cNvSpPr/>
          <p:nvPr/>
        </p:nvSpPr>
        <p:spPr>
          <a:xfrm>
            <a:off x="23142960" y="12317040"/>
            <a:ext cx="342432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494D37EA-EDA6-4A5A-BF5D-76D8FD1C71BD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>
                <a:lnSpc>
                  <a:spcPct val="100000"/>
                </a:lnSpc>
              </a:pPr>
              <a:t>15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2"/>
          <p:cNvSpPr/>
          <p:nvPr/>
        </p:nvSpPr>
        <p:spPr>
          <a:xfrm>
            <a:off x="1209600" y="2972880"/>
            <a:ext cx="21349800" cy="1579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253957"/>
                </a:solidFill>
                <a:latin typeface="Arial Narrow"/>
                <a:ea typeface="Arial Narrow"/>
              </a:rPr>
              <a:t>Некоторые РОЛИ В обеспечении качества и тестировании</a:t>
            </a:r>
            <a:endParaRPr lang="ru-RU" sz="7000" b="0" strike="noStrike" spc="-1"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1200960" y="4409640"/>
            <a:ext cx="21504600" cy="8351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432000" lvl="1" indent="228600">
              <a:lnSpc>
                <a:spcPct val="200000"/>
              </a:lnSpc>
              <a:buClr>
                <a:srgbClr val="253957"/>
              </a:buClr>
              <a:buFont typeface="Arial"/>
              <a:buChar char="•"/>
            </a:pPr>
            <a:r>
              <a:rPr lang="ru-RU" sz="4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   </a:t>
            </a:r>
            <a:r>
              <a:rPr lang="ru-RU" sz="4400" b="1" i="1" strike="noStrike" spc="-1">
                <a:solidFill>
                  <a:srgbClr val="253957"/>
                </a:solidFill>
                <a:latin typeface="Arial Narrow"/>
                <a:ea typeface="Arial Narrow"/>
              </a:rPr>
              <a:t>Разработчик</a:t>
            </a:r>
            <a:r>
              <a:rPr lang="ru-RU" sz="4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 (</a:t>
            </a:r>
            <a:r>
              <a:rPr lang="en-US" sz="4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Software Engineer, SWE)</a:t>
            </a:r>
            <a:endParaRPr lang="ru-RU" sz="4400" b="0" strike="noStrike" spc="-1">
              <a:latin typeface="Arial"/>
            </a:endParaRPr>
          </a:p>
          <a:p>
            <a:pPr marL="432000" lvl="1" indent="228600">
              <a:lnSpc>
                <a:spcPct val="200000"/>
              </a:lnSpc>
              <a:buClr>
                <a:srgbClr val="253957"/>
              </a:buClr>
              <a:buFont typeface="Arial"/>
              <a:buChar char="•"/>
            </a:pPr>
            <a:r>
              <a:rPr lang="ru-RU" sz="4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   </a:t>
            </a:r>
            <a:r>
              <a:rPr lang="ru-RU" sz="4400" b="1" i="1" strike="noStrike" spc="-1">
                <a:solidFill>
                  <a:srgbClr val="253957"/>
                </a:solidFill>
                <a:latin typeface="Arial Narrow"/>
                <a:ea typeface="Arial Narrow"/>
              </a:rPr>
              <a:t>Разработчик в тестировании </a:t>
            </a:r>
            <a:r>
              <a:rPr lang="ru-RU" sz="4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(Software Engineer in Test, SET)</a:t>
            </a:r>
            <a:endParaRPr lang="ru-RU" sz="4400" b="0" strike="noStrike" spc="-1">
              <a:latin typeface="Arial"/>
            </a:endParaRPr>
          </a:p>
          <a:p>
            <a:pPr marL="432000" lvl="1" indent="228600">
              <a:lnSpc>
                <a:spcPct val="200000"/>
              </a:lnSpc>
              <a:buClr>
                <a:srgbClr val="253957"/>
              </a:buClr>
              <a:buFont typeface="Arial"/>
              <a:buChar char="•"/>
            </a:pPr>
            <a:r>
              <a:rPr lang="ru-RU" sz="4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   </a:t>
            </a:r>
            <a:r>
              <a:rPr lang="ru-RU" sz="4400" b="1" i="1" strike="noStrike" spc="-1">
                <a:solidFill>
                  <a:srgbClr val="253957"/>
                </a:solidFill>
                <a:latin typeface="Arial Narrow"/>
                <a:ea typeface="Arial Narrow"/>
              </a:rPr>
              <a:t>Инженер по тестированию </a:t>
            </a:r>
            <a:r>
              <a:rPr lang="ru-RU" sz="4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(Test Engineer, TE)</a:t>
            </a:r>
            <a:endParaRPr lang="ru-RU" sz="4400" b="0" strike="noStrike" spc="-1">
              <a:latin typeface="Arial"/>
            </a:endParaRPr>
          </a:p>
          <a:p>
            <a:pPr marL="432000" lvl="1" indent="228600">
              <a:lnSpc>
                <a:spcPct val="200000"/>
              </a:lnSpc>
              <a:buClr>
                <a:srgbClr val="253957"/>
              </a:buClr>
              <a:buFont typeface="Arial"/>
              <a:buChar char="•"/>
            </a:pPr>
            <a:r>
              <a:rPr lang="ru-RU" sz="4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   </a:t>
            </a:r>
            <a:r>
              <a:rPr lang="ru-RU" sz="4400" b="1" i="1" strike="noStrike" spc="-1">
                <a:solidFill>
                  <a:srgbClr val="253957"/>
                </a:solidFill>
                <a:latin typeface="Arial Narrow"/>
                <a:ea typeface="Arial Narrow"/>
              </a:rPr>
              <a:t>Инженер по требованиям</a:t>
            </a:r>
            <a:endParaRPr lang="ru-RU" sz="4400" b="0" strike="noStrike" spc="-1">
              <a:latin typeface="Arial"/>
            </a:endParaRPr>
          </a:p>
          <a:p>
            <a:pPr marL="432000" lvl="1" indent="228600">
              <a:lnSpc>
                <a:spcPct val="200000"/>
              </a:lnSpc>
              <a:buClr>
                <a:srgbClr val="253957"/>
              </a:buClr>
              <a:buFont typeface="Arial"/>
              <a:buChar char="•"/>
            </a:pPr>
            <a:r>
              <a:rPr lang="ru-RU" sz="4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   </a:t>
            </a:r>
            <a:r>
              <a:rPr lang="ru-RU" sz="4400" b="1" i="1" strike="noStrike" spc="-1">
                <a:solidFill>
                  <a:srgbClr val="253957"/>
                </a:solidFill>
                <a:latin typeface="Arial Narrow"/>
                <a:ea typeface="Arial Narrow"/>
              </a:rPr>
              <a:t>Site Reliability Engineering (SRE)</a:t>
            </a:r>
            <a:endParaRPr lang="ru-RU" sz="4400" b="0" strike="noStrike" spc="-1">
              <a:latin typeface="Arial"/>
            </a:endParaRPr>
          </a:p>
          <a:p>
            <a:pPr marL="432000" lvl="1" indent="228600">
              <a:lnSpc>
                <a:spcPct val="200000"/>
              </a:lnSpc>
              <a:buClr>
                <a:srgbClr val="253957"/>
              </a:buClr>
              <a:buFont typeface="Arial"/>
              <a:buChar char="•"/>
            </a:pPr>
            <a:r>
              <a:rPr lang="ru-RU" sz="4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   </a:t>
            </a:r>
            <a:r>
              <a:rPr lang="ru-RU" sz="4400" b="1" i="1" strike="noStrike" spc="-1">
                <a:solidFill>
                  <a:srgbClr val="253957"/>
                </a:solidFill>
                <a:latin typeface="Arial Narrow"/>
                <a:ea typeface="Arial Narrow"/>
              </a:rPr>
              <a:t>DevOps</a:t>
            </a:r>
            <a:endParaRPr lang="ru-RU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01" name="CustomShape 4"/>
          <p:cNvSpPr/>
          <p:nvPr/>
        </p:nvSpPr>
        <p:spPr>
          <a:xfrm>
            <a:off x="11338920" y="944640"/>
            <a:ext cx="11364480" cy="507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02" name="Изображение" descr="Изображение"/>
          <p:cNvPicPr/>
          <p:nvPr/>
        </p:nvPicPr>
        <p:blipFill>
          <a:blip r:embed="rId2" cstate="print"/>
          <a:stretch/>
        </p:blipFill>
        <p:spPr>
          <a:xfrm>
            <a:off x="1226520" y="586080"/>
            <a:ext cx="1197720" cy="1197720"/>
          </a:xfrm>
          <a:prstGeom prst="rect">
            <a:avLst/>
          </a:prstGeom>
          <a:ln w="12600">
            <a:noFill/>
          </a:ln>
        </p:spPr>
      </p:pic>
      <p:sp>
        <p:nvSpPr>
          <p:cNvPr id="203" name="CustomShape 5"/>
          <p:cNvSpPr/>
          <p:nvPr/>
        </p:nvSpPr>
        <p:spPr>
          <a:xfrm>
            <a:off x="23142960" y="12317040"/>
            <a:ext cx="342432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D6F7DA63-3996-4346-9087-1A33497ECDE3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>
                <a:lnSpc>
                  <a:spcPct val="100000"/>
                </a:lnSpc>
              </a:pPr>
              <a:t>16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2"/>
          <p:cNvSpPr/>
          <p:nvPr/>
        </p:nvSpPr>
        <p:spPr>
          <a:xfrm>
            <a:off x="1209600" y="2972880"/>
            <a:ext cx="21421800" cy="1579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253957"/>
                </a:solidFill>
                <a:latin typeface="Arial Narrow"/>
                <a:ea typeface="Arial Narrow"/>
              </a:rPr>
              <a:t>МЕТОДЫ обеспечения качества и тестирования</a:t>
            </a:r>
            <a:endParaRPr lang="ru-RU" sz="7000" b="0" strike="noStrike" spc="-1">
              <a:latin typeface="Arial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1200960" y="4504680"/>
            <a:ext cx="21504600" cy="8400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 marL="1143000" indent="-1141200">
              <a:lnSpc>
                <a:spcPct val="100000"/>
              </a:lnSpc>
            </a:pPr>
            <a:r>
              <a:rPr lang="ru-RU" sz="5400" b="0" strike="noStrike" spc="-1">
                <a:solidFill>
                  <a:srgbClr val="002060"/>
                </a:solidFill>
                <a:latin typeface="Arial Narrow"/>
                <a:ea typeface="Arial Narrow"/>
              </a:rPr>
              <a:t>1.  Анализ требований</a:t>
            </a:r>
            <a:endParaRPr lang="ru-RU" sz="5400" b="0" strike="noStrike" spc="-1">
              <a:latin typeface="Arial"/>
            </a:endParaRPr>
          </a:p>
          <a:p>
            <a:pPr marL="1143000" indent="-1141200">
              <a:lnSpc>
                <a:spcPct val="100000"/>
              </a:lnSpc>
            </a:pPr>
            <a:r>
              <a:rPr lang="ru-RU" sz="5400" b="0" strike="noStrike" spc="-1">
                <a:solidFill>
                  <a:srgbClr val="002060"/>
                </a:solidFill>
                <a:latin typeface="Arial Narrow"/>
                <a:ea typeface="Arial Narrow"/>
              </a:rPr>
              <a:t>2.  Инспекции кода </a:t>
            </a:r>
            <a:endParaRPr lang="ru-RU" sz="5400" b="0" strike="noStrike" spc="-1">
              <a:latin typeface="Arial"/>
            </a:endParaRPr>
          </a:p>
          <a:p>
            <a:pPr marL="1143000" indent="-1141200">
              <a:lnSpc>
                <a:spcPct val="100000"/>
              </a:lnSpc>
            </a:pPr>
            <a:r>
              <a:rPr lang="ru-RU" sz="5400" b="0" strike="noStrike" spc="-1">
                <a:solidFill>
                  <a:srgbClr val="002060"/>
                </a:solidFill>
                <a:latin typeface="Arial Narrow"/>
                <a:ea typeface="Arial Narrow"/>
              </a:rPr>
              <a:t>3.  Статический анализ</a:t>
            </a:r>
            <a:endParaRPr lang="ru-RU" sz="5400" b="0" strike="noStrike" spc="-1">
              <a:latin typeface="Arial"/>
            </a:endParaRPr>
          </a:p>
          <a:p>
            <a:pPr marL="1143000" indent="-1141200">
              <a:lnSpc>
                <a:spcPct val="100000"/>
              </a:lnSpc>
            </a:pPr>
            <a:r>
              <a:rPr lang="ru-RU" sz="5400" b="0" strike="noStrike" spc="-1">
                <a:solidFill>
                  <a:srgbClr val="002060"/>
                </a:solidFill>
                <a:latin typeface="Arial Narrow"/>
                <a:ea typeface="Arial Narrow"/>
              </a:rPr>
              <a:t>4.  Функциональное тестирование</a:t>
            </a:r>
            <a:endParaRPr lang="ru-RU" sz="5400" b="0" strike="noStrike" spc="-1">
              <a:latin typeface="Arial"/>
            </a:endParaRPr>
          </a:p>
          <a:p>
            <a:pPr marL="1143000" indent="-1141200">
              <a:lnSpc>
                <a:spcPct val="100000"/>
              </a:lnSpc>
            </a:pPr>
            <a:r>
              <a:rPr lang="ru-RU" sz="5400" b="0" strike="noStrike" spc="-1">
                <a:solidFill>
                  <a:srgbClr val="002060"/>
                </a:solidFill>
                <a:latin typeface="Arial Narrow"/>
                <a:ea typeface="Arial Narrow"/>
              </a:rPr>
              <a:t>        		4.1.  Ручное</a:t>
            </a:r>
            <a:endParaRPr lang="ru-RU" sz="5400" b="0" strike="noStrike" spc="-1">
              <a:latin typeface="Arial"/>
            </a:endParaRPr>
          </a:p>
          <a:p>
            <a:pPr marL="1143000" indent="-1141200">
              <a:lnSpc>
                <a:spcPct val="100000"/>
              </a:lnSpc>
            </a:pPr>
            <a:r>
              <a:rPr lang="ru-RU" sz="5400" b="0" strike="noStrike" spc="-1">
                <a:solidFill>
                  <a:srgbClr val="002060"/>
                </a:solidFill>
                <a:latin typeface="Arial Narrow"/>
                <a:ea typeface="Arial Narrow"/>
              </a:rPr>
              <a:t>       		     4.2.  Автоматизированное</a:t>
            </a:r>
            <a:endParaRPr lang="ru-RU" sz="5400" b="0" strike="noStrike" spc="-1">
              <a:latin typeface="Arial"/>
            </a:endParaRPr>
          </a:p>
          <a:p>
            <a:pPr marL="1143000" indent="-1141200">
              <a:lnSpc>
                <a:spcPct val="100000"/>
              </a:lnSpc>
            </a:pPr>
            <a:r>
              <a:rPr lang="ru-RU" sz="5400" b="0" strike="noStrike" spc="-1">
                <a:solidFill>
                  <a:srgbClr val="002060"/>
                </a:solidFill>
                <a:latin typeface="Arial Narrow"/>
                <a:ea typeface="Arial Narrow"/>
              </a:rPr>
              <a:t>                             4.2.1.  Модульное</a:t>
            </a:r>
            <a:endParaRPr lang="ru-RU" sz="5400" b="0" strike="noStrike" spc="-1">
              <a:latin typeface="Arial"/>
            </a:endParaRPr>
          </a:p>
          <a:p>
            <a:pPr marL="1143000" indent="-1141200">
              <a:lnSpc>
                <a:spcPct val="100000"/>
              </a:lnSpc>
            </a:pPr>
            <a:r>
              <a:rPr lang="ru-RU" sz="5400" b="0" strike="noStrike" spc="-1">
                <a:solidFill>
                  <a:srgbClr val="002060"/>
                </a:solidFill>
                <a:latin typeface="Arial Narrow"/>
                <a:ea typeface="Arial Narrow"/>
              </a:rPr>
              <a:t>                             4.2.2.  Интеграционное</a:t>
            </a:r>
            <a:endParaRPr lang="ru-RU" sz="5400" b="0" strike="noStrike" spc="-1">
              <a:latin typeface="Arial"/>
            </a:endParaRPr>
          </a:p>
          <a:p>
            <a:pPr marL="1143000" indent="-1141200">
              <a:lnSpc>
                <a:spcPct val="100000"/>
              </a:lnSpc>
            </a:pPr>
            <a:r>
              <a:rPr lang="ru-RU" sz="5400" b="0" strike="noStrike" spc="-1">
                <a:solidFill>
                  <a:srgbClr val="002060"/>
                </a:solidFill>
                <a:latin typeface="Arial Narrow"/>
                <a:ea typeface="Arial Narrow"/>
              </a:rPr>
              <a:t>                             4.2.3.  Системное</a:t>
            </a:r>
            <a:endParaRPr lang="ru-RU" sz="5400" b="0" strike="noStrike" spc="-1">
              <a:latin typeface="Arial"/>
            </a:endParaRPr>
          </a:p>
          <a:p>
            <a:pPr marL="1143000" indent="-1141200">
              <a:lnSpc>
                <a:spcPct val="100000"/>
              </a:lnSpc>
            </a:pPr>
            <a:r>
              <a:rPr lang="ru-RU" sz="5400" b="0" strike="noStrike" spc="-1">
                <a:solidFill>
                  <a:srgbClr val="002060"/>
                </a:solidFill>
                <a:latin typeface="Arial Narrow"/>
                <a:ea typeface="Arial Narrow"/>
              </a:rPr>
              <a:t>5. Тестирование производительности / нагрузочное тестирование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11338920" y="944640"/>
            <a:ext cx="11364480" cy="507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08" name="Изображение" descr="Изображение"/>
          <p:cNvPicPr/>
          <p:nvPr/>
        </p:nvPicPr>
        <p:blipFill>
          <a:blip r:embed="rId2" cstate="print"/>
          <a:stretch/>
        </p:blipFill>
        <p:spPr>
          <a:xfrm>
            <a:off x="1226520" y="586080"/>
            <a:ext cx="1197720" cy="1197720"/>
          </a:xfrm>
          <a:prstGeom prst="rect">
            <a:avLst/>
          </a:prstGeom>
          <a:ln w="12600">
            <a:noFill/>
          </a:ln>
        </p:spPr>
      </p:pic>
      <p:sp>
        <p:nvSpPr>
          <p:cNvPr id="209" name="CustomShape 5"/>
          <p:cNvSpPr/>
          <p:nvPr/>
        </p:nvSpPr>
        <p:spPr>
          <a:xfrm>
            <a:off x="23142960" y="12317040"/>
            <a:ext cx="342432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0D643C20-4B4C-46B5-8304-5501DCEC4E04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>
                <a:lnSpc>
                  <a:spcPct val="100000"/>
                </a:lnSpc>
              </a:pPr>
              <a:t>17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"/>
          <p:cNvSpPr/>
          <p:nvPr/>
        </p:nvSpPr>
        <p:spPr>
          <a:xfrm>
            <a:off x="1209600" y="2972880"/>
            <a:ext cx="16071480" cy="1579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253957"/>
                </a:solidFill>
                <a:latin typeface="Arial Narrow"/>
                <a:ea typeface="Arial Narrow"/>
              </a:rPr>
              <a:t>Требования</a:t>
            </a:r>
            <a:endParaRPr lang="ru-RU" sz="7000" b="0" strike="noStrike" spc="-1"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11338920" y="944640"/>
            <a:ext cx="11364480" cy="507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13" name="Изображение" descr="Изображение"/>
          <p:cNvPicPr/>
          <p:nvPr/>
        </p:nvPicPr>
        <p:blipFill>
          <a:blip r:embed="rId2" cstate="print"/>
          <a:stretch/>
        </p:blipFill>
        <p:spPr>
          <a:xfrm>
            <a:off x="1226520" y="586080"/>
            <a:ext cx="1197720" cy="1197720"/>
          </a:xfrm>
          <a:prstGeom prst="rect">
            <a:avLst/>
          </a:prstGeom>
          <a:ln w="12600">
            <a:noFill/>
          </a:ln>
        </p:spPr>
      </p:pic>
      <p:sp>
        <p:nvSpPr>
          <p:cNvPr id="214" name="CustomShape 4"/>
          <p:cNvSpPr/>
          <p:nvPr/>
        </p:nvSpPr>
        <p:spPr>
          <a:xfrm>
            <a:off x="1081080" y="4968000"/>
            <a:ext cx="18141480" cy="876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440" rIns="0" bIns="0">
            <a:normAutofit/>
          </a:bodyPr>
          <a:lstStyle/>
          <a:p>
            <a:pPr marL="430200" indent="-322560">
              <a:lnSpc>
                <a:spcPct val="93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6600" b="0" strike="noStrike" spc="-1">
                <a:solidFill>
                  <a:srgbClr val="253957"/>
                </a:solidFill>
                <a:latin typeface="Helvetica Light"/>
                <a:ea typeface="DejaVu Sans"/>
              </a:rPr>
              <a:t>Требования к программному обеспечению — совокупность утверждений относительно атрибутов, свойств или качеств программной системы, подлежащей реализации.</a:t>
            </a:r>
            <a:endParaRPr lang="ru-RU" sz="6600" b="0" strike="noStrike" spc="-1">
              <a:latin typeface="Arial"/>
            </a:endParaRPr>
          </a:p>
        </p:txBody>
      </p:sp>
      <p:sp>
        <p:nvSpPr>
          <p:cNvPr id="215" name="CustomShape 5"/>
          <p:cNvSpPr/>
          <p:nvPr/>
        </p:nvSpPr>
        <p:spPr>
          <a:xfrm>
            <a:off x="23142960" y="12317040"/>
            <a:ext cx="342432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DBA633B7-D3FB-4B73-8A6C-8200610C9666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>
                <a:lnSpc>
                  <a:spcPct val="100000"/>
                </a:lnSpc>
              </a:pPr>
              <a:t>18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2"/>
          <p:cNvSpPr/>
          <p:nvPr/>
        </p:nvSpPr>
        <p:spPr>
          <a:xfrm>
            <a:off x="1209600" y="2972880"/>
            <a:ext cx="16071480" cy="1579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253957"/>
                </a:solidFill>
                <a:latin typeface="Arial Narrow"/>
                <a:ea typeface="Arial Narrow"/>
              </a:rPr>
              <a:t>Представления требований</a:t>
            </a:r>
            <a:endParaRPr lang="ru-RU" sz="7000" b="0" strike="noStrike" spc="-1">
              <a:latin typeface="Arial"/>
            </a:endParaRPr>
          </a:p>
        </p:txBody>
      </p:sp>
      <p:pic>
        <p:nvPicPr>
          <p:cNvPr id="218" name="Рисунок 217"/>
          <p:cNvPicPr/>
          <p:nvPr/>
        </p:nvPicPr>
        <p:blipFill>
          <a:blip r:embed="rId2" cstate="print"/>
          <a:srcRect l="13795" t="21887" r="64665" b="44460"/>
          <a:stretch/>
        </p:blipFill>
        <p:spPr>
          <a:xfrm>
            <a:off x="2376000" y="7040160"/>
            <a:ext cx="4764240" cy="4647960"/>
          </a:xfrm>
          <a:prstGeom prst="rect">
            <a:avLst/>
          </a:prstGeom>
          <a:ln>
            <a:noFill/>
          </a:ln>
        </p:spPr>
      </p:pic>
      <p:pic>
        <p:nvPicPr>
          <p:cNvPr id="219" name="Рисунок 218"/>
          <p:cNvPicPr/>
          <p:nvPr/>
        </p:nvPicPr>
        <p:blipFill>
          <a:blip r:embed="rId3" cstate="print"/>
          <a:stretch/>
        </p:blipFill>
        <p:spPr>
          <a:xfrm>
            <a:off x="6656400" y="5609880"/>
            <a:ext cx="8657280" cy="4384800"/>
          </a:xfrm>
          <a:prstGeom prst="rect">
            <a:avLst/>
          </a:prstGeom>
          <a:ln>
            <a:noFill/>
          </a:ln>
        </p:spPr>
      </p:pic>
      <p:pic>
        <p:nvPicPr>
          <p:cNvPr id="220" name="Рисунок 219"/>
          <p:cNvPicPr/>
          <p:nvPr/>
        </p:nvPicPr>
        <p:blipFill>
          <a:blip r:embed="rId4" cstate="print"/>
          <a:srcRect l="21691" t="34517" r="29382" b="42775"/>
          <a:stretch/>
        </p:blipFill>
        <p:spPr>
          <a:xfrm>
            <a:off x="5339880" y="8984160"/>
            <a:ext cx="13696560" cy="3974400"/>
          </a:xfrm>
          <a:prstGeom prst="rect">
            <a:avLst/>
          </a:prstGeom>
          <a:ln>
            <a:noFill/>
          </a:ln>
        </p:spPr>
      </p:pic>
      <p:pic>
        <p:nvPicPr>
          <p:cNvPr id="221" name="Рисунок 220"/>
          <p:cNvPicPr/>
          <p:nvPr/>
        </p:nvPicPr>
        <p:blipFill>
          <a:blip r:embed="rId5" cstate="print"/>
          <a:srcRect l="25907" t="8403" r="40443" b="56246"/>
          <a:stretch/>
        </p:blipFill>
        <p:spPr>
          <a:xfrm>
            <a:off x="14940000" y="8531280"/>
            <a:ext cx="6747840" cy="4427280"/>
          </a:xfrm>
          <a:prstGeom prst="rect">
            <a:avLst/>
          </a:prstGeom>
          <a:ln>
            <a:noFill/>
          </a:ln>
        </p:spPr>
      </p:pic>
      <p:pic>
        <p:nvPicPr>
          <p:cNvPr id="222" name="Рисунок 221"/>
          <p:cNvPicPr/>
          <p:nvPr/>
        </p:nvPicPr>
        <p:blipFill>
          <a:blip r:embed="rId6" cstate="print"/>
          <a:srcRect l="3681" t="25052" r="74772" b="52239"/>
          <a:stretch/>
        </p:blipFill>
        <p:spPr>
          <a:xfrm>
            <a:off x="16589880" y="3960000"/>
            <a:ext cx="6149520" cy="4048560"/>
          </a:xfrm>
          <a:prstGeom prst="rect">
            <a:avLst/>
          </a:prstGeom>
          <a:ln>
            <a:noFill/>
          </a:ln>
        </p:spPr>
      </p:pic>
      <p:sp>
        <p:nvSpPr>
          <p:cNvPr id="223" name="CustomShape 3"/>
          <p:cNvSpPr/>
          <p:nvPr/>
        </p:nvSpPr>
        <p:spPr>
          <a:xfrm>
            <a:off x="1200960" y="4409640"/>
            <a:ext cx="21504600" cy="8351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4"/>
          <p:cNvSpPr/>
          <p:nvPr/>
        </p:nvSpPr>
        <p:spPr>
          <a:xfrm>
            <a:off x="11338920" y="944640"/>
            <a:ext cx="11364480" cy="507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25" name="Изображение_7" descr="Изображение"/>
          <p:cNvPicPr/>
          <p:nvPr/>
        </p:nvPicPr>
        <p:blipFill>
          <a:blip r:embed="rId7" cstate="print"/>
          <a:stretch/>
        </p:blipFill>
        <p:spPr>
          <a:xfrm>
            <a:off x="1226520" y="586080"/>
            <a:ext cx="1197720" cy="1197720"/>
          </a:xfrm>
          <a:prstGeom prst="rect">
            <a:avLst/>
          </a:prstGeom>
          <a:ln w="12600">
            <a:noFill/>
          </a:ln>
        </p:spPr>
      </p:pic>
      <p:sp>
        <p:nvSpPr>
          <p:cNvPr id="226" name="CustomShape 5"/>
          <p:cNvSpPr/>
          <p:nvPr/>
        </p:nvSpPr>
        <p:spPr>
          <a:xfrm>
            <a:off x="23142960" y="12317040"/>
            <a:ext cx="342432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08A2E5A8-3DE4-424E-B020-C5CBABD36721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>
                <a:lnSpc>
                  <a:spcPct val="100000"/>
                </a:lnSpc>
              </a:pPr>
              <a:t>19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2"/>
          <p:cNvSpPr/>
          <p:nvPr/>
        </p:nvSpPr>
        <p:spPr>
          <a:xfrm>
            <a:off x="1209600" y="2972880"/>
            <a:ext cx="16071480" cy="1579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002060"/>
                </a:solidFill>
                <a:latin typeface="Arial Narrow"/>
                <a:ea typeface="Arial Narrow"/>
              </a:rPr>
              <a:t>Информация о преподавателе</a:t>
            </a:r>
            <a:endParaRPr lang="ru-RU" sz="7000" b="0" strike="noStrike" spc="-1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1200960" y="4625640"/>
            <a:ext cx="21504600" cy="7895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5400" b="1" i="1" spc="-1" dirty="0" smtClean="0">
                <a:solidFill>
                  <a:srgbClr val="002060"/>
                </a:solidFill>
                <a:latin typeface="Arial Narrow"/>
                <a:ea typeface="Arial Narrow"/>
              </a:rPr>
              <a:t>Татарников Андрей Дмитриевич</a:t>
            </a:r>
            <a:endParaRPr lang="en-US" sz="5400" b="1" i="1" spc="-1" dirty="0" smtClean="0">
              <a:solidFill>
                <a:srgbClr val="002060"/>
              </a:solidFill>
              <a:latin typeface="Arial Narrow"/>
              <a:ea typeface="Arial Narrow"/>
            </a:endParaRPr>
          </a:p>
          <a:p>
            <a:pPr>
              <a:lnSpc>
                <a:spcPct val="100000"/>
              </a:lnSpc>
            </a:pPr>
            <a:endParaRPr lang="ru-RU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5400" u="sng" spc="-1" dirty="0" smtClean="0">
                <a:solidFill>
                  <a:srgbClr val="0000FF"/>
                </a:solidFill>
                <a:latin typeface="Arial Narrow"/>
                <a:ea typeface="Arial Narrow"/>
              </a:rPr>
              <a:t>atatarnikov</a:t>
            </a:r>
            <a:r>
              <a:rPr lang="en-US" sz="5400" b="0" u="sng" strike="noStrike" spc="-1" dirty="0" smtClean="0">
                <a:solidFill>
                  <a:srgbClr val="0000FF"/>
                </a:solidFill>
                <a:uFillTx/>
                <a:latin typeface="Arial Narrow"/>
                <a:ea typeface="Arial Narrow"/>
              </a:rPr>
              <a:t>@hse.ru</a:t>
            </a:r>
            <a:endParaRPr lang="ru-RU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5400" b="0" u="sng" strike="noStrike" spc="-1" dirty="0" smtClean="0">
                <a:solidFill>
                  <a:srgbClr val="0000FF"/>
                </a:solidFill>
                <a:uFillTx/>
                <a:latin typeface="Arial Narrow"/>
                <a:ea typeface="Arial Narrow"/>
                <a:hlinkClick r:id="rId2"/>
              </a:rPr>
              <a:t>andrewt0301@yandex.ru</a:t>
            </a:r>
            <a:r>
              <a:rPr lang="en-US" sz="5400" b="0" strike="noStrike" spc="-1" dirty="0" smtClean="0">
                <a:solidFill>
                  <a:srgbClr val="FF0000"/>
                </a:solidFill>
                <a:uFillTx/>
                <a:latin typeface="Arial Narrow"/>
                <a:ea typeface="Arial Narrow"/>
              </a:rPr>
              <a:t> </a:t>
            </a:r>
            <a:r>
              <a:rPr lang="en-US" sz="5400" b="1" strike="noStrike" spc="-1" dirty="0" smtClean="0">
                <a:solidFill>
                  <a:srgbClr val="FF0000"/>
                </a:solidFill>
                <a:uFillTx/>
                <a:latin typeface="Arial Narrow"/>
                <a:ea typeface="Arial Narrow"/>
              </a:rPr>
              <a:t>(</a:t>
            </a:r>
            <a:r>
              <a:rPr lang="ru-RU" sz="5400" b="1" strike="noStrike" spc="-1" dirty="0" smtClean="0">
                <a:solidFill>
                  <a:srgbClr val="FF0000"/>
                </a:solidFill>
                <a:uFillTx/>
                <a:latin typeface="Arial Narrow"/>
                <a:ea typeface="Arial Narrow"/>
              </a:rPr>
              <a:t>высылать ДЗ</a:t>
            </a:r>
            <a:r>
              <a:rPr lang="en-US" sz="5400" b="1" strike="noStrike" spc="-1" dirty="0" smtClean="0">
                <a:solidFill>
                  <a:srgbClr val="FF0000"/>
                </a:solidFill>
                <a:uFillTx/>
                <a:latin typeface="Arial Narrow"/>
                <a:ea typeface="Arial Narrow"/>
              </a:rPr>
              <a:t>)</a:t>
            </a:r>
            <a:endParaRPr lang="en-US" sz="5400" b="1" strike="noStrike" spc="-1" dirty="0" smtClean="0">
              <a:solidFill>
                <a:srgbClr val="FF0000"/>
              </a:solidFill>
              <a:latin typeface="Arial Narrow"/>
              <a:ea typeface="Arial Narrow"/>
            </a:endParaRPr>
          </a:p>
          <a:p>
            <a:pPr>
              <a:lnSpc>
                <a:spcPct val="100000"/>
              </a:lnSpc>
            </a:pPr>
            <a:endParaRPr lang="en-US" sz="5400" b="0" strike="noStrike" spc="-1" dirty="0" smtClean="0">
              <a:solidFill>
                <a:srgbClr val="253957"/>
              </a:solidFill>
              <a:latin typeface="Arial Narrow"/>
              <a:ea typeface="Arial Narrow"/>
            </a:endParaRPr>
          </a:p>
          <a:p>
            <a:pPr>
              <a:lnSpc>
                <a:spcPct val="100000"/>
              </a:lnSpc>
            </a:pPr>
            <a:r>
              <a:rPr lang="en-US" sz="5400" b="0" strike="noStrike" spc="-1" dirty="0" smtClean="0">
                <a:solidFill>
                  <a:srgbClr val="253957"/>
                </a:solidFill>
                <a:latin typeface="Arial Narrow"/>
                <a:ea typeface="Arial Narrow"/>
              </a:rPr>
              <a:t>T</a:t>
            </a:r>
            <a:r>
              <a:rPr lang="en-US" sz="5400" spc="-1" dirty="0" smtClean="0">
                <a:solidFill>
                  <a:srgbClr val="253957"/>
                </a:solidFill>
                <a:latin typeface="Arial Narrow"/>
                <a:ea typeface="Arial Narrow"/>
              </a:rPr>
              <a:t>elegram</a:t>
            </a:r>
            <a:r>
              <a:rPr lang="en-US" sz="5400" b="0" strike="noStrike" spc="-1" dirty="0" smtClean="0">
                <a:solidFill>
                  <a:srgbClr val="253957"/>
                </a:solidFill>
                <a:latin typeface="Arial Narrow"/>
                <a:ea typeface="Arial Narrow"/>
              </a:rPr>
              <a:t> </a:t>
            </a:r>
            <a:r>
              <a:rPr lang="en-US" sz="5400" b="0" strike="noStrike" spc="-1" dirty="0" err="1" smtClean="0">
                <a:solidFill>
                  <a:srgbClr val="253957"/>
                </a:solidFill>
                <a:latin typeface="Arial Narrow"/>
                <a:ea typeface="Arial Narrow"/>
              </a:rPr>
              <a:t>канал</a:t>
            </a:r>
            <a:r>
              <a:rPr lang="en-US" sz="5400" b="0" strike="noStrike" spc="-1" dirty="0" smtClean="0">
                <a:solidFill>
                  <a:srgbClr val="253957"/>
                </a:solidFill>
                <a:latin typeface="Arial Narrow"/>
                <a:ea typeface="Arial Narrow"/>
              </a:rPr>
              <a:t>: </a:t>
            </a:r>
            <a:r>
              <a:rPr lang="en-US" sz="5400" b="0" strike="noStrike" spc="-1" dirty="0">
                <a:solidFill>
                  <a:srgbClr val="253957"/>
                </a:solidFill>
                <a:latin typeface="Arial Narrow"/>
                <a:ea typeface="Arial Narrow"/>
                <a:hlinkClick r:id="rId3"/>
              </a:rPr>
              <a:t>https://</a:t>
            </a:r>
            <a:r>
              <a:rPr lang="en-US" sz="5400" b="0" strike="noStrike" spc="-1" dirty="0" smtClean="0">
                <a:solidFill>
                  <a:srgbClr val="253957"/>
                </a:solidFill>
                <a:latin typeface="Arial Narrow"/>
                <a:ea typeface="Arial Narrow"/>
                <a:hlinkClick r:id="rId3"/>
              </a:rPr>
              <a:t>t.me/joinchat/AAAAAFTYn_XTYjzGzIP96w</a:t>
            </a:r>
            <a:endParaRPr lang="ru-RU" sz="5400" b="0" strike="noStrike" spc="-1" dirty="0" smtClean="0">
              <a:solidFill>
                <a:srgbClr val="253957"/>
              </a:solidFill>
              <a:latin typeface="Arial Narrow"/>
              <a:ea typeface="Arial Narrow"/>
            </a:endParaRPr>
          </a:p>
          <a:p>
            <a:pPr>
              <a:lnSpc>
                <a:spcPct val="100000"/>
              </a:lnSpc>
            </a:pPr>
            <a:r>
              <a:rPr lang="en-US" sz="5400" b="0" strike="noStrike" spc="-1" dirty="0" err="1" smtClean="0">
                <a:solidFill>
                  <a:srgbClr val="253957"/>
                </a:solidFill>
                <a:latin typeface="Arial Narrow"/>
                <a:ea typeface="Arial Narrow"/>
              </a:rPr>
              <a:t>Материалы</a:t>
            </a:r>
            <a:r>
              <a:rPr lang="en-US" sz="5400" b="0" strike="noStrike" spc="-1" dirty="0" smtClean="0">
                <a:solidFill>
                  <a:srgbClr val="253957"/>
                </a:solidFill>
                <a:latin typeface="Arial Narrow"/>
                <a:ea typeface="Arial Narrow"/>
              </a:rPr>
              <a:t>: </a:t>
            </a:r>
            <a:r>
              <a:rPr lang="en-US" sz="5400" b="0" strike="noStrike" spc="-1" dirty="0" smtClean="0">
                <a:solidFill>
                  <a:srgbClr val="253957"/>
                </a:solidFill>
                <a:latin typeface="Arial Narrow"/>
                <a:ea typeface="Arial Narrow"/>
                <a:hlinkClick r:id="rId4"/>
              </a:rPr>
              <a:t>https://github.com/andrewt0301/QA_Testing_Course</a:t>
            </a:r>
            <a:endParaRPr lang="ru-RU" sz="5400" b="0" strike="noStrike" spc="-1" dirty="0" smtClean="0">
              <a:solidFill>
                <a:srgbClr val="253957"/>
              </a:solidFill>
              <a:latin typeface="Arial Narrow"/>
              <a:ea typeface="Arial Narrow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11338920" y="944640"/>
            <a:ext cx="11364480" cy="507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25" name="Изображение" descr="Изображение"/>
          <p:cNvPicPr/>
          <p:nvPr/>
        </p:nvPicPr>
        <p:blipFill>
          <a:blip r:embed="rId5" cstate="print"/>
          <a:stretch/>
        </p:blipFill>
        <p:spPr>
          <a:xfrm>
            <a:off x="1226520" y="586080"/>
            <a:ext cx="1197720" cy="1197720"/>
          </a:xfrm>
          <a:prstGeom prst="rect">
            <a:avLst/>
          </a:prstGeom>
          <a:ln w="12600">
            <a:noFill/>
          </a:ln>
        </p:spPr>
      </p:pic>
      <p:sp>
        <p:nvSpPr>
          <p:cNvPr id="126" name="CustomShape 5"/>
          <p:cNvSpPr/>
          <p:nvPr/>
        </p:nvSpPr>
        <p:spPr>
          <a:xfrm>
            <a:off x="23142600" y="12316680"/>
            <a:ext cx="342432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8CDFC12A-9DA0-4E10-930D-F1B26A84D523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>
                <a:lnSpc>
                  <a:spcPct val="100000"/>
                </a:lnSpc>
              </a:pPr>
              <a:t>2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2"/>
          <p:cNvSpPr/>
          <p:nvPr/>
        </p:nvSpPr>
        <p:spPr>
          <a:xfrm>
            <a:off x="1209600" y="2972880"/>
            <a:ext cx="16071480" cy="1579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253957"/>
                </a:solidFill>
                <a:latin typeface="Arial Narrow"/>
                <a:ea typeface="Arial Narrow"/>
              </a:rPr>
              <a:t>Источники требований</a:t>
            </a:r>
            <a:endParaRPr lang="ru-RU" sz="7000" b="0" strike="noStrike" spc="-1"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11338920" y="944640"/>
            <a:ext cx="11364480" cy="507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30" name="Изображение_5" descr="Изображение"/>
          <p:cNvPicPr/>
          <p:nvPr/>
        </p:nvPicPr>
        <p:blipFill>
          <a:blip r:embed="rId2" cstate="print"/>
          <a:stretch/>
        </p:blipFill>
        <p:spPr>
          <a:xfrm>
            <a:off x="1226520" y="586080"/>
            <a:ext cx="1197720" cy="1197720"/>
          </a:xfrm>
          <a:prstGeom prst="rect">
            <a:avLst/>
          </a:prstGeom>
          <a:ln w="12600">
            <a:noFill/>
          </a:ln>
        </p:spPr>
      </p:pic>
      <p:sp>
        <p:nvSpPr>
          <p:cNvPr id="231" name="CustomShape 4"/>
          <p:cNvSpPr/>
          <p:nvPr/>
        </p:nvSpPr>
        <p:spPr>
          <a:xfrm>
            <a:off x="937080" y="4320000"/>
            <a:ext cx="18573480" cy="897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3040" rIns="0" bIns="0">
            <a:normAutofit fontScale="81000"/>
          </a:bodyPr>
          <a:lstStyle/>
          <a:p>
            <a:pPr marL="430200" indent="-322560">
              <a:lnSpc>
                <a:spcPct val="93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400" b="0" strike="noStrike" spc="-1">
                <a:solidFill>
                  <a:srgbClr val="253957"/>
                </a:solidFill>
                <a:latin typeface="Helvetica Light"/>
                <a:ea typeface="DejaVu Sans"/>
              </a:rPr>
              <a:t>Техническое задание (а по-английски — requirements specification, спецификация требований). </a:t>
            </a:r>
            <a:endParaRPr lang="ru-RU" sz="5400" b="0" strike="noStrike" spc="-1">
              <a:latin typeface="Arial"/>
            </a:endParaRPr>
          </a:p>
          <a:p>
            <a:pPr marL="430200" indent="-322560">
              <a:lnSpc>
                <a:spcPct val="93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400" b="0" strike="noStrike" spc="-1">
                <a:solidFill>
                  <a:srgbClr val="253957"/>
                </a:solidFill>
                <a:latin typeface="Helvetica Light"/>
                <a:ea typeface="DejaVu Sans"/>
              </a:rPr>
              <a:t>Стандарты, регламентирующие характеристики, функции и состав систем, работающих в определенной предметной области. </a:t>
            </a:r>
            <a:endParaRPr lang="ru-RU" sz="5400" b="0" strike="noStrike" spc="-1">
              <a:latin typeface="Arial"/>
            </a:endParaRPr>
          </a:p>
          <a:p>
            <a:pPr marL="430200" indent="-322560">
              <a:lnSpc>
                <a:spcPct val="93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400" b="0" strike="noStrike" spc="-1">
                <a:solidFill>
                  <a:srgbClr val="253957"/>
                </a:solidFill>
                <a:latin typeface="Helvetica Light"/>
                <a:ea typeface="DejaVu Sans"/>
              </a:rPr>
              <a:t>Внутренние ограничения задач, не соблюдая которые, невозможно решить их правильно. </a:t>
            </a:r>
            <a:endParaRPr lang="ru-RU" sz="5400" b="0" strike="noStrike" spc="-1">
              <a:latin typeface="Arial"/>
            </a:endParaRPr>
          </a:p>
          <a:p>
            <a:pPr marL="430200" indent="-322560">
              <a:lnSpc>
                <a:spcPct val="93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400" b="0" strike="noStrike" spc="-1">
                <a:solidFill>
                  <a:srgbClr val="253957"/>
                </a:solidFill>
                <a:latin typeface="Helvetica Light"/>
                <a:ea typeface="DejaVu Sans"/>
              </a:rPr>
              <a:t>Анализ уже существующих систем для решения схожих задач. </a:t>
            </a:r>
            <a:endParaRPr lang="ru-RU" sz="5400" b="0" strike="noStrike" spc="-1">
              <a:latin typeface="Arial"/>
            </a:endParaRPr>
          </a:p>
          <a:p>
            <a:pPr marL="430200" indent="-322560">
              <a:lnSpc>
                <a:spcPct val="93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400" b="0" strike="noStrike" spc="-1">
                <a:solidFill>
                  <a:srgbClr val="253957"/>
                </a:solidFill>
                <a:latin typeface="Helvetica Light"/>
                <a:ea typeface="DejaVu Sans"/>
              </a:rPr>
              <a:t>Требования сформулированные на основе явно высказываемых пожеланий пользователей системы </a:t>
            </a:r>
            <a:endParaRPr lang="ru-RU" sz="5400" b="0" strike="noStrike" spc="-1">
              <a:latin typeface="Arial"/>
            </a:endParaRPr>
          </a:p>
          <a:p>
            <a:pPr marL="430200" indent="-322560">
              <a:lnSpc>
                <a:spcPct val="93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400" b="0" strike="noStrike" spc="-1">
                <a:solidFill>
                  <a:srgbClr val="253957"/>
                </a:solidFill>
                <a:latin typeface="Helvetica Light"/>
                <a:ea typeface="DejaVu Sans"/>
              </a:rPr>
              <a:t>Невысказанные явно потребности и нужды пользователей создаваемой системы.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232" name="CustomShape 5"/>
          <p:cNvSpPr/>
          <p:nvPr/>
        </p:nvSpPr>
        <p:spPr>
          <a:xfrm>
            <a:off x="23142960" y="12317040"/>
            <a:ext cx="342432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88019616-576D-447D-AA15-25A797F17F94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>
                <a:lnSpc>
                  <a:spcPct val="100000"/>
                </a:lnSpc>
              </a:pPr>
              <a:t>20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2"/>
          <p:cNvSpPr/>
          <p:nvPr/>
        </p:nvSpPr>
        <p:spPr>
          <a:xfrm>
            <a:off x="1209600" y="2972880"/>
            <a:ext cx="16071480" cy="1579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253957"/>
                </a:solidFill>
                <a:latin typeface="Arial Narrow"/>
                <a:ea typeface="Arial Narrow"/>
              </a:rPr>
              <a:t>РАБОТА С требованиями</a:t>
            </a:r>
            <a:endParaRPr lang="ru-RU" sz="7000" b="0" strike="noStrike" spc="-1"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1200960" y="4409640"/>
            <a:ext cx="21504600" cy="8351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1143000" indent="-1141200">
              <a:lnSpc>
                <a:spcPct val="150000"/>
              </a:lnSpc>
              <a:buClr>
                <a:srgbClr val="253957"/>
              </a:buClr>
              <a:buFont typeface="Helvetica Light"/>
              <a:buAutoNum type="arabicPeriod"/>
            </a:pPr>
            <a:r>
              <a:rPr lang="ru-RU" sz="60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Спецификация требований</a:t>
            </a:r>
            <a:endParaRPr lang="ru-RU" sz="6000" b="0" strike="noStrike" spc="-1">
              <a:latin typeface="Arial"/>
            </a:endParaRPr>
          </a:p>
          <a:p>
            <a:pPr marL="1143000" indent="-1141200">
              <a:lnSpc>
                <a:spcPct val="150000"/>
              </a:lnSpc>
              <a:buClr>
                <a:srgbClr val="253957"/>
              </a:buClr>
              <a:buFont typeface="Helvetica Light"/>
              <a:buAutoNum type="arabicPeriod"/>
            </a:pPr>
            <a:r>
              <a:rPr lang="ru-RU" sz="60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Цель проекта</a:t>
            </a:r>
            <a:endParaRPr lang="ru-RU" sz="6000" b="0" strike="noStrike" spc="-1">
              <a:latin typeface="Arial"/>
            </a:endParaRPr>
          </a:p>
          <a:p>
            <a:pPr marL="1143000" indent="-1141200">
              <a:lnSpc>
                <a:spcPct val="150000"/>
              </a:lnSpc>
              <a:buClr>
                <a:srgbClr val="253957"/>
              </a:buClr>
              <a:buFont typeface="Helvetica Light"/>
              <a:buAutoNum type="arabicPeriod"/>
            </a:pPr>
            <a:r>
              <a:rPr lang="ru-RU" sz="60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Архитектура</a:t>
            </a:r>
            <a:endParaRPr lang="ru-RU" sz="6000" b="0" strike="noStrike" spc="-1">
              <a:latin typeface="Arial"/>
            </a:endParaRPr>
          </a:p>
          <a:p>
            <a:pPr marL="1143000" indent="-1141200">
              <a:lnSpc>
                <a:spcPct val="150000"/>
              </a:lnSpc>
              <a:buClr>
                <a:srgbClr val="253957"/>
              </a:buClr>
              <a:buFont typeface="Helvetica Light"/>
              <a:buAutoNum type="arabicPeriod"/>
            </a:pPr>
            <a:r>
              <a:rPr lang="ru-RU" sz="60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Функциональные и нефункциональные требования</a:t>
            </a:r>
            <a:endParaRPr lang="ru-RU" sz="6000" b="0" strike="noStrike" spc="-1">
              <a:latin typeface="Arial"/>
            </a:endParaRPr>
          </a:p>
          <a:p>
            <a:pPr marL="1143000" indent="-1141200">
              <a:lnSpc>
                <a:spcPct val="150000"/>
              </a:lnSpc>
              <a:buClr>
                <a:srgbClr val="253957"/>
              </a:buClr>
              <a:buFont typeface="Helvetica Light"/>
              <a:buAutoNum type="arabicPeriod"/>
            </a:pPr>
            <a:r>
              <a:rPr lang="ru-RU" sz="60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Неполнота / противоречивость</a:t>
            </a:r>
            <a:endParaRPr lang="ru-RU" sz="6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6000" b="0" strike="noStrike" spc="-1">
              <a:latin typeface="Arial"/>
            </a:endParaRPr>
          </a:p>
        </p:txBody>
      </p:sp>
      <p:sp>
        <p:nvSpPr>
          <p:cNvPr id="236" name="CustomShape 4"/>
          <p:cNvSpPr/>
          <p:nvPr/>
        </p:nvSpPr>
        <p:spPr>
          <a:xfrm>
            <a:off x="11338920" y="944640"/>
            <a:ext cx="11364480" cy="507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37" name="Изображение_4" descr="Изображение"/>
          <p:cNvPicPr/>
          <p:nvPr/>
        </p:nvPicPr>
        <p:blipFill>
          <a:blip r:embed="rId2" cstate="print"/>
          <a:stretch/>
        </p:blipFill>
        <p:spPr>
          <a:xfrm>
            <a:off x="1226520" y="586080"/>
            <a:ext cx="1197720" cy="1197720"/>
          </a:xfrm>
          <a:prstGeom prst="rect">
            <a:avLst/>
          </a:prstGeom>
          <a:ln w="12600">
            <a:noFill/>
          </a:ln>
        </p:spPr>
      </p:pic>
      <p:sp>
        <p:nvSpPr>
          <p:cNvPr id="238" name="CustomShape 5"/>
          <p:cNvSpPr/>
          <p:nvPr/>
        </p:nvSpPr>
        <p:spPr>
          <a:xfrm>
            <a:off x="13321080" y="4752000"/>
            <a:ext cx="906948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440" rIns="0" bIns="0">
            <a:normAutofit/>
          </a:bodyPr>
          <a:lstStyle/>
          <a:p>
            <a:pPr marL="430200" indent="-322560">
              <a:lnSpc>
                <a:spcPct val="93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000" b="0" strike="noStrike" spc="-1">
                <a:solidFill>
                  <a:srgbClr val="253957"/>
                </a:solidFill>
                <a:latin typeface="Helvetica Light"/>
                <a:ea typeface="DejaVu Sans"/>
              </a:rPr>
              <a:t>Выделение требований</a:t>
            </a:r>
            <a:endParaRPr lang="ru-RU" sz="5000" b="0" strike="noStrike" spc="-1">
              <a:latin typeface="Arial"/>
            </a:endParaRPr>
          </a:p>
          <a:p>
            <a:pPr marL="430200" indent="-322560">
              <a:lnSpc>
                <a:spcPct val="93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000" b="0" strike="noStrike" spc="-1">
                <a:solidFill>
                  <a:srgbClr val="253957"/>
                </a:solidFill>
                <a:latin typeface="Helvetica Light"/>
                <a:ea typeface="DejaVu Sans"/>
              </a:rPr>
              <a:t>Систематизация и описание требований</a:t>
            </a:r>
            <a:endParaRPr lang="ru-RU" sz="5000" b="0" strike="noStrike" spc="-1">
              <a:latin typeface="Arial"/>
            </a:endParaRPr>
          </a:p>
          <a:p>
            <a:pPr marL="430200" indent="-322560">
              <a:lnSpc>
                <a:spcPct val="93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000" b="0" strike="noStrike" spc="-1">
                <a:solidFill>
                  <a:srgbClr val="253957"/>
                </a:solidFill>
                <a:latin typeface="Helvetica Light"/>
                <a:ea typeface="DejaVu Sans"/>
              </a:rPr>
              <a:t>Валидация и верификация требований.</a:t>
            </a:r>
            <a:endParaRPr lang="ru-RU" sz="5000" b="0" strike="noStrike" spc="-1">
              <a:latin typeface="Arial"/>
            </a:endParaRPr>
          </a:p>
        </p:txBody>
      </p:sp>
      <p:sp>
        <p:nvSpPr>
          <p:cNvPr id="239" name="CustomShape 6"/>
          <p:cNvSpPr/>
          <p:nvPr/>
        </p:nvSpPr>
        <p:spPr>
          <a:xfrm>
            <a:off x="23142960" y="12317040"/>
            <a:ext cx="342432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EA9B432E-9764-46C4-902C-13897C8DF813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>
                <a:lnSpc>
                  <a:spcPct val="100000"/>
                </a:lnSpc>
              </a:pPr>
              <a:t>21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2"/>
          <p:cNvSpPr/>
          <p:nvPr/>
        </p:nvSpPr>
        <p:spPr>
          <a:xfrm>
            <a:off x="1209600" y="2972880"/>
            <a:ext cx="16071480" cy="1579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253957"/>
                </a:solidFill>
                <a:latin typeface="Arial Narrow"/>
                <a:ea typeface="Arial Narrow"/>
              </a:rPr>
              <a:t>Харак</a:t>
            </a:r>
            <a:endParaRPr lang="ru-RU" sz="7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253957"/>
                </a:solidFill>
                <a:latin typeface="Arial Narrow"/>
                <a:ea typeface="Arial Narrow"/>
              </a:rPr>
              <a:t>Терис</a:t>
            </a:r>
            <a:endParaRPr lang="ru-RU" sz="7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253957"/>
                </a:solidFill>
                <a:latin typeface="Arial Narrow"/>
                <a:ea typeface="Arial Narrow"/>
              </a:rPr>
              <a:t>тики</a:t>
            </a:r>
            <a:endParaRPr lang="ru-RU" sz="7000" b="0" strike="noStrike" spc="-1"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11338920" y="944640"/>
            <a:ext cx="11364480" cy="507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43" name="Изображение_6" descr="Изображение"/>
          <p:cNvPicPr/>
          <p:nvPr/>
        </p:nvPicPr>
        <p:blipFill>
          <a:blip r:embed="rId2" cstate="print"/>
          <a:stretch/>
        </p:blipFill>
        <p:spPr>
          <a:xfrm>
            <a:off x="1226520" y="586080"/>
            <a:ext cx="1197720" cy="1197720"/>
          </a:xfrm>
          <a:prstGeom prst="rect">
            <a:avLst/>
          </a:prstGeom>
          <a:ln w="12600">
            <a:noFill/>
          </a:ln>
        </p:spPr>
      </p:pic>
      <p:graphicFrame>
        <p:nvGraphicFramePr>
          <p:cNvPr id="244" name="Table 4"/>
          <p:cNvGraphicFramePr/>
          <p:nvPr/>
        </p:nvGraphicFramePr>
        <p:xfrm>
          <a:off x="4464000" y="1440000"/>
          <a:ext cx="19528920" cy="11957998"/>
        </p:xfrm>
        <a:graphic>
          <a:graphicData uri="http://schemas.openxmlformats.org/drawingml/2006/table">
            <a:tbl>
              <a:tblPr/>
              <a:tblGrid>
                <a:gridCol w="5595480"/>
                <a:gridCol w="13933440"/>
              </a:tblGrid>
              <a:tr h="1326960"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3600" b="0" strike="noStrike" spc="-1">
                          <a:solidFill>
                            <a:srgbClr val="253957"/>
                          </a:solidFill>
                          <a:latin typeface="Arial"/>
                          <a:ea typeface="Arial"/>
                        </a:rPr>
                        <a:t>Адекватность</a:t>
                      </a:r>
                      <a:endParaRPr lang="ru-RU" sz="3600" b="0" strike="noStrike" spc="-1">
                        <a:latin typeface="Arial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3600" b="0" strike="noStrike" spc="-1">
                          <a:solidFill>
                            <a:srgbClr val="253957"/>
                          </a:solidFill>
                          <a:latin typeface="Arial"/>
                          <a:ea typeface="Arial"/>
                        </a:rPr>
                        <a:t>Соответствие реальным потребностям пользователей ПО.</a:t>
                      </a:r>
                      <a:endParaRPr lang="ru-RU" sz="3600" b="0" strike="noStrike" spc="-1">
                        <a:latin typeface="Arial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1328400"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3600" b="0" strike="noStrike" spc="-1">
                          <a:solidFill>
                            <a:srgbClr val="253957"/>
                          </a:solidFill>
                          <a:latin typeface="Arial"/>
                          <a:ea typeface="Arial"/>
                        </a:rPr>
                        <a:t>Однозначность</a:t>
                      </a:r>
                      <a:endParaRPr lang="ru-RU" sz="3600" b="0" strike="noStrike" spc="-1">
                        <a:latin typeface="Arial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3600" b="0" strike="noStrike" spc="-1">
                          <a:solidFill>
                            <a:srgbClr val="253957"/>
                          </a:solidFill>
                          <a:latin typeface="Arial"/>
                          <a:ea typeface="Arial"/>
                        </a:rPr>
                        <a:t>Отсутствие двусмысленностей и возможностей разного толкования.</a:t>
                      </a:r>
                      <a:endParaRPr lang="ru-RU" sz="3600" b="0" strike="noStrike" spc="-1">
                        <a:latin typeface="Arial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1549080"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3600" b="0" strike="noStrike" spc="-1">
                          <a:solidFill>
                            <a:srgbClr val="253957"/>
                          </a:solidFill>
                          <a:latin typeface="Arial"/>
                          <a:ea typeface="Arial"/>
                        </a:rPr>
                        <a:t>Полнота</a:t>
                      </a:r>
                      <a:endParaRPr lang="ru-RU" sz="3600" b="0" strike="noStrike" spc="-1">
                        <a:latin typeface="Arial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3600" b="0" strike="noStrike" spc="-1">
                          <a:solidFill>
                            <a:srgbClr val="253957"/>
                          </a:solidFill>
                          <a:latin typeface="Arial"/>
                          <a:ea typeface="Arial"/>
                        </a:rPr>
                        <a:t>Отражение в требованиях всех существенных потребностей и всех ситуаций, в которых система должна будет функционировать</a:t>
                      </a:r>
                      <a:endParaRPr lang="ru-RU" sz="3600" b="0" strike="noStrike" spc="-1">
                        <a:latin typeface="Arial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1327680"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3600" b="0" strike="noStrike" spc="-1">
                          <a:solidFill>
                            <a:srgbClr val="253957"/>
                          </a:solidFill>
                          <a:latin typeface="Arial"/>
                          <a:ea typeface="Arial"/>
                        </a:rPr>
                        <a:t>Непротиворечивость </a:t>
                      </a:r>
                      <a:endParaRPr lang="ru-RU" sz="3600" b="0" strike="noStrike" spc="-1">
                        <a:latin typeface="Arial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3600" b="0" strike="noStrike" spc="-1">
                          <a:solidFill>
                            <a:srgbClr val="253957"/>
                          </a:solidFill>
                          <a:latin typeface="Arial"/>
                          <a:ea typeface="Arial"/>
                        </a:rPr>
                        <a:t>Согласованность между разными элементами требований.</a:t>
                      </a:r>
                      <a:endParaRPr lang="ru-RU" sz="3600" b="0" strike="noStrike" spc="-1">
                        <a:latin typeface="Arial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1994400"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3600" b="0" strike="noStrike" spc="-1">
                          <a:solidFill>
                            <a:srgbClr val="253957"/>
                          </a:solidFill>
                          <a:latin typeface="Arial"/>
                          <a:ea typeface="Arial"/>
                        </a:rPr>
                        <a:t>Систематичность представления</a:t>
                      </a:r>
                      <a:endParaRPr lang="ru-RU" sz="3600" b="0" strike="noStrike" spc="-1">
                        <a:latin typeface="Arial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3600" b="0" strike="noStrike" spc="-1">
                          <a:solidFill>
                            <a:srgbClr val="253957"/>
                          </a:solidFill>
                          <a:latin typeface="Arial"/>
                          <a:ea typeface="Arial"/>
                        </a:rPr>
                        <a:t>Должны быть описаны в рамках некоторой системы с четким указанием места каждого требования среди остальных, с определением связей и зависимостей между ними и приоритетности для различных заинтересованных лиц.</a:t>
                      </a:r>
                      <a:endParaRPr lang="ru-RU" sz="3600" b="0" strike="noStrike" spc="-1">
                        <a:latin typeface="Arial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1326960"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3600" b="0" strike="noStrike" spc="-1">
                          <a:solidFill>
                            <a:srgbClr val="253957"/>
                          </a:solidFill>
                          <a:latin typeface="Arial"/>
                          <a:ea typeface="Arial"/>
                        </a:rPr>
                        <a:t>Прослеживаемость</a:t>
                      </a:r>
                      <a:endParaRPr lang="ru-RU" sz="3600" b="0" strike="noStrike" spc="-1">
                        <a:latin typeface="Arial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3600" b="0" strike="noStrike" spc="-1">
                          <a:solidFill>
                            <a:srgbClr val="253957"/>
                          </a:solidFill>
                          <a:latin typeface="Arial"/>
                          <a:ea typeface="Arial"/>
                        </a:rPr>
                        <a:t>Четко определенные связи с модулями разрабатываемой системы, частями проектной документации и тестами и т.д.</a:t>
                      </a:r>
                      <a:endParaRPr lang="ru-RU" sz="3600" b="0" strike="noStrike" spc="-1">
                        <a:latin typeface="Arial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1549080"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3600" b="0" strike="noStrike" spc="-1">
                          <a:solidFill>
                            <a:srgbClr val="253957"/>
                          </a:solidFill>
                          <a:latin typeface="Arial"/>
                          <a:ea typeface="Arial"/>
                        </a:rPr>
                        <a:t>Проверяемость</a:t>
                      </a:r>
                      <a:endParaRPr lang="ru-RU" sz="3600" b="0" strike="noStrike" spc="-1">
                        <a:latin typeface="Arial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3600" b="0" strike="noStrike" spc="-1">
                          <a:solidFill>
                            <a:srgbClr val="253957"/>
                          </a:solidFill>
                          <a:latin typeface="Arial"/>
                          <a:ea typeface="Arial"/>
                        </a:rPr>
                        <a:t>Возможность для каждого требования однозначно установить при помощи некоторых действий, выполнено это требование или нет.</a:t>
                      </a:r>
                      <a:endParaRPr lang="ru-RU" sz="3600" b="0" strike="noStrike" spc="-1">
                        <a:latin typeface="Arial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1549080"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3600" b="0" strike="noStrike" spc="-1">
                          <a:solidFill>
                            <a:srgbClr val="253957"/>
                          </a:solidFill>
                          <a:latin typeface="Arial"/>
                          <a:ea typeface="Arial"/>
                        </a:rPr>
                        <a:t>Модифицируемость</a:t>
                      </a:r>
                      <a:endParaRPr lang="ru-RU" sz="3600" b="0" strike="noStrike" spc="-1">
                        <a:latin typeface="Arial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3600" b="0" strike="noStrike" spc="-1">
                          <a:solidFill>
                            <a:srgbClr val="253957"/>
                          </a:solidFill>
                          <a:latin typeface="Arial"/>
                          <a:ea typeface="Arial"/>
                        </a:rPr>
                        <a:t>Возможность внесения изменений в набор требований с максимально быстрым отслеживанием последствий такой модификации</a:t>
                      </a:r>
                      <a:endParaRPr lang="ru-RU" sz="3600" b="0" strike="noStrike" spc="-1">
                        <a:latin typeface="Arial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5" name="CustomShape 5"/>
          <p:cNvSpPr/>
          <p:nvPr/>
        </p:nvSpPr>
        <p:spPr>
          <a:xfrm>
            <a:off x="23142960" y="12317040"/>
            <a:ext cx="342432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A7BBB9B0-9B55-4840-9D1E-4B9692DA7A6C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>
                <a:lnSpc>
                  <a:spcPct val="100000"/>
                </a:lnSpc>
              </a:pPr>
              <a:t>22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2"/>
          <p:cNvSpPr/>
          <p:nvPr/>
        </p:nvSpPr>
        <p:spPr>
          <a:xfrm>
            <a:off x="1209600" y="2972880"/>
            <a:ext cx="16071480" cy="1579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253957"/>
                </a:solidFill>
                <a:latin typeface="Arial Narrow"/>
                <a:ea typeface="Arial Narrow"/>
              </a:rPr>
              <a:t>ИНструменты</a:t>
            </a:r>
            <a:endParaRPr lang="ru-RU" sz="7000" b="0" strike="noStrike" spc="-1"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11338920" y="944640"/>
            <a:ext cx="11364480" cy="507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49" name="Изображение_8" descr="Изображение"/>
          <p:cNvPicPr/>
          <p:nvPr/>
        </p:nvPicPr>
        <p:blipFill>
          <a:blip r:embed="rId2" cstate="print"/>
          <a:stretch/>
        </p:blipFill>
        <p:spPr>
          <a:xfrm>
            <a:off x="1226520" y="586080"/>
            <a:ext cx="1197720" cy="1197720"/>
          </a:xfrm>
          <a:prstGeom prst="rect">
            <a:avLst/>
          </a:prstGeom>
          <a:ln w="12600">
            <a:noFill/>
          </a:ln>
        </p:spPr>
      </p:pic>
      <p:sp>
        <p:nvSpPr>
          <p:cNvPr id="250" name="CustomShape 4"/>
          <p:cNvSpPr/>
          <p:nvPr/>
        </p:nvSpPr>
        <p:spPr>
          <a:xfrm>
            <a:off x="937080" y="4320000"/>
            <a:ext cx="18573480" cy="897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3040" rIns="0" bIns="0">
            <a:normAutofit/>
          </a:bodyPr>
          <a:lstStyle/>
          <a:p>
            <a:pPr marL="430200" indent="-322560">
              <a:lnSpc>
                <a:spcPct val="93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400" b="0" strike="noStrike" spc="-1">
                <a:solidFill>
                  <a:srgbClr val="253957"/>
                </a:solidFill>
                <a:latin typeface="Helvetica Light"/>
                <a:ea typeface="DejaVu Sans"/>
              </a:rPr>
              <a:t>Неспециализированные — офисные и т. п.(Google doc)</a:t>
            </a:r>
            <a:endParaRPr lang="ru-RU" sz="5400" b="0" strike="noStrike" spc="-1">
              <a:latin typeface="Arial"/>
            </a:endParaRPr>
          </a:p>
          <a:p>
            <a:pPr marL="430200" indent="-322560">
              <a:lnSpc>
                <a:spcPct val="93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400" b="0" strike="noStrike" spc="-1">
                <a:solidFill>
                  <a:srgbClr val="253957"/>
                </a:solidFill>
                <a:latin typeface="Helvetica Light"/>
                <a:ea typeface="DejaVu Sans"/>
              </a:rPr>
              <a:t>Инструменты для поддержки разработки проектов (Redmine), системы Issue-трекеры</a:t>
            </a:r>
            <a:endParaRPr lang="ru-RU" sz="5400" b="0" strike="noStrike" spc="-1">
              <a:latin typeface="Arial"/>
            </a:endParaRPr>
          </a:p>
          <a:p>
            <a:pPr marL="430200" indent="-322560">
              <a:lnSpc>
                <a:spcPct val="93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400" b="0" strike="noStrike" spc="-1">
                <a:solidFill>
                  <a:srgbClr val="253957"/>
                </a:solidFill>
                <a:latin typeface="Helvetica Light"/>
                <a:ea typeface="DejaVu Sans"/>
              </a:rPr>
              <a:t>Инструменты поддержки разработки полного цикла - Jama, Polarion</a:t>
            </a:r>
            <a:endParaRPr lang="ru-RU" sz="5400" b="0" strike="noStrike" spc="-1">
              <a:latin typeface="Arial"/>
            </a:endParaRPr>
          </a:p>
          <a:p>
            <a:pPr marL="430200" indent="-322560">
              <a:lnSpc>
                <a:spcPct val="93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400" b="0" strike="noStrike" spc="-1">
                <a:solidFill>
                  <a:srgbClr val="253957"/>
                </a:solidFill>
                <a:latin typeface="Helvetica Light"/>
                <a:ea typeface="DejaVu Sans"/>
              </a:rPr>
              <a:t>Специализированные продукты</a:t>
            </a:r>
            <a:endParaRPr lang="ru-RU" sz="5400" b="0" strike="noStrike" spc="-1">
              <a:latin typeface="Arial"/>
            </a:endParaRPr>
          </a:p>
          <a:p>
            <a:pPr marL="742680" lvl="1" indent="-2840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Times New Roman"/>
              <a:buChar char="–"/>
            </a:pPr>
            <a:r>
              <a:rPr lang="ru-RU" sz="5000" b="0" strike="noStrike" spc="-1">
                <a:solidFill>
                  <a:srgbClr val="253957"/>
                </a:solidFill>
                <a:latin typeface="Helvetica Light"/>
                <a:ea typeface="DejaVu Sans"/>
              </a:rPr>
              <a:t>IBM Doors, Doors NG, ProR, </a:t>
            </a:r>
            <a:r>
              <a:rPr lang="ru-RU" sz="5000" b="1" strike="noStrike" spc="-1">
                <a:solidFill>
                  <a:srgbClr val="253957"/>
                </a:solidFill>
                <a:latin typeface="Helvetica Light"/>
                <a:ea typeface="DejaVu Sans"/>
              </a:rPr>
              <a:t>Requality</a:t>
            </a:r>
            <a:endParaRPr lang="ru-RU" sz="5000" b="0" strike="noStrike" spc="-1">
              <a:latin typeface="Arial"/>
            </a:endParaRPr>
          </a:p>
        </p:txBody>
      </p:sp>
      <p:sp>
        <p:nvSpPr>
          <p:cNvPr id="251" name="CustomShape 5"/>
          <p:cNvSpPr/>
          <p:nvPr/>
        </p:nvSpPr>
        <p:spPr>
          <a:xfrm>
            <a:off x="23142960" y="12317040"/>
            <a:ext cx="342432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B25C6B81-4FC2-40C5-845A-945C2A8630AC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>
                <a:lnSpc>
                  <a:spcPct val="100000"/>
                </a:lnSpc>
              </a:pPr>
              <a:t>23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2"/>
          <p:cNvSpPr/>
          <p:nvPr/>
        </p:nvSpPr>
        <p:spPr>
          <a:xfrm>
            <a:off x="1209600" y="2972880"/>
            <a:ext cx="16071480" cy="1579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253957"/>
                </a:solidFill>
                <a:latin typeface="Arial Narrow"/>
                <a:ea typeface="Arial Narrow"/>
              </a:rPr>
              <a:t>Разработка каталога требований</a:t>
            </a:r>
            <a:endParaRPr lang="ru-RU" sz="7000" b="0" strike="noStrike" spc="-1">
              <a:latin typeface="Arial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11338920" y="944640"/>
            <a:ext cx="11364480" cy="507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55" name="Изображение_9" descr="Изображение"/>
          <p:cNvPicPr/>
          <p:nvPr/>
        </p:nvPicPr>
        <p:blipFill>
          <a:blip r:embed="rId2" cstate="print"/>
          <a:stretch/>
        </p:blipFill>
        <p:spPr>
          <a:xfrm>
            <a:off x="1226520" y="586080"/>
            <a:ext cx="1197720" cy="1197720"/>
          </a:xfrm>
          <a:prstGeom prst="rect">
            <a:avLst/>
          </a:prstGeom>
          <a:ln w="12600">
            <a:noFill/>
          </a:ln>
        </p:spPr>
      </p:pic>
      <p:sp>
        <p:nvSpPr>
          <p:cNvPr id="256" name="CustomShape 4"/>
          <p:cNvSpPr/>
          <p:nvPr/>
        </p:nvSpPr>
        <p:spPr>
          <a:xfrm>
            <a:off x="937080" y="4320000"/>
            <a:ext cx="18573480" cy="897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3040" rIns="0" bIns="0">
            <a:normAutofit/>
          </a:bodyPr>
          <a:lstStyle/>
          <a:p>
            <a:pPr marL="430200" indent="-322560">
              <a:lnSpc>
                <a:spcPct val="93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400" b="0" strike="noStrike" spc="-1">
                <a:solidFill>
                  <a:srgbClr val="253957"/>
                </a:solidFill>
                <a:latin typeface="Helvetica Light"/>
                <a:ea typeface="DejaVu Sans"/>
              </a:rPr>
              <a:t>С нуля — описывая отдельные требования и формируя их в определенную структуру</a:t>
            </a:r>
            <a:endParaRPr lang="ru-RU" sz="5400" b="0" strike="noStrike" spc="-1">
              <a:latin typeface="Arial"/>
            </a:endParaRPr>
          </a:p>
          <a:p>
            <a:pPr marL="430200" indent="-322560">
              <a:lnSpc>
                <a:spcPct val="93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400" b="0" strike="noStrike" spc="-1">
                <a:solidFill>
                  <a:srgbClr val="253957"/>
                </a:solidFill>
                <a:latin typeface="Helvetica Light"/>
                <a:ea typeface="DejaVu Sans"/>
              </a:rPr>
              <a:t>Из имеющихся документов — спецификации на ПО, технического задания, документов по регулятивным ограничениям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257" name="CustomShape 5"/>
          <p:cNvSpPr/>
          <p:nvPr/>
        </p:nvSpPr>
        <p:spPr>
          <a:xfrm>
            <a:off x="23142960" y="12317040"/>
            <a:ext cx="342432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0AC76B5D-D4DC-4CE4-843D-D691684994A9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>
                <a:lnSpc>
                  <a:spcPct val="100000"/>
                </a:lnSpc>
              </a:pPr>
              <a:t>24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9" name="Рисунок 258"/>
          <p:cNvPicPr/>
          <p:nvPr/>
        </p:nvPicPr>
        <p:blipFill>
          <a:blip r:embed="rId2" cstate="print"/>
          <a:stretch/>
        </p:blipFill>
        <p:spPr>
          <a:xfrm>
            <a:off x="2160000" y="3024000"/>
            <a:ext cx="20802600" cy="4690800"/>
          </a:xfrm>
          <a:prstGeom prst="rect">
            <a:avLst/>
          </a:prstGeom>
          <a:ln>
            <a:noFill/>
          </a:ln>
        </p:spPr>
      </p:pic>
      <p:sp>
        <p:nvSpPr>
          <p:cNvPr id="260" name="CustomShape 2"/>
          <p:cNvSpPr/>
          <p:nvPr/>
        </p:nvSpPr>
        <p:spPr>
          <a:xfrm>
            <a:off x="1080000" y="2736000"/>
            <a:ext cx="10366560" cy="12945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3"/>
          <p:cNvSpPr/>
          <p:nvPr/>
        </p:nvSpPr>
        <p:spPr>
          <a:xfrm>
            <a:off x="1209600" y="2972880"/>
            <a:ext cx="16071480" cy="1579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253957"/>
                </a:solidFill>
                <a:latin typeface="Arial Narrow"/>
                <a:ea typeface="Arial Narrow"/>
              </a:rPr>
              <a:t>Выделение требований</a:t>
            </a:r>
            <a:endParaRPr lang="ru-RU" sz="7000" b="0" strike="noStrike" spc="-1">
              <a:latin typeface="Arial"/>
            </a:endParaRPr>
          </a:p>
        </p:txBody>
      </p:sp>
      <p:sp>
        <p:nvSpPr>
          <p:cNvPr id="262" name="CustomShape 4"/>
          <p:cNvSpPr/>
          <p:nvPr/>
        </p:nvSpPr>
        <p:spPr>
          <a:xfrm>
            <a:off x="11338920" y="944640"/>
            <a:ext cx="11364480" cy="507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63" name="Изображение_10" descr="Изображение"/>
          <p:cNvPicPr/>
          <p:nvPr/>
        </p:nvPicPr>
        <p:blipFill>
          <a:blip r:embed="rId3" cstate="print"/>
          <a:stretch/>
        </p:blipFill>
        <p:spPr>
          <a:xfrm>
            <a:off x="1226520" y="586080"/>
            <a:ext cx="1197720" cy="1197720"/>
          </a:xfrm>
          <a:prstGeom prst="rect">
            <a:avLst/>
          </a:prstGeom>
          <a:ln w="12600">
            <a:noFill/>
          </a:ln>
        </p:spPr>
      </p:pic>
      <p:pic>
        <p:nvPicPr>
          <p:cNvPr id="264" name="Рисунок 263"/>
          <p:cNvPicPr/>
          <p:nvPr/>
        </p:nvPicPr>
        <p:blipFill>
          <a:blip r:embed="rId4" cstate="print"/>
          <a:stretch/>
        </p:blipFill>
        <p:spPr>
          <a:xfrm>
            <a:off x="2121120" y="8280000"/>
            <a:ext cx="17965440" cy="5137200"/>
          </a:xfrm>
          <a:prstGeom prst="rect">
            <a:avLst/>
          </a:prstGeom>
          <a:ln>
            <a:noFill/>
          </a:ln>
        </p:spPr>
      </p:pic>
      <p:sp>
        <p:nvSpPr>
          <p:cNvPr id="265" name="CustomShape 5"/>
          <p:cNvSpPr/>
          <p:nvPr/>
        </p:nvSpPr>
        <p:spPr>
          <a:xfrm>
            <a:off x="23142960" y="12317040"/>
            <a:ext cx="342432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284DB813-E13E-416B-9990-D54D2FA6190E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>
                <a:lnSpc>
                  <a:spcPct val="100000"/>
                </a:lnSpc>
              </a:pPr>
              <a:t>25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2"/>
          <p:cNvSpPr/>
          <p:nvPr/>
        </p:nvSpPr>
        <p:spPr>
          <a:xfrm>
            <a:off x="1080000" y="2736000"/>
            <a:ext cx="10366560" cy="12945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3"/>
          <p:cNvSpPr/>
          <p:nvPr/>
        </p:nvSpPr>
        <p:spPr>
          <a:xfrm>
            <a:off x="1209600" y="2972880"/>
            <a:ext cx="16071480" cy="1579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253957"/>
                </a:solidFill>
                <a:latin typeface="Arial Narrow"/>
                <a:ea typeface="Arial Narrow"/>
              </a:rPr>
              <a:t>Виды Деятельности и документы</a:t>
            </a:r>
            <a:endParaRPr lang="ru-RU" sz="7000" b="0" strike="noStrike" spc="-1">
              <a:latin typeface="Arial"/>
            </a:endParaRPr>
          </a:p>
        </p:txBody>
      </p:sp>
      <p:sp>
        <p:nvSpPr>
          <p:cNvPr id="269" name="CustomShape 4"/>
          <p:cNvSpPr/>
          <p:nvPr/>
        </p:nvSpPr>
        <p:spPr>
          <a:xfrm>
            <a:off x="11338920" y="944640"/>
            <a:ext cx="11364480" cy="507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70" name="Изображение_11" descr="Изображение"/>
          <p:cNvPicPr/>
          <p:nvPr/>
        </p:nvPicPr>
        <p:blipFill>
          <a:blip r:embed="rId2" cstate="print"/>
          <a:stretch/>
        </p:blipFill>
        <p:spPr>
          <a:xfrm>
            <a:off x="1226520" y="586080"/>
            <a:ext cx="1197720" cy="1197720"/>
          </a:xfrm>
          <a:prstGeom prst="rect">
            <a:avLst/>
          </a:prstGeom>
          <a:ln w="12600">
            <a:noFill/>
          </a:ln>
        </p:spPr>
      </p:pic>
      <p:pic>
        <p:nvPicPr>
          <p:cNvPr id="271" name="Рисунок 270"/>
          <p:cNvPicPr/>
          <p:nvPr/>
        </p:nvPicPr>
        <p:blipFill>
          <a:blip r:embed="rId3" cstate="print"/>
          <a:stretch/>
        </p:blipFill>
        <p:spPr>
          <a:xfrm>
            <a:off x="490320" y="4700160"/>
            <a:ext cx="23268600" cy="6890760"/>
          </a:xfrm>
          <a:prstGeom prst="rect">
            <a:avLst/>
          </a:prstGeom>
          <a:ln>
            <a:noFill/>
          </a:ln>
        </p:spPr>
      </p:pic>
      <p:sp>
        <p:nvSpPr>
          <p:cNvPr id="272" name="CustomShape 5"/>
          <p:cNvSpPr/>
          <p:nvPr/>
        </p:nvSpPr>
        <p:spPr>
          <a:xfrm>
            <a:off x="23142960" y="12317040"/>
            <a:ext cx="342432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A5F6C569-9205-4ADF-B99E-D3D0DB6768B0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>
                <a:lnSpc>
                  <a:spcPct val="100000"/>
                </a:lnSpc>
              </a:pPr>
              <a:t>26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2"/>
          <p:cNvSpPr/>
          <p:nvPr/>
        </p:nvSpPr>
        <p:spPr>
          <a:xfrm>
            <a:off x="1209600" y="2537640"/>
            <a:ext cx="21565800" cy="2311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253957"/>
                </a:solidFill>
                <a:latin typeface="Arial Narrow"/>
                <a:ea typeface="Arial Narrow"/>
              </a:rPr>
              <a:t>литература</a:t>
            </a:r>
            <a:endParaRPr lang="ru-RU" sz="7000" b="0" strike="noStrike" spc="-1">
              <a:latin typeface="Arial"/>
            </a:endParaRPr>
          </a:p>
        </p:txBody>
      </p:sp>
      <p:sp>
        <p:nvSpPr>
          <p:cNvPr id="275" name="CustomShape 3"/>
          <p:cNvSpPr/>
          <p:nvPr/>
        </p:nvSpPr>
        <p:spPr>
          <a:xfrm>
            <a:off x="1200960" y="3977640"/>
            <a:ext cx="21504600" cy="8711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 marL="1143000" indent="-1141200">
              <a:lnSpc>
                <a:spcPct val="100000"/>
              </a:lnSpc>
              <a:spcAft>
                <a:spcPts val="601"/>
              </a:spcAft>
              <a:buClr>
                <a:srgbClr val="253957"/>
              </a:buClr>
              <a:buFont typeface="Helvetica Light"/>
              <a:buAutoNum type="arabicPeriod"/>
            </a:pPr>
            <a:r>
              <a:rPr lang="ru-RU" sz="60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Роман Савин – «Тестирование Дот Ком, или Пособие по жестокому обращению с багами в интернет-стартапах»</a:t>
            </a:r>
            <a:endParaRPr lang="ru-RU" sz="6000" b="0" strike="noStrike" spc="-1">
              <a:latin typeface="Arial"/>
            </a:endParaRPr>
          </a:p>
          <a:p>
            <a:pPr marL="1143000" indent="-1141200">
              <a:lnSpc>
                <a:spcPct val="100000"/>
              </a:lnSpc>
              <a:spcAft>
                <a:spcPts val="601"/>
              </a:spcAft>
              <a:buClr>
                <a:srgbClr val="253957"/>
              </a:buClr>
              <a:buFont typeface="Helvetica Light"/>
              <a:buAutoNum type="arabicPeriod"/>
            </a:pPr>
            <a:r>
              <a:rPr lang="ru-RU" sz="60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Сэм Канер – «Тестирование программного обеспечения» 	</a:t>
            </a:r>
            <a:endParaRPr lang="ru-RU" sz="6000" b="0" strike="noStrike" spc="-1">
              <a:latin typeface="Arial"/>
            </a:endParaRPr>
          </a:p>
          <a:p>
            <a:pPr marL="1143000" indent="-1141200">
              <a:lnSpc>
                <a:spcPct val="100000"/>
              </a:lnSpc>
              <a:spcAft>
                <a:spcPts val="601"/>
              </a:spcAft>
              <a:buClr>
                <a:srgbClr val="253957"/>
              </a:buClr>
              <a:buFont typeface="Helvetica Light"/>
              <a:buAutoNum type="arabicPeriod"/>
            </a:pPr>
            <a:r>
              <a:rPr lang="ru-RU" sz="60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Джеймс Уиттакер – «Как тестируют в Google»</a:t>
            </a:r>
            <a:endParaRPr lang="ru-RU" sz="6000" b="0" strike="noStrike" spc="-1">
              <a:latin typeface="Arial"/>
            </a:endParaRPr>
          </a:p>
          <a:p>
            <a:pPr marL="1143000" indent="-1141200">
              <a:lnSpc>
                <a:spcPct val="100000"/>
              </a:lnSpc>
              <a:spcAft>
                <a:spcPts val="601"/>
              </a:spcAft>
              <a:buClr>
                <a:srgbClr val="253957"/>
              </a:buClr>
              <a:buFont typeface="Helvetica Light"/>
              <a:buAutoNum type="arabicPeriod"/>
            </a:pPr>
            <a:r>
              <a:rPr lang="ru-RU" sz="60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Стив Макконнелл – «Совершенный код»</a:t>
            </a:r>
            <a:endParaRPr lang="ru-RU" sz="6000" b="0" strike="noStrike" spc="-1">
              <a:latin typeface="Arial"/>
            </a:endParaRPr>
          </a:p>
          <a:p>
            <a:pPr marL="1143000" indent="-1141200">
              <a:lnSpc>
                <a:spcPct val="100000"/>
              </a:lnSpc>
              <a:spcAft>
                <a:spcPts val="601"/>
              </a:spcAft>
              <a:buClr>
                <a:srgbClr val="253957"/>
              </a:buClr>
              <a:buFont typeface="Helvetica Light"/>
              <a:buAutoNum type="arabicPeriod"/>
            </a:pPr>
            <a:r>
              <a:rPr lang="ru-RU" sz="60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Борис Бейзер – «Тестирование черного ящика. Технологии функционального тестирования программного обеспечения и систем»</a:t>
            </a:r>
            <a:endParaRPr lang="ru-RU" sz="6000" b="0" strike="noStrike" spc="-1">
              <a:latin typeface="Arial"/>
            </a:endParaRPr>
          </a:p>
          <a:p>
            <a:pPr marL="1143000" indent="-1141200">
              <a:lnSpc>
                <a:spcPct val="100000"/>
              </a:lnSpc>
              <a:spcAft>
                <a:spcPts val="601"/>
              </a:spcAft>
              <a:buClr>
                <a:srgbClr val="253957"/>
              </a:buClr>
              <a:buFont typeface="Helvetica Light"/>
              <a:buAutoNum type="arabicPeriod"/>
            </a:pPr>
            <a:r>
              <a:rPr lang="ru-RU" sz="60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Иан Соммервилл – «Инженерия программного обеспечения»</a:t>
            </a:r>
            <a:endParaRPr lang="ru-RU" sz="6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6000" b="0" strike="noStrike" spc="-1">
              <a:latin typeface="Arial"/>
            </a:endParaRPr>
          </a:p>
        </p:txBody>
      </p:sp>
      <p:sp>
        <p:nvSpPr>
          <p:cNvPr id="276" name="CustomShape 4"/>
          <p:cNvSpPr/>
          <p:nvPr/>
        </p:nvSpPr>
        <p:spPr>
          <a:xfrm>
            <a:off x="11338920" y="944640"/>
            <a:ext cx="11364480" cy="507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77" name="Изображение" descr="Изображение"/>
          <p:cNvPicPr/>
          <p:nvPr/>
        </p:nvPicPr>
        <p:blipFill>
          <a:blip r:embed="rId2" cstate="print"/>
          <a:stretch/>
        </p:blipFill>
        <p:spPr>
          <a:xfrm>
            <a:off x="1226520" y="586080"/>
            <a:ext cx="1197720" cy="1197720"/>
          </a:xfrm>
          <a:prstGeom prst="rect">
            <a:avLst/>
          </a:prstGeom>
          <a:ln w="12600">
            <a:noFill/>
          </a:ln>
        </p:spPr>
      </p:pic>
      <p:sp>
        <p:nvSpPr>
          <p:cNvPr id="278" name="CustomShape 5"/>
          <p:cNvSpPr/>
          <p:nvPr/>
        </p:nvSpPr>
        <p:spPr>
          <a:xfrm>
            <a:off x="23142960" y="12317040"/>
            <a:ext cx="342432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5681DD69-E7F2-4CCF-8AE6-E65327C6FCA6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>
                <a:lnSpc>
                  <a:spcPct val="100000"/>
                </a:lnSpc>
              </a:pPr>
              <a:t>27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Изображение" descr="Изображение"/>
          <p:cNvPicPr/>
          <p:nvPr/>
        </p:nvPicPr>
        <p:blipFill>
          <a:blip r:embed="rId2" cstate="print"/>
          <a:stretch/>
        </p:blipFill>
        <p:spPr>
          <a:xfrm>
            <a:off x="10508400" y="5922000"/>
            <a:ext cx="3193920" cy="3088080"/>
          </a:xfrm>
          <a:prstGeom prst="rect">
            <a:avLst/>
          </a:prstGeom>
          <a:ln w="12600">
            <a:noFill/>
          </a:ln>
        </p:spPr>
      </p:pic>
      <p:sp>
        <p:nvSpPr>
          <p:cNvPr id="280" name="CustomShape 1"/>
          <p:cNvSpPr/>
          <p:nvPr/>
        </p:nvSpPr>
        <p:spPr>
          <a:xfrm>
            <a:off x="1678680" y="2393640"/>
            <a:ext cx="21565800" cy="2311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FFFFFF"/>
                </a:solidFill>
                <a:latin typeface="Arial Narrow"/>
                <a:ea typeface="Arial Narrow"/>
              </a:rPr>
              <a:t>Спасибо! вопросы</a:t>
            </a:r>
            <a:r>
              <a:rPr lang="en-US" sz="7000" b="1" strike="noStrike" cap="all" spc="-1">
                <a:solidFill>
                  <a:srgbClr val="FFFFFF"/>
                </a:solidFill>
                <a:latin typeface="Arial Narrow"/>
                <a:ea typeface="Arial Narrow"/>
              </a:rPr>
              <a:t>?</a:t>
            </a:r>
            <a:endParaRPr lang="ru-RU" sz="7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2"/>
          <p:cNvSpPr/>
          <p:nvPr/>
        </p:nvSpPr>
        <p:spPr>
          <a:xfrm>
            <a:off x="1209600" y="2972880"/>
            <a:ext cx="16071480" cy="1579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002060"/>
                </a:solidFill>
                <a:latin typeface="Arial Narrow"/>
                <a:ea typeface="Arial Narrow"/>
              </a:rPr>
              <a:t>Информация о преподавателе</a:t>
            </a:r>
            <a:endParaRPr lang="ru-RU" sz="7000" b="0" strike="noStrike" spc="-1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1200960" y="4625640"/>
            <a:ext cx="21504600" cy="7895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5400" b="1" i="1" spc="-1" dirty="0" smtClean="0">
                <a:solidFill>
                  <a:srgbClr val="002060"/>
                </a:solidFill>
                <a:latin typeface="Arial Narrow"/>
                <a:ea typeface="Arial Narrow"/>
              </a:rPr>
              <a:t>Опыт работы</a:t>
            </a:r>
          </a:p>
          <a:p>
            <a:pPr>
              <a:lnSpc>
                <a:spcPct val="100000"/>
              </a:lnSpc>
            </a:pPr>
            <a:endParaRPr lang="ru-RU" sz="5400" b="1" i="1" spc="-1" dirty="0">
              <a:solidFill>
                <a:srgbClr val="002060"/>
              </a:solidFill>
              <a:latin typeface="Arial Narrow"/>
              <a:ea typeface="Arial Narrow"/>
            </a:endParaRPr>
          </a:p>
          <a:p>
            <a:pPr marL="914400" indent="-914400">
              <a:lnSpc>
                <a:spcPct val="100000"/>
              </a:lnSpc>
              <a:spcAft>
                <a:spcPts val="3600"/>
              </a:spcAft>
              <a:buFont typeface="+mj-lt"/>
              <a:buAutoNum type="arabicPeriod"/>
            </a:pPr>
            <a:r>
              <a:rPr lang="en-US" sz="5400" b="1" i="1" spc="-1" dirty="0" smtClean="0">
                <a:solidFill>
                  <a:srgbClr val="002060"/>
                </a:solidFill>
                <a:latin typeface="Arial Narrow"/>
                <a:ea typeface="Arial Narrow"/>
              </a:rPr>
              <a:t>2005-2011. </a:t>
            </a:r>
            <a:r>
              <a:rPr lang="en-US" sz="5400" spc="-1" dirty="0" err="1" smtClean="0">
                <a:solidFill>
                  <a:srgbClr val="002060"/>
                </a:solidFill>
                <a:latin typeface="Arial Narrow"/>
                <a:ea typeface="Arial Narrow"/>
              </a:rPr>
              <a:t>SmartBear</a:t>
            </a:r>
            <a:r>
              <a:rPr lang="en-US" sz="5400" spc="-1" dirty="0" smtClean="0">
                <a:solidFill>
                  <a:srgbClr val="002060"/>
                </a:solidFill>
                <a:latin typeface="Arial Narrow"/>
                <a:ea typeface="Arial Narrow"/>
              </a:rPr>
              <a:t> Software (</a:t>
            </a:r>
            <a:r>
              <a:rPr lang="en-US" sz="5400" spc="-1" dirty="0" smtClean="0">
                <a:solidFill>
                  <a:srgbClr val="002060"/>
                </a:solidFill>
                <a:latin typeface="Arial Narrow"/>
                <a:ea typeface="Arial Narrow"/>
                <a:hlinkClick r:id="rId2"/>
              </a:rPr>
              <a:t>https://smartbear.com/</a:t>
            </a:r>
            <a:r>
              <a:rPr lang="en-US" sz="5400" spc="-1" dirty="0" smtClean="0">
                <a:solidFill>
                  <a:srgbClr val="002060"/>
                </a:solidFill>
                <a:latin typeface="Arial Narrow"/>
                <a:ea typeface="Arial Narrow"/>
              </a:rPr>
              <a:t>). QA Engineer (2005-2006), Tech Support (2006-2008), Software Developer (2008-2011).</a:t>
            </a:r>
          </a:p>
          <a:p>
            <a:pPr marL="914400" indent="-914400">
              <a:lnSpc>
                <a:spcPct val="100000"/>
              </a:lnSpc>
              <a:spcAft>
                <a:spcPts val="3600"/>
              </a:spcAft>
              <a:buFont typeface="+mj-lt"/>
              <a:buAutoNum type="arabicPeriod"/>
            </a:pPr>
            <a:r>
              <a:rPr lang="en-US" sz="5400" b="1" i="1" spc="-1" dirty="0" smtClean="0">
                <a:solidFill>
                  <a:srgbClr val="002060"/>
                </a:solidFill>
                <a:latin typeface="Arial Narrow"/>
                <a:ea typeface="Arial Narrow"/>
              </a:rPr>
              <a:t> 2011-2018. </a:t>
            </a:r>
            <a:r>
              <a:rPr lang="en-US" sz="5400" spc="-1" dirty="0" smtClean="0">
                <a:solidFill>
                  <a:srgbClr val="002060"/>
                </a:solidFill>
                <a:latin typeface="Arial Narrow"/>
                <a:ea typeface="Arial Narrow"/>
              </a:rPr>
              <a:t>ISP RAS (</a:t>
            </a:r>
            <a:r>
              <a:rPr lang="en-US" sz="5400" spc="-1" dirty="0" smtClean="0">
                <a:solidFill>
                  <a:srgbClr val="002060"/>
                </a:solidFill>
                <a:latin typeface="Arial Narrow"/>
                <a:ea typeface="Arial Narrow"/>
                <a:hlinkClick r:id="rId3"/>
              </a:rPr>
              <a:t>https://www.ispras.ru</a:t>
            </a:r>
            <a:r>
              <a:rPr lang="en-US" sz="5400" spc="-1" dirty="0" smtClean="0">
                <a:solidFill>
                  <a:srgbClr val="002060"/>
                </a:solidFill>
                <a:latin typeface="Arial Narrow"/>
                <a:ea typeface="Arial Narrow"/>
              </a:rPr>
              <a:t>). </a:t>
            </a:r>
            <a:r>
              <a:rPr lang="en-US" sz="5400" i="1" spc="-1" dirty="0" smtClean="0">
                <a:solidFill>
                  <a:srgbClr val="002060"/>
                </a:solidFill>
                <a:latin typeface="Arial Narrow"/>
                <a:ea typeface="Arial Narrow"/>
              </a:rPr>
              <a:t>Researcher, Tech Lead.</a:t>
            </a:r>
          </a:p>
          <a:p>
            <a:pPr marL="914400" indent="-914400">
              <a:lnSpc>
                <a:spcPct val="100000"/>
              </a:lnSpc>
              <a:spcAft>
                <a:spcPts val="3600"/>
              </a:spcAft>
              <a:buFont typeface="+mj-lt"/>
              <a:buAutoNum type="arabicPeriod"/>
            </a:pPr>
            <a:r>
              <a:rPr lang="en-US" sz="5400" b="1" i="1" spc="-1" dirty="0" smtClean="0">
                <a:solidFill>
                  <a:srgbClr val="002060"/>
                </a:solidFill>
                <a:latin typeface="Arial Narrow"/>
                <a:ea typeface="Arial Narrow"/>
              </a:rPr>
              <a:t>2018-2019. </a:t>
            </a:r>
            <a:r>
              <a:rPr lang="en-US" sz="5400" spc="-1" dirty="0" smtClean="0">
                <a:solidFill>
                  <a:srgbClr val="002060"/>
                </a:solidFill>
                <a:latin typeface="Arial Narrow"/>
                <a:ea typeface="Arial Narrow"/>
              </a:rPr>
              <a:t>1C (</a:t>
            </a:r>
            <a:r>
              <a:rPr lang="en-US" sz="5400" spc="-1" dirty="0" smtClean="0">
                <a:solidFill>
                  <a:srgbClr val="002060"/>
                </a:solidFill>
                <a:latin typeface="Arial Narrow"/>
                <a:ea typeface="Arial Narrow"/>
                <a:hlinkClick r:id="rId4"/>
              </a:rPr>
              <a:t>https://1c.ru</a:t>
            </a:r>
            <a:r>
              <a:rPr lang="en-US" sz="5400" spc="-1" dirty="0" smtClean="0">
                <a:solidFill>
                  <a:srgbClr val="002060"/>
                </a:solidFill>
                <a:latin typeface="Arial Narrow"/>
                <a:ea typeface="Arial Narrow"/>
              </a:rPr>
              <a:t>)</a:t>
            </a:r>
            <a:r>
              <a:rPr lang="en-US" sz="5400" b="1" i="1" spc="-1" dirty="0" smtClean="0">
                <a:solidFill>
                  <a:srgbClr val="002060"/>
                </a:solidFill>
                <a:latin typeface="Arial Narrow"/>
                <a:ea typeface="Arial Narrow"/>
              </a:rPr>
              <a:t>. </a:t>
            </a:r>
            <a:r>
              <a:rPr lang="en-US" sz="5400" i="1" spc="-1" dirty="0" smtClean="0">
                <a:solidFill>
                  <a:srgbClr val="002060"/>
                </a:solidFill>
                <a:latin typeface="Arial Narrow"/>
                <a:ea typeface="Arial Narrow"/>
              </a:rPr>
              <a:t>Senior Software Developer.</a:t>
            </a:r>
          </a:p>
          <a:p>
            <a:pPr marL="914400" indent="-914400">
              <a:lnSpc>
                <a:spcPct val="100000"/>
              </a:lnSpc>
              <a:spcAft>
                <a:spcPts val="3600"/>
              </a:spcAft>
              <a:buFont typeface="+mj-lt"/>
              <a:buAutoNum type="arabicPeriod"/>
            </a:pPr>
            <a:r>
              <a:rPr lang="en-US" sz="5400" b="1" spc="-1" dirty="0" smtClean="0">
                <a:solidFill>
                  <a:srgbClr val="002060"/>
                </a:solidFill>
                <a:latin typeface="Arial Narrow"/>
                <a:ea typeface="Arial Narrow"/>
              </a:rPr>
              <a:t>2019-now. </a:t>
            </a:r>
            <a:r>
              <a:rPr lang="en-US" sz="5400" spc="-1" dirty="0" err="1" smtClean="0">
                <a:solidFill>
                  <a:srgbClr val="002060"/>
                </a:solidFill>
                <a:latin typeface="Arial Narrow"/>
                <a:ea typeface="Arial Narrow"/>
              </a:rPr>
              <a:t>Huawei</a:t>
            </a:r>
            <a:r>
              <a:rPr lang="en-US" sz="5400" spc="-1" dirty="0" smtClean="0">
                <a:solidFill>
                  <a:srgbClr val="002060"/>
                </a:solidFill>
                <a:latin typeface="Arial Narrow"/>
                <a:ea typeface="Arial Narrow"/>
              </a:rPr>
              <a:t> (</a:t>
            </a:r>
            <a:r>
              <a:rPr lang="en-US" sz="5400" spc="-1" dirty="0" smtClean="0">
                <a:solidFill>
                  <a:srgbClr val="002060"/>
                </a:solidFill>
                <a:latin typeface="Arial Narrow"/>
                <a:ea typeface="Arial Narrow"/>
                <a:hlinkClick r:id="rId5"/>
              </a:rPr>
              <a:t>https://www.huawei.com/</a:t>
            </a:r>
            <a:r>
              <a:rPr lang="en-US" sz="5400" spc="-1" dirty="0" smtClean="0">
                <a:solidFill>
                  <a:srgbClr val="002060"/>
                </a:solidFill>
                <a:latin typeface="Arial Narrow"/>
                <a:ea typeface="Arial Narrow"/>
              </a:rPr>
              <a:t>). </a:t>
            </a:r>
            <a:r>
              <a:rPr lang="en-US" sz="5400" i="1" spc="-1" dirty="0" smtClean="0">
                <a:solidFill>
                  <a:srgbClr val="002060"/>
                </a:solidFill>
                <a:latin typeface="Arial Narrow"/>
                <a:ea typeface="Arial Narrow"/>
              </a:rPr>
              <a:t>Senior Software Engineer.</a:t>
            </a:r>
          </a:p>
        </p:txBody>
      </p:sp>
      <p:sp>
        <p:nvSpPr>
          <p:cNvPr id="124" name="CustomShape 4"/>
          <p:cNvSpPr/>
          <p:nvPr/>
        </p:nvSpPr>
        <p:spPr>
          <a:xfrm>
            <a:off x="11338920" y="944640"/>
            <a:ext cx="11364480" cy="507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25" name="Изображение" descr="Изображение"/>
          <p:cNvPicPr/>
          <p:nvPr/>
        </p:nvPicPr>
        <p:blipFill>
          <a:blip r:embed="rId6" cstate="print"/>
          <a:stretch/>
        </p:blipFill>
        <p:spPr>
          <a:xfrm>
            <a:off x="1226520" y="586080"/>
            <a:ext cx="1197720" cy="1197720"/>
          </a:xfrm>
          <a:prstGeom prst="rect">
            <a:avLst/>
          </a:prstGeom>
          <a:ln w="12600">
            <a:noFill/>
          </a:ln>
        </p:spPr>
      </p:pic>
      <p:sp>
        <p:nvSpPr>
          <p:cNvPr id="126" name="CustomShape 5"/>
          <p:cNvSpPr/>
          <p:nvPr/>
        </p:nvSpPr>
        <p:spPr>
          <a:xfrm>
            <a:off x="23142600" y="12316680"/>
            <a:ext cx="342432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8CDFC12A-9DA0-4E10-930D-F1B26A84D523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>
                <a:lnSpc>
                  <a:spcPct val="100000"/>
                </a:lnSpc>
              </a:pPr>
              <a:t>3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2"/>
          <p:cNvSpPr/>
          <p:nvPr/>
        </p:nvSpPr>
        <p:spPr>
          <a:xfrm>
            <a:off x="1209600" y="2972880"/>
            <a:ext cx="16071480" cy="1579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002060"/>
                </a:solidFill>
                <a:latin typeface="Arial Narrow"/>
                <a:ea typeface="Arial Narrow"/>
              </a:rPr>
              <a:t>Информация о КУРСЕ</a:t>
            </a:r>
            <a:endParaRPr lang="ru-RU" sz="7000" b="0" strike="noStrike" spc="-1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1200960" y="4648680"/>
            <a:ext cx="21504600" cy="8184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ru-RU" sz="6000" b="1" i="1" strike="noStrike" spc="-1">
                <a:solidFill>
                  <a:srgbClr val="253957"/>
                </a:solidFill>
                <a:latin typeface="Arial Narrow"/>
                <a:ea typeface="Arial Narrow"/>
              </a:rPr>
              <a:t>Направленность занятий:</a:t>
            </a:r>
            <a:endParaRPr lang="ru-RU" sz="6000" b="0" strike="noStrike" spc="-1">
              <a:latin typeface="Arial"/>
            </a:endParaRPr>
          </a:p>
          <a:p>
            <a:pPr marL="1143000" indent="-1141200">
              <a:lnSpc>
                <a:spcPct val="100000"/>
              </a:lnSpc>
              <a:buClr>
                <a:srgbClr val="253957"/>
              </a:buClr>
              <a:buFont typeface="Helvetica Light"/>
              <a:buAutoNum type="arabicPeriod"/>
            </a:pPr>
            <a:r>
              <a:rPr lang="ru-RU" sz="60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Получение практических навыков тестирования</a:t>
            </a:r>
            <a:endParaRPr lang="ru-RU" sz="6000" b="0" strike="noStrike" spc="-1">
              <a:latin typeface="Arial"/>
            </a:endParaRPr>
          </a:p>
          <a:p>
            <a:pPr marL="1143000" indent="-1141200">
              <a:lnSpc>
                <a:spcPct val="100000"/>
              </a:lnSpc>
              <a:buClr>
                <a:srgbClr val="253957"/>
              </a:buClr>
              <a:buFont typeface="Helvetica Light"/>
              <a:buAutoNum type="arabicPeriod"/>
            </a:pPr>
            <a:r>
              <a:rPr lang="ru-RU" sz="60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Знакомство со средствами автоматизации процесса тестирования</a:t>
            </a:r>
            <a:endParaRPr lang="ru-RU" sz="6000" b="0" strike="noStrike" spc="-1">
              <a:latin typeface="Arial"/>
            </a:endParaRPr>
          </a:p>
          <a:p>
            <a:pPr marL="1143000" indent="-1141200">
              <a:lnSpc>
                <a:spcPct val="100000"/>
              </a:lnSpc>
              <a:buClr>
                <a:srgbClr val="253957"/>
              </a:buClr>
              <a:buFont typeface="Helvetica Light"/>
              <a:buAutoNum type="arabicPeriod"/>
            </a:pPr>
            <a:r>
              <a:rPr lang="ru-RU" sz="60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Получения опыта разработки автоматизированных тестов</a:t>
            </a:r>
            <a:endParaRPr lang="ru-RU" sz="6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6000" b="0" strike="noStrike" spc="-1">
              <a:latin typeface="Arial"/>
            </a:endParaRPr>
          </a:p>
          <a:p>
            <a:pPr marL="1143000" indent="-1141200">
              <a:lnSpc>
                <a:spcPct val="100000"/>
              </a:lnSpc>
            </a:pPr>
            <a:r>
              <a:rPr lang="ru-RU" sz="6000" b="1" i="1" strike="noStrike" spc="-1">
                <a:solidFill>
                  <a:srgbClr val="253957"/>
                </a:solidFill>
                <a:latin typeface="Arial Narrow"/>
                <a:ea typeface="Arial Narrow"/>
              </a:rPr>
              <a:t>Основные средства:</a:t>
            </a:r>
            <a:endParaRPr lang="ru-RU" sz="6000" b="0" strike="noStrike" spc="-1">
              <a:latin typeface="Arial"/>
            </a:endParaRPr>
          </a:p>
          <a:p>
            <a:pPr marL="1143000" indent="-1141200">
              <a:lnSpc>
                <a:spcPct val="100000"/>
              </a:lnSpc>
              <a:buClr>
                <a:srgbClr val="253957"/>
              </a:buClr>
              <a:buFont typeface="Helvetica Light"/>
              <a:buAutoNum type="arabicPeriod"/>
            </a:pPr>
            <a:r>
              <a:rPr lang="en-US" sz="60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Java, IntelliJ IDEA / Eclipse / Android Studio, Junit / TestNG, Gradle</a:t>
            </a:r>
            <a:endParaRPr lang="ru-RU" sz="6000" b="0" strike="noStrike" spc="-1">
              <a:latin typeface="Arial"/>
            </a:endParaRPr>
          </a:p>
          <a:p>
            <a:pPr marL="1143000" indent="-1141200">
              <a:lnSpc>
                <a:spcPct val="100000"/>
              </a:lnSpc>
              <a:buClr>
                <a:srgbClr val="253957"/>
              </a:buClr>
              <a:buFont typeface="Helvetica Light"/>
              <a:buAutoNum type="arabicPeriod"/>
            </a:pPr>
            <a:r>
              <a:rPr lang="en-US" sz="60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Selenium</a:t>
            </a:r>
            <a:r>
              <a:rPr lang="ru-RU" sz="60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, </a:t>
            </a:r>
            <a:r>
              <a:rPr lang="en-US" sz="60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JMeter </a:t>
            </a:r>
            <a:endParaRPr lang="ru-RU" sz="6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6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6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6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6000" b="0" strike="noStrike" spc="-1">
              <a:latin typeface="Arial"/>
            </a:endParaRPr>
          </a:p>
        </p:txBody>
      </p:sp>
      <p:sp>
        <p:nvSpPr>
          <p:cNvPr id="130" name="CustomShape 4"/>
          <p:cNvSpPr/>
          <p:nvPr/>
        </p:nvSpPr>
        <p:spPr>
          <a:xfrm>
            <a:off x="11338920" y="944640"/>
            <a:ext cx="11364480" cy="507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31" name="Изображение" descr="Изображение"/>
          <p:cNvPicPr/>
          <p:nvPr/>
        </p:nvPicPr>
        <p:blipFill>
          <a:blip r:embed="rId2" cstate="print"/>
          <a:stretch/>
        </p:blipFill>
        <p:spPr>
          <a:xfrm>
            <a:off x="1226520" y="586080"/>
            <a:ext cx="1197720" cy="1197720"/>
          </a:xfrm>
          <a:prstGeom prst="rect">
            <a:avLst/>
          </a:prstGeom>
          <a:ln w="12600">
            <a:noFill/>
          </a:ln>
        </p:spPr>
      </p:pic>
      <p:sp>
        <p:nvSpPr>
          <p:cNvPr id="132" name="CustomShape 5"/>
          <p:cNvSpPr/>
          <p:nvPr/>
        </p:nvSpPr>
        <p:spPr>
          <a:xfrm>
            <a:off x="23142960" y="12317040"/>
            <a:ext cx="342432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000E04D-98D0-475C-9927-662AD36A82A2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>
                <a:lnSpc>
                  <a:spcPct val="100000"/>
                </a:lnSpc>
              </a:pPr>
              <a:t>4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1209600" y="2972880"/>
            <a:ext cx="16071480" cy="1579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253957"/>
                </a:solidFill>
                <a:latin typeface="Arial Narrow"/>
                <a:ea typeface="Arial Narrow"/>
              </a:rPr>
              <a:t>СТРУКТУРА занятий</a:t>
            </a:r>
            <a:r>
              <a:rPr lang="en-US" sz="7000" b="1" strike="noStrike" cap="all" spc="-1">
                <a:solidFill>
                  <a:srgbClr val="253957"/>
                </a:solidFill>
                <a:latin typeface="Arial Narrow"/>
                <a:ea typeface="Arial Narrow"/>
              </a:rPr>
              <a:t> / </a:t>
            </a:r>
            <a:r>
              <a:rPr lang="ru-RU" sz="7000" b="1" strike="noStrike" cap="all" spc="-1">
                <a:solidFill>
                  <a:srgbClr val="253957"/>
                </a:solidFill>
                <a:latin typeface="Arial Narrow"/>
                <a:ea typeface="Arial Narrow"/>
              </a:rPr>
              <a:t>БАЛЛЫ</a:t>
            </a:r>
            <a:endParaRPr lang="ru-RU" sz="7000" b="0" strike="noStrike" spc="-1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1200960" y="4648680"/>
            <a:ext cx="21504600" cy="8184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 marL="1143000" indent="-1141200">
              <a:lnSpc>
                <a:spcPct val="100000"/>
              </a:lnSpc>
              <a:buClr>
                <a:srgbClr val="253957"/>
              </a:buClr>
              <a:buFont typeface="Helvetica Light"/>
              <a:buAutoNum type="arabicPeriod"/>
            </a:pPr>
            <a:r>
              <a:rPr lang="ru-RU" sz="51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Практические задания с оценкой</a:t>
            </a:r>
            <a:endParaRPr lang="ru-RU" sz="5100" b="0" strike="noStrike" spc="-1">
              <a:latin typeface="Arial"/>
            </a:endParaRPr>
          </a:p>
          <a:p>
            <a:pPr marL="1143000" indent="-1141200">
              <a:lnSpc>
                <a:spcPct val="100000"/>
              </a:lnSpc>
              <a:buClr>
                <a:srgbClr val="253957"/>
              </a:buClr>
              <a:buFont typeface="Helvetica Light"/>
              <a:buAutoNum type="arabicPeriod"/>
            </a:pPr>
            <a:r>
              <a:rPr lang="ru-RU" sz="51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Сроки выполнения заданий (до следующего, иначе минус 2 балла еженедельно)</a:t>
            </a:r>
            <a:endParaRPr lang="ru-RU" sz="5100" b="0" strike="noStrike" spc="-1">
              <a:latin typeface="Arial"/>
            </a:endParaRPr>
          </a:p>
          <a:p>
            <a:pPr marL="1143000" indent="-1141200">
              <a:lnSpc>
                <a:spcPct val="100000"/>
              </a:lnSpc>
              <a:buClr>
                <a:srgbClr val="253957"/>
              </a:buClr>
              <a:buFont typeface="Helvetica Light"/>
              <a:buAutoNum type="arabicPeriod"/>
            </a:pPr>
            <a:r>
              <a:rPr lang="ru-RU" sz="51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Работа на занятии</a:t>
            </a:r>
            <a:endParaRPr lang="ru-RU" sz="5100" b="0" strike="noStrike" spc="-1">
              <a:latin typeface="Arial"/>
            </a:endParaRPr>
          </a:p>
          <a:p>
            <a:pPr marL="1143000" indent="-1141200">
              <a:lnSpc>
                <a:spcPct val="100000"/>
              </a:lnSpc>
              <a:buClr>
                <a:srgbClr val="253957"/>
              </a:buClr>
              <a:buFont typeface="Helvetica Light"/>
              <a:buAutoNum type="arabicPeriod"/>
            </a:pPr>
            <a:r>
              <a:rPr lang="ru-RU" sz="51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Посещаемость</a:t>
            </a:r>
            <a:endParaRPr lang="ru-RU" sz="5100" b="0" strike="noStrike" spc="-1">
              <a:latin typeface="Arial"/>
            </a:endParaRPr>
          </a:p>
          <a:p>
            <a:pPr marL="1143000" indent="-1141200">
              <a:lnSpc>
                <a:spcPct val="100000"/>
              </a:lnSpc>
              <a:buClr>
                <a:srgbClr val="253957"/>
              </a:buClr>
              <a:buFont typeface="Helvetica Light"/>
              <a:buAutoNum type="arabicPeriod"/>
            </a:pPr>
            <a:r>
              <a:rPr lang="ru-RU" sz="51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Выставление оценки</a:t>
            </a:r>
            <a:endParaRPr lang="ru-RU" sz="5100" b="0" strike="noStrike" spc="-1">
              <a:latin typeface="Arial"/>
            </a:endParaRPr>
          </a:p>
          <a:p>
            <a:pPr marL="1143000" indent="-1141200">
              <a:lnSpc>
                <a:spcPct val="100000"/>
              </a:lnSpc>
            </a:pPr>
            <a:endParaRPr lang="ru-RU" sz="5100" b="0" strike="noStrike" spc="-1">
              <a:latin typeface="Arial"/>
            </a:endParaRPr>
          </a:p>
          <a:p>
            <a:pPr marL="1143000" indent="-1141200" algn="ctr">
              <a:lnSpc>
                <a:spcPct val="100000"/>
              </a:lnSpc>
            </a:pPr>
            <a:r>
              <a:rPr lang="ru-RU" sz="4800" b="1" strike="noStrike" spc="-1">
                <a:solidFill>
                  <a:srgbClr val="253957"/>
                </a:solidFill>
                <a:latin typeface="Arial Narrow"/>
                <a:ea typeface="Arial Narrow"/>
              </a:rPr>
              <a:t>О ауд</a:t>
            </a:r>
            <a:r>
              <a:rPr lang="en-US" sz="4800" b="1" strike="noStrike" spc="-1">
                <a:solidFill>
                  <a:srgbClr val="253957"/>
                </a:solidFill>
                <a:latin typeface="Arial Narrow"/>
                <a:ea typeface="Arial Narrow"/>
              </a:rPr>
              <a:t>.</a:t>
            </a:r>
            <a:r>
              <a:rPr lang="ru-RU" sz="4800" b="1" strike="noStrike" spc="-1">
                <a:solidFill>
                  <a:srgbClr val="253957"/>
                </a:solidFill>
                <a:latin typeface="Arial Narrow"/>
                <a:ea typeface="Arial Narrow"/>
              </a:rPr>
              <a:t> </a:t>
            </a:r>
            <a:r>
              <a:rPr lang="ru-RU" sz="48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= </a:t>
            </a:r>
            <a:r>
              <a:rPr lang="ru-RU" sz="4800" b="1" strike="noStrike" spc="-1">
                <a:solidFill>
                  <a:srgbClr val="253957"/>
                </a:solidFill>
                <a:latin typeface="Arial Narrow"/>
                <a:ea typeface="Arial Narrow"/>
              </a:rPr>
              <a:t>ДЗ </a:t>
            </a:r>
            <a:endParaRPr lang="ru-RU" sz="4800" b="0" strike="noStrike" spc="-1">
              <a:latin typeface="Arial"/>
            </a:endParaRPr>
          </a:p>
          <a:p>
            <a:pPr marL="1143000" indent="-1141200" algn="ctr">
              <a:lnSpc>
                <a:spcPct val="100000"/>
              </a:lnSpc>
            </a:pPr>
            <a:r>
              <a:rPr lang="ru-RU" sz="48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О накопл.  = 0,5</a:t>
            </a:r>
            <a:r>
              <a:rPr lang="ru-RU" sz="4800" b="1" strike="noStrike" spc="-1">
                <a:solidFill>
                  <a:srgbClr val="253957"/>
                </a:solidFill>
                <a:latin typeface="Arial Narrow"/>
                <a:ea typeface="Arial Narrow"/>
              </a:rPr>
              <a:t> * О ауд</a:t>
            </a:r>
            <a:r>
              <a:rPr lang="en-US" sz="4800" b="1" strike="noStrike" spc="-1">
                <a:solidFill>
                  <a:srgbClr val="253957"/>
                </a:solidFill>
                <a:latin typeface="Arial Narrow"/>
                <a:ea typeface="Arial Narrow"/>
              </a:rPr>
              <a:t>.</a:t>
            </a:r>
            <a:r>
              <a:rPr lang="ru-RU" sz="4800" b="1" strike="noStrike" spc="-1">
                <a:solidFill>
                  <a:srgbClr val="253957"/>
                </a:solidFill>
                <a:latin typeface="Arial Narrow"/>
                <a:ea typeface="Arial Narrow"/>
              </a:rPr>
              <a:t> </a:t>
            </a:r>
            <a:r>
              <a:rPr lang="ru-RU" sz="48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+ 0,5</a:t>
            </a:r>
            <a:r>
              <a:rPr lang="en-US" sz="48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 </a:t>
            </a:r>
            <a:r>
              <a:rPr lang="ru-RU" sz="48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*</a:t>
            </a:r>
            <a:r>
              <a:rPr lang="en-US" sz="48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 </a:t>
            </a:r>
            <a:r>
              <a:rPr lang="ru-RU" sz="48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О контр.</a:t>
            </a:r>
            <a:r>
              <a:rPr lang="en-US" sz="48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 </a:t>
            </a:r>
            <a:r>
              <a:rPr lang="ru-RU" sz="48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работа</a:t>
            </a:r>
            <a:endParaRPr lang="ru-RU" sz="4800" b="0" strike="noStrike" spc="-1">
              <a:latin typeface="Arial"/>
            </a:endParaRPr>
          </a:p>
          <a:p>
            <a:pPr marL="1143000" indent="-1141200" algn="ctr">
              <a:lnSpc>
                <a:spcPct val="100000"/>
              </a:lnSpc>
            </a:pPr>
            <a:r>
              <a:rPr lang="ru-RU" sz="48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О результ</a:t>
            </a:r>
            <a:r>
              <a:rPr lang="en-US" sz="48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.</a:t>
            </a:r>
            <a:r>
              <a:rPr lang="ru-RU" sz="48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 = 0,5</a:t>
            </a:r>
            <a:r>
              <a:rPr lang="en-US" sz="48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 </a:t>
            </a:r>
            <a:r>
              <a:rPr lang="ru-RU" sz="48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*</a:t>
            </a:r>
            <a:r>
              <a:rPr lang="en-US" sz="48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 </a:t>
            </a:r>
            <a:r>
              <a:rPr lang="ru-RU" sz="48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О накопл</a:t>
            </a:r>
            <a:r>
              <a:rPr lang="en-US" sz="48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.</a:t>
            </a:r>
            <a:r>
              <a:rPr lang="ru-RU" sz="48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 + 0,5</a:t>
            </a:r>
            <a:r>
              <a:rPr lang="en-US" sz="48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 </a:t>
            </a:r>
            <a:r>
              <a:rPr lang="ru-RU" sz="48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*</a:t>
            </a:r>
            <a:r>
              <a:rPr lang="en-US" sz="48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 </a:t>
            </a:r>
            <a:r>
              <a:rPr lang="ru-RU" sz="48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О экз</a:t>
            </a:r>
            <a:r>
              <a:rPr lang="en-US" sz="48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.</a:t>
            </a:r>
            <a:r>
              <a:rPr lang="ru-RU" sz="48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 </a:t>
            </a:r>
            <a:endParaRPr lang="ru-RU" sz="4800" b="0" strike="noStrike" spc="-1">
              <a:latin typeface="Arial"/>
            </a:endParaRPr>
          </a:p>
          <a:p>
            <a:pPr marL="1143000" indent="-1141200">
              <a:lnSpc>
                <a:spcPct val="100000"/>
              </a:lnSpc>
            </a:pPr>
            <a:endParaRPr lang="ru-RU" sz="4800" b="0" strike="noStrike" spc="-1">
              <a:latin typeface="Arial"/>
            </a:endParaRPr>
          </a:p>
          <a:p>
            <a:pPr marL="1143000" indent="-1141200">
              <a:lnSpc>
                <a:spcPct val="100000"/>
              </a:lnSpc>
            </a:pPr>
            <a:endParaRPr lang="ru-RU" sz="4800" b="0" strike="noStrike" spc="-1">
              <a:latin typeface="Arial"/>
            </a:endParaRPr>
          </a:p>
        </p:txBody>
      </p:sp>
      <p:sp>
        <p:nvSpPr>
          <p:cNvPr id="136" name="CustomShape 4"/>
          <p:cNvSpPr/>
          <p:nvPr/>
        </p:nvSpPr>
        <p:spPr>
          <a:xfrm>
            <a:off x="11338920" y="944640"/>
            <a:ext cx="11364480" cy="507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37" name="Изображение" descr="Изображение"/>
          <p:cNvPicPr/>
          <p:nvPr/>
        </p:nvPicPr>
        <p:blipFill>
          <a:blip r:embed="rId2" cstate="print"/>
          <a:stretch/>
        </p:blipFill>
        <p:spPr>
          <a:xfrm>
            <a:off x="1226520" y="586080"/>
            <a:ext cx="1197720" cy="1197720"/>
          </a:xfrm>
          <a:prstGeom prst="rect">
            <a:avLst/>
          </a:prstGeom>
          <a:ln w="12600">
            <a:noFill/>
          </a:ln>
        </p:spPr>
      </p:pic>
      <p:sp>
        <p:nvSpPr>
          <p:cNvPr id="138" name="CustomShape 5"/>
          <p:cNvSpPr/>
          <p:nvPr/>
        </p:nvSpPr>
        <p:spPr>
          <a:xfrm>
            <a:off x="5688360" y="9288000"/>
            <a:ext cx="12743640" cy="2770200"/>
          </a:xfrm>
          <a:prstGeom prst="rect">
            <a:avLst/>
          </a:prstGeom>
          <a:noFill/>
          <a:ln w="25560">
            <a:solidFill>
              <a:schemeClr val="accent1"/>
            </a:solidFill>
            <a:miter/>
          </a:ln>
          <a:effectLst>
            <a:outerShdw blurRad="50800" dist="2556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6"/>
          <p:cNvSpPr/>
          <p:nvPr/>
        </p:nvSpPr>
        <p:spPr>
          <a:xfrm>
            <a:off x="23142960" y="12317040"/>
            <a:ext cx="342432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111A7273-E8B4-45E3-9A7C-1AC0E74AA895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>
                <a:lnSpc>
                  <a:spcPct val="100000"/>
                </a:lnSpc>
              </a:pPr>
              <a:t>5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2"/>
          <p:cNvSpPr/>
          <p:nvPr/>
        </p:nvSpPr>
        <p:spPr>
          <a:xfrm>
            <a:off x="1209600" y="2972880"/>
            <a:ext cx="16071480" cy="1579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253957"/>
                </a:solidFill>
                <a:latin typeface="Arial Narrow"/>
                <a:ea typeface="Arial Narrow"/>
              </a:rPr>
              <a:t>Информация о Студентах</a:t>
            </a:r>
            <a:endParaRPr lang="ru-RU" sz="7000" b="0" strike="noStrike" spc="-1"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1200960" y="4409640"/>
            <a:ext cx="21504600" cy="8351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5400" b="1" i="1" strike="noStrike" spc="-1" dirty="0">
                <a:solidFill>
                  <a:srgbClr val="253957"/>
                </a:solidFill>
                <a:latin typeface="Arial Narrow"/>
                <a:ea typeface="Arial Narrow"/>
              </a:rPr>
              <a:t>О группе:</a:t>
            </a:r>
            <a:endParaRPr lang="ru-RU" sz="5400" b="0" strike="noStrike" spc="-1" dirty="0">
              <a:latin typeface="Arial"/>
            </a:endParaRPr>
          </a:p>
          <a:p>
            <a:pPr marL="1143000" indent="-1141200">
              <a:lnSpc>
                <a:spcPct val="100000"/>
              </a:lnSpc>
              <a:buClr>
                <a:srgbClr val="253957"/>
              </a:buClr>
              <a:buFont typeface="StarSymbol"/>
              <a:buAutoNum type="arabicPeriod"/>
            </a:pPr>
            <a:r>
              <a:rPr lang="ru-RU" sz="5400" b="0" strike="noStrike" spc="-1" dirty="0">
                <a:solidFill>
                  <a:srgbClr val="253957"/>
                </a:solidFill>
                <a:latin typeface="Arial Narrow"/>
                <a:ea typeface="Arial Narrow"/>
              </a:rPr>
              <a:t>Номер (подгруппа)</a:t>
            </a:r>
            <a:endParaRPr lang="ru-RU" sz="5400" b="0" strike="noStrike" spc="-1" dirty="0">
              <a:latin typeface="Arial"/>
            </a:endParaRPr>
          </a:p>
          <a:p>
            <a:pPr marL="1143000" indent="-1141200">
              <a:lnSpc>
                <a:spcPct val="100000"/>
              </a:lnSpc>
              <a:buClr>
                <a:srgbClr val="253957"/>
              </a:buClr>
              <a:buFont typeface="StarSymbol"/>
              <a:buAutoNum type="arabicPeriod"/>
            </a:pPr>
            <a:r>
              <a:rPr lang="en-US" sz="5400" b="0" strike="noStrike" spc="-1" dirty="0">
                <a:solidFill>
                  <a:srgbClr val="253957"/>
                </a:solidFill>
                <a:latin typeface="Arial Narrow"/>
                <a:ea typeface="Arial Narrow"/>
              </a:rPr>
              <a:t>E-mail </a:t>
            </a:r>
            <a:r>
              <a:rPr lang="ru-RU" sz="5400" b="0" strike="noStrike" spc="-1" dirty="0">
                <a:solidFill>
                  <a:srgbClr val="253957"/>
                </a:solidFill>
                <a:latin typeface="Arial Narrow"/>
                <a:ea typeface="Arial Narrow"/>
              </a:rPr>
              <a:t>группы</a:t>
            </a:r>
            <a:endParaRPr lang="ru-RU" sz="5400" b="0" strike="noStrike" spc="-1" dirty="0">
              <a:latin typeface="Arial"/>
            </a:endParaRPr>
          </a:p>
          <a:p>
            <a:pPr marL="1143000" indent="-1141200">
              <a:lnSpc>
                <a:spcPct val="100000"/>
              </a:lnSpc>
              <a:buClr>
                <a:srgbClr val="253957"/>
              </a:buClr>
              <a:buFont typeface="StarSymbol"/>
              <a:buAutoNum type="arabicPeriod"/>
            </a:pPr>
            <a:r>
              <a:rPr lang="ru-RU" sz="5400" b="0" strike="noStrike" spc="-1" dirty="0">
                <a:solidFill>
                  <a:srgbClr val="253957"/>
                </a:solidFill>
                <a:latin typeface="Arial Narrow"/>
                <a:ea typeface="Arial Narrow"/>
              </a:rPr>
              <a:t>Староста</a:t>
            </a:r>
            <a:endParaRPr lang="ru-RU" sz="5400" b="0" strike="noStrike" spc="-1" dirty="0">
              <a:latin typeface="Arial"/>
            </a:endParaRPr>
          </a:p>
          <a:p>
            <a:pPr marL="1143000" indent="-1141200">
              <a:lnSpc>
                <a:spcPct val="100000"/>
              </a:lnSpc>
              <a:buClr>
                <a:srgbClr val="253957"/>
              </a:buClr>
              <a:buFont typeface="StarSymbol"/>
              <a:buAutoNum type="arabicPeriod"/>
            </a:pPr>
            <a:r>
              <a:rPr lang="ru-RU" sz="5400" b="0" strike="noStrike" spc="-1" dirty="0">
                <a:solidFill>
                  <a:srgbClr val="253957"/>
                </a:solidFill>
                <a:latin typeface="Arial Narrow"/>
                <a:ea typeface="Arial Narrow"/>
              </a:rPr>
              <a:t>По возможности — список студентов</a:t>
            </a:r>
            <a:endParaRPr lang="ru-RU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5400" b="1" i="1" strike="noStrike" spc="-1" dirty="0">
                <a:solidFill>
                  <a:srgbClr val="253957"/>
                </a:solidFill>
                <a:latin typeface="Arial Narrow"/>
                <a:ea typeface="Arial Narrow"/>
              </a:rPr>
              <a:t>Заголовки присланных ДЗ:</a:t>
            </a:r>
            <a:endParaRPr lang="ru-RU" sz="5400" b="0" strike="noStrike" spc="-1" dirty="0">
              <a:latin typeface="Arial"/>
            </a:endParaRPr>
          </a:p>
          <a:p>
            <a:pPr marL="1143000" indent="-1141200">
              <a:lnSpc>
                <a:spcPct val="100000"/>
              </a:lnSpc>
              <a:buClr>
                <a:srgbClr val="253957"/>
              </a:buClr>
              <a:buFont typeface="Helvetica Light"/>
              <a:buAutoNum type="arabicPeriod"/>
            </a:pPr>
            <a:r>
              <a:rPr lang="ru-RU" sz="5400" b="0" strike="noStrike" spc="-1" dirty="0">
                <a:solidFill>
                  <a:srgbClr val="253957"/>
                </a:solidFill>
                <a:latin typeface="Arial Narrow"/>
                <a:ea typeface="Arial Narrow"/>
              </a:rPr>
              <a:t>ФИО, Группа, </a:t>
            </a:r>
            <a:r>
              <a:rPr lang="ru-RU" sz="5400" b="0" strike="noStrike" spc="-1" dirty="0" err="1">
                <a:solidFill>
                  <a:srgbClr val="253957"/>
                </a:solidFill>
                <a:latin typeface="Arial Narrow"/>
                <a:ea typeface="Arial Narrow"/>
              </a:rPr>
              <a:t>Номер_ДЗ</a:t>
            </a:r>
            <a:endParaRPr lang="ru-RU" sz="5400" b="0" strike="noStrike" spc="-1" dirty="0">
              <a:latin typeface="Arial"/>
            </a:endParaRPr>
          </a:p>
          <a:p>
            <a:pPr marL="432000" lvl="1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400" b="0" strike="noStrike" spc="-1" dirty="0">
                <a:solidFill>
                  <a:srgbClr val="253957"/>
                </a:solidFill>
                <a:latin typeface="Arial Narrow"/>
                <a:ea typeface="Arial Narrow"/>
              </a:rPr>
              <a:t> пример — </a:t>
            </a:r>
            <a:r>
              <a:rPr lang="ru-RU" sz="5400" b="0" strike="noStrike" spc="-1" dirty="0" smtClean="0">
                <a:solidFill>
                  <a:srgbClr val="253957"/>
                </a:solidFill>
                <a:latin typeface="Arial Narrow"/>
                <a:ea typeface="Arial Narrow"/>
              </a:rPr>
              <a:t>БПИ181 - Иванов - ДЗ №1</a:t>
            </a:r>
            <a:endParaRPr lang="ru-RU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5400" b="0" strike="noStrike" spc="-1" dirty="0">
              <a:latin typeface="Arial"/>
            </a:endParaRPr>
          </a:p>
        </p:txBody>
      </p:sp>
      <p:sp>
        <p:nvSpPr>
          <p:cNvPr id="143" name="CustomShape 4"/>
          <p:cNvSpPr/>
          <p:nvPr/>
        </p:nvSpPr>
        <p:spPr>
          <a:xfrm>
            <a:off x="11338920" y="944640"/>
            <a:ext cx="11364480" cy="507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44" name="Изображение" descr="Изображение"/>
          <p:cNvPicPr/>
          <p:nvPr/>
        </p:nvPicPr>
        <p:blipFill>
          <a:blip r:embed="rId2" cstate="print"/>
          <a:stretch/>
        </p:blipFill>
        <p:spPr>
          <a:xfrm>
            <a:off x="1226520" y="586080"/>
            <a:ext cx="1197720" cy="1197720"/>
          </a:xfrm>
          <a:prstGeom prst="rect">
            <a:avLst/>
          </a:prstGeom>
          <a:ln w="12600">
            <a:noFill/>
          </a:ln>
        </p:spPr>
      </p:pic>
      <p:sp>
        <p:nvSpPr>
          <p:cNvPr id="145" name="CustomShape 5"/>
          <p:cNvSpPr/>
          <p:nvPr/>
        </p:nvSpPr>
        <p:spPr>
          <a:xfrm>
            <a:off x="23142960" y="12317040"/>
            <a:ext cx="342432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B732ED14-6A13-4BC4-9990-8867F5F1E10C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>
                <a:lnSpc>
                  <a:spcPct val="100000"/>
                </a:lnSpc>
              </a:pPr>
              <a:t>6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2"/>
          <p:cNvSpPr/>
          <p:nvPr/>
        </p:nvSpPr>
        <p:spPr>
          <a:xfrm>
            <a:off x="1209600" y="2972880"/>
            <a:ext cx="21349800" cy="1579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253957"/>
                </a:solidFill>
                <a:latin typeface="Arial Narrow"/>
                <a:ea typeface="Arial Narrow"/>
              </a:rPr>
              <a:t>обеспечение качества и тестирование</a:t>
            </a:r>
            <a:endParaRPr lang="ru-RU" sz="7000" b="0" strike="noStrike" spc="-1">
              <a:latin typeface="Arial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1200960" y="4409640"/>
            <a:ext cx="21504600" cy="8351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5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«Качество — это проблема всего коллектива» </a:t>
            </a:r>
            <a:endParaRPr lang="ru-RU" sz="5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5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Джеймс Уиттакер - «Как тестируют в Google» </a:t>
            </a:r>
            <a:endParaRPr lang="ru-RU" sz="5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6000" b="1" i="1" strike="noStrike" spc="-1">
                <a:solidFill>
                  <a:srgbClr val="253957"/>
                </a:solidFill>
                <a:latin typeface="Arial Narrow"/>
                <a:ea typeface="Arial Narrow"/>
              </a:rPr>
              <a:t>Тестирование</a:t>
            </a:r>
            <a:r>
              <a:rPr lang="ru-RU" sz="60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 – выполнение программы с целью найти баги</a:t>
            </a:r>
            <a:endParaRPr lang="ru-RU" sz="6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6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6000" b="1" i="1" strike="noStrike" spc="-1">
                <a:solidFill>
                  <a:srgbClr val="253957"/>
                </a:solidFill>
                <a:latin typeface="Arial Narrow"/>
                <a:ea typeface="Arial Narrow"/>
              </a:rPr>
              <a:t>Обеспечение качества </a:t>
            </a:r>
            <a:r>
              <a:rPr lang="ru-RU" sz="60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– процессы, позволяющие предотвратить появление багов или обнаружить как можно раньше</a:t>
            </a:r>
            <a:endParaRPr lang="ru-RU" sz="6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6000" b="0" strike="noStrike" spc="-1">
              <a:latin typeface="Arial"/>
            </a:endParaRPr>
          </a:p>
        </p:txBody>
      </p:sp>
      <p:sp>
        <p:nvSpPr>
          <p:cNvPr id="149" name="CustomShape 4"/>
          <p:cNvSpPr/>
          <p:nvPr/>
        </p:nvSpPr>
        <p:spPr>
          <a:xfrm>
            <a:off x="11338920" y="944640"/>
            <a:ext cx="11364480" cy="507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50" name="Изображение" descr="Изображение"/>
          <p:cNvPicPr/>
          <p:nvPr/>
        </p:nvPicPr>
        <p:blipFill>
          <a:blip r:embed="rId2" cstate="print"/>
          <a:stretch/>
        </p:blipFill>
        <p:spPr>
          <a:xfrm>
            <a:off x="1226520" y="586080"/>
            <a:ext cx="1197720" cy="1197720"/>
          </a:xfrm>
          <a:prstGeom prst="rect">
            <a:avLst/>
          </a:prstGeom>
          <a:ln w="12600">
            <a:noFill/>
          </a:ln>
        </p:spPr>
      </p:pic>
      <p:sp>
        <p:nvSpPr>
          <p:cNvPr id="151" name="CustomShape 5"/>
          <p:cNvSpPr/>
          <p:nvPr/>
        </p:nvSpPr>
        <p:spPr>
          <a:xfrm>
            <a:off x="23142960" y="12317040"/>
            <a:ext cx="342432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F5B9A1AF-EC95-4B19-8C4B-F479BE925AB9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>
                <a:lnSpc>
                  <a:spcPct val="100000"/>
                </a:lnSpc>
              </a:pPr>
              <a:t>7</a:t>
            </a:fld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2"/>
          <p:cNvSpPr/>
          <p:nvPr/>
        </p:nvSpPr>
        <p:spPr>
          <a:xfrm>
            <a:off x="1209600" y="2972880"/>
            <a:ext cx="21349800" cy="1579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253957"/>
                </a:solidFill>
                <a:latin typeface="Arial Narrow"/>
                <a:ea typeface="Arial Narrow"/>
              </a:rPr>
              <a:t>ISO</a:t>
            </a:r>
            <a:endParaRPr lang="ru-RU" sz="7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253957"/>
                </a:solidFill>
                <a:latin typeface="Arial Narrow"/>
                <a:ea typeface="Arial Narrow"/>
              </a:rPr>
              <a:t>9126</a:t>
            </a:r>
            <a:endParaRPr lang="ru-RU" sz="7000" b="0" strike="noStrike" spc="-1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11338920" y="944640"/>
            <a:ext cx="11364480" cy="507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55" name="Изображение_12" descr="Изображение"/>
          <p:cNvPicPr/>
          <p:nvPr/>
        </p:nvPicPr>
        <p:blipFill>
          <a:blip r:embed="rId2" cstate="print"/>
          <a:stretch/>
        </p:blipFill>
        <p:spPr>
          <a:xfrm>
            <a:off x="1226520" y="586080"/>
            <a:ext cx="1197720" cy="1197720"/>
          </a:xfrm>
          <a:prstGeom prst="rect">
            <a:avLst/>
          </a:prstGeom>
          <a:ln w="12600">
            <a:noFill/>
          </a:ln>
        </p:spPr>
      </p:pic>
      <p:sp>
        <p:nvSpPr>
          <p:cNvPr id="156" name="CustomShape 4"/>
          <p:cNvSpPr/>
          <p:nvPr/>
        </p:nvSpPr>
        <p:spPr>
          <a:xfrm>
            <a:off x="23142960" y="12317040"/>
            <a:ext cx="342432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5721667C-74B3-4E0B-A869-8F7766A847C4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>
                <a:lnSpc>
                  <a:spcPct val="100000"/>
                </a:lnSpc>
              </a:pPr>
              <a:t>8</a:t>
            </a:fld>
            <a:endParaRPr lang="ru-RU" sz="2400" b="0" strike="noStrike" spc="-1">
              <a:latin typeface="Arial"/>
            </a:endParaRPr>
          </a:p>
        </p:txBody>
      </p:sp>
      <p:graphicFrame>
        <p:nvGraphicFramePr>
          <p:cNvPr id="157" name="Table 5"/>
          <p:cNvGraphicFramePr/>
          <p:nvPr/>
        </p:nvGraphicFramePr>
        <p:xfrm>
          <a:off x="3809880" y="2467080"/>
          <a:ext cx="19832400" cy="10410076"/>
        </p:xfrm>
        <a:graphic>
          <a:graphicData uri="http://schemas.openxmlformats.org/drawingml/2006/table">
            <a:tbl>
              <a:tblPr/>
              <a:tblGrid>
                <a:gridCol w="5508360"/>
                <a:gridCol w="14324040"/>
              </a:tblGrid>
              <a:tr h="1557000"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ru-RU" sz="4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Функциональность</a:t>
                      </a:r>
                      <a:endParaRPr lang="ru-RU" sz="4400" b="0" strike="noStrike" spc="-1">
                        <a:latin typeface="Times New Roman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4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Определенный круг задач. Функциональность определяет, что именно делает данная программа. </a:t>
                      </a:r>
                      <a:endParaRPr lang="ru-RU" sz="4400" b="0" strike="noStrike" spc="-1">
                        <a:latin typeface="Times New Roman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2356200"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ru-RU" sz="4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Надежность</a:t>
                      </a:r>
                      <a:endParaRPr lang="ru-RU" sz="4400" b="0" strike="noStrike" spc="-1">
                        <a:latin typeface="Times New Roman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4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Способность ПО поддерживать определенный уровень работоспособности в заданных условиях. Надежность является вероятностной характеристикой работоспособности ПО. </a:t>
                      </a:r>
                      <a:endParaRPr lang="ru-RU" sz="4400" b="0" strike="noStrike" spc="-1">
                        <a:latin typeface="Times New Roman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1955880"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ru-RU" sz="4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Удобство использования</a:t>
                      </a:r>
                      <a:endParaRPr lang="ru-RU" sz="4400" b="0" strike="noStrike" spc="-1">
                        <a:latin typeface="Times New Roman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4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Удобство использования показывает, насколько ПО привлекательно, удобно в обучении работе с ним и при выполнении самой работы</a:t>
                      </a:r>
                      <a:endParaRPr lang="ru-RU" sz="4400" b="0" strike="noStrike" spc="-1">
                        <a:latin typeface="Times New Roman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1955880"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ru-RU" sz="4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Производительность</a:t>
                      </a:r>
                      <a:endParaRPr lang="ru-RU" sz="4400" b="0" strike="noStrike" spc="-1">
                        <a:latin typeface="Times New Roman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4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Способность ПО обеспечивать необходимую работоспособность по отношению к выделяемым для этого ресурсам. </a:t>
                      </a:r>
                      <a:endParaRPr lang="ru-RU" sz="4400" b="0" strike="noStrike" spc="-1">
                        <a:latin typeface="Times New Roman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1159920"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ru-RU" sz="4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Переносимость</a:t>
                      </a:r>
                      <a:endParaRPr lang="ru-RU" sz="4400" b="0" strike="noStrike" spc="-1">
                        <a:latin typeface="Times New Roman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4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Сохранение работоспособности ПО при изменении его окружения.</a:t>
                      </a:r>
                      <a:endParaRPr lang="ru-RU" sz="4400" b="0" strike="noStrike" spc="-1">
                        <a:latin typeface="Times New Roman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824040"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ru-RU" sz="4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Удобство сопровождения</a:t>
                      </a:r>
                      <a:endParaRPr lang="ru-RU" sz="4400" b="0" strike="noStrike" spc="-1">
                        <a:latin typeface="Times New Roman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4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Трудоемкость анализа, исправления ошибок и внесения изменений в ПО.</a:t>
                      </a:r>
                      <a:endParaRPr lang="ru-RU" sz="4400" b="0" strike="noStrike" spc="-1">
                        <a:latin typeface="Times New Roman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2"/>
          <p:cNvSpPr/>
          <p:nvPr/>
        </p:nvSpPr>
        <p:spPr>
          <a:xfrm>
            <a:off x="1209600" y="2972880"/>
            <a:ext cx="21349800" cy="1579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253957"/>
                </a:solidFill>
                <a:latin typeface="Arial Narrow"/>
                <a:ea typeface="Arial Narrow"/>
              </a:rPr>
              <a:t>ISO</a:t>
            </a:r>
            <a:endParaRPr lang="ru-RU" sz="7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0" b="1" strike="noStrike" cap="all" spc="-1">
                <a:solidFill>
                  <a:srgbClr val="253957"/>
                </a:solidFill>
                <a:latin typeface="Arial Narrow"/>
                <a:ea typeface="Arial Narrow"/>
              </a:rPr>
              <a:t>25010</a:t>
            </a:r>
            <a:endParaRPr lang="ru-RU" sz="7000" b="0" strike="noStrike" spc="-1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11338920" y="944640"/>
            <a:ext cx="11364480" cy="507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71280" rIns="71280" bIns="7128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0" strike="noStrike" spc="-1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61" name="Изображение_13" descr="Изображение"/>
          <p:cNvPicPr/>
          <p:nvPr/>
        </p:nvPicPr>
        <p:blipFill>
          <a:blip r:embed="rId2" cstate="print"/>
          <a:stretch/>
        </p:blipFill>
        <p:spPr>
          <a:xfrm>
            <a:off x="1226520" y="586080"/>
            <a:ext cx="1197720" cy="1197720"/>
          </a:xfrm>
          <a:prstGeom prst="rect">
            <a:avLst/>
          </a:prstGeom>
          <a:ln w="12600">
            <a:noFill/>
          </a:ln>
        </p:spPr>
      </p:pic>
      <p:sp>
        <p:nvSpPr>
          <p:cNvPr id="162" name="CustomShape 4"/>
          <p:cNvSpPr/>
          <p:nvPr/>
        </p:nvSpPr>
        <p:spPr>
          <a:xfrm>
            <a:off x="23142960" y="12317040"/>
            <a:ext cx="342432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BC56B159-4D57-4EB4-8B40-66962525E1A2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>
                <a:lnSpc>
                  <a:spcPct val="100000"/>
                </a:lnSpc>
              </a:pPr>
              <a:t>9</a:t>
            </a:fld>
            <a:endParaRPr lang="ru-RU" sz="2400" b="0" strike="noStrike" spc="-1">
              <a:latin typeface="Arial"/>
            </a:endParaRPr>
          </a:p>
        </p:txBody>
      </p:sp>
      <p:graphicFrame>
        <p:nvGraphicFramePr>
          <p:cNvPr id="163" name="Table 5"/>
          <p:cNvGraphicFramePr/>
          <p:nvPr/>
        </p:nvGraphicFramePr>
        <p:xfrm>
          <a:off x="3906360" y="2305800"/>
          <a:ext cx="18773640" cy="11383704"/>
        </p:xfrm>
        <a:graphic>
          <a:graphicData uri="http://schemas.openxmlformats.org/drawingml/2006/table">
            <a:tbl>
              <a:tblPr/>
              <a:tblGrid>
                <a:gridCol w="4309560"/>
                <a:gridCol w="14464080"/>
              </a:tblGrid>
              <a:tr h="2581200"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ru-RU" sz="4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Надежность</a:t>
                      </a:r>
                      <a:endParaRPr lang="ru-RU" sz="4000" b="0" strike="noStrike" spc="-1">
                        <a:latin typeface="Times New Roman"/>
                      </a:endParaRPr>
                    </a:p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ru-RU" sz="4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(reliability)</a:t>
                      </a:r>
                      <a:endParaRPr lang="ru-RU" sz="4000" b="0" strike="noStrike" spc="-1">
                        <a:latin typeface="Times New Roman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4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 Зрелость (maturity) </a:t>
                      </a:r>
                      <a:endParaRPr lang="ru-RU" sz="4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4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 Способность к восстановлению (recoverability) </a:t>
                      </a:r>
                      <a:endParaRPr lang="ru-RU" sz="4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4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 Устойчивость к ошибкам (fault tolerance) </a:t>
                      </a:r>
                      <a:endParaRPr lang="ru-RU" sz="4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4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 Работоспособность (availability, иногда также переводится как доступность) </a:t>
                      </a:r>
                      <a:endParaRPr lang="ru-RU" sz="4000" b="0" strike="noStrike" spc="-1">
                        <a:latin typeface="Times New Roman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3133440"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ru-RU" sz="4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Защищенность</a:t>
                      </a:r>
                      <a:endParaRPr lang="ru-RU" sz="4000" b="0" strike="noStrike" spc="-1">
                        <a:latin typeface="Times New Roman"/>
                      </a:endParaRPr>
                    </a:p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ru-RU" sz="4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(security)</a:t>
                      </a:r>
                      <a:endParaRPr lang="ru-RU" sz="4000" b="0" strike="noStrike" spc="-1">
                        <a:latin typeface="Times New Roman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4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 Конфиденциальность (confidentiality) </a:t>
                      </a:r>
                      <a:endParaRPr lang="ru-RU" sz="4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4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 Целостность (integrity)</a:t>
                      </a:r>
                      <a:endParaRPr lang="ru-RU" sz="4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4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 Строгое выполнение обязательств (неотвергаемость, non-repudiation) </a:t>
                      </a:r>
                      <a:endParaRPr lang="ru-RU" sz="4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4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 Авторизуемость (операций, accountability) </a:t>
                      </a:r>
                      <a:endParaRPr lang="ru-RU" sz="4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4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 Аутентичность (authenticity) </a:t>
                      </a:r>
                      <a:endParaRPr lang="ru-RU" sz="4000" b="0" strike="noStrike" spc="-1">
                        <a:latin typeface="Times New Roman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3134160"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ru-RU" sz="4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Удобство сопровождения</a:t>
                      </a:r>
                      <a:endParaRPr lang="ru-RU" sz="4000" b="0" strike="noStrike" spc="-1">
                        <a:latin typeface="Times New Roman"/>
                      </a:endParaRPr>
                    </a:p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ru-RU" sz="4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(maintainability)</a:t>
                      </a:r>
                      <a:endParaRPr lang="ru-RU" sz="4000" b="0" strike="noStrike" spc="-1">
                        <a:latin typeface="Times New Roman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4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 Удобство проверки (testability) </a:t>
                      </a:r>
                      <a:endParaRPr lang="ru-RU" sz="4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4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 Анализируемость (analyzability) </a:t>
                      </a:r>
                      <a:endParaRPr lang="ru-RU" sz="4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4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 Модифицируемость (modifiability, удобство внесения изменений + стабильность) </a:t>
                      </a:r>
                      <a:endParaRPr lang="ru-RU" sz="4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4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 Модульность (modularity)</a:t>
                      </a:r>
                      <a:endParaRPr lang="ru-RU" sz="4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4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 Повторная используемость (reusability) </a:t>
                      </a:r>
                      <a:endParaRPr lang="ru-RU" sz="4000" b="0" strike="noStrike" spc="-1">
                        <a:latin typeface="Times New Roman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2093400"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ru-RU" sz="4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Переносимость</a:t>
                      </a:r>
                      <a:endParaRPr lang="ru-RU" sz="4000" b="0" strike="noStrike" spc="-1">
                        <a:latin typeface="Times New Roman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4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 Адаптируемость (adaptability) </a:t>
                      </a:r>
                      <a:endParaRPr lang="ru-RU" sz="4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4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 Удобство замены (replaceability) </a:t>
                      </a:r>
                      <a:endParaRPr lang="ru-RU" sz="4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40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 Удобство установки (installability)</a:t>
                      </a:r>
                      <a:endParaRPr lang="ru-RU" sz="4000" b="0" strike="noStrike" spc="-1">
                        <a:latin typeface="Times New Roman"/>
                      </a:endParaRPr>
                    </a:p>
                  </a:txBody>
                  <a:tcPr marL="91080" marR="91080">
                    <a:lnL w="2160">
                      <a:solidFill>
                        <a:srgbClr val="9E9E9E"/>
                      </a:solidFill>
                    </a:lnL>
                    <a:lnR w="2160">
                      <a:solidFill>
                        <a:srgbClr val="9E9E9E"/>
                      </a:solidFill>
                    </a:lnR>
                    <a:lnT w="2160">
                      <a:solidFill>
                        <a:srgbClr val="9E9E9E"/>
                      </a:solidFill>
                    </a:lnT>
                    <a:lnB w="2160">
                      <a:solidFill>
                        <a:srgbClr val="9E9E9E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538</TotalTime>
  <Words>1325</Words>
  <Application>Microsoft Office PowerPoint</Application>
  <PresentationFormat>Произвольный</PresentationFormat>
  <Paragraphs>251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dc:description/>
  <cp:lastModifiedBy>Sergey</cp:lastModifiedBy>
  <cp:revision>34</cp:revision>
  <dcterms:modified xsi:type="dcterms:W3CDTF">2020-09-11T07:50:36Z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