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6" r:id="rId2"/>
    <p:sldId id="323" r:id="rId3"/>
    <p:sldId id="324" r:id="rId4"/>
    <p:sldId id="325" r:id="rId5"/>
    <p:sldId id="339" r:id="rId6"/>
    <p:sldId id="340" r:id="rId7"/>
    <p:sldId id="329" r:id="rId8"/>
    <p:sldId id="341" r:id="rId9"/>
    <p:sldId id="331" r:id="rId10"/>
    <p:sldId id="332" r:id="rId11"/>
    <p:sldId id="333" r:id="rId12"/>
    <p:sldId id="334" r:id="rId13"/>
    <p:sldId id="335" r:id="rId14"/>
    <p:sldId id="336" r:id="rId15"/>
    <p:sldId id="337" r:id="rId16"/>
    <p:sldId id="338" r:id="rId17"/>
    <p:sldId id="343" r:id="rId18"/>
    <p:sldId id="344" r:id="rId19"/>
    <p:sldId id="345" r:id="rId20"/>
    <p:sldId id="347" r:id="rId21"/>
    <p:sldId id="349" r:id="rId22"/>
    <p:sldId id="351" r:id="rId23"/>
    <p:sldId id="353" r:id="rId24"/>
    <p:sldId id="355" r:id="rId25"/>
    <p:sldId id="356" r:id="rId26"/>
    <p:sldId id="357" r:id="rId27"/>
    <p:sldId id="369" r:id="rId28"/>
    <p:sldId id="322" r:id="rId2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Камкин Александр Сергеевич" initials="КАС"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7B217"/>
    <a:srgbClr val="1E3272"/>
    <a:srgbClr val="2F5CB5"/>
    <a:srgbClr val="F3B217"/>
    <a:srgbClr val="F07F09"/>
    <a:srgbClr val="FF6600"/>
    <a:srgbClr val="273272"/>
    <a:srgbClr val="F8BA30"/>
    <a:srgbClr val="FFC000"/>
    <a:srgbClr val="2E5E8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32" autoAdjust="0"/>
    <p:restoredTop sz="99729" autoAdjust="0"/>
  </p:normalViewPr>
  <p:slideViewPr>
    <p:cSldViewPr snapToGrid="0">
      <p:cViewPr varScale="1">
        <p:scale>
          <a:sx n="79" d="100"/>
          <a:sy n="79" d="100"/>
        </p:scale>
        <p:origin x="-588" y="-8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3072"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106195-8D78-4F6F-B8E4-FA67975ACEF5}" type="datetimeFigureOut">
              <a:rPr lang="ru-RU" smtClean="0"/>
              <a:pPr/>
              <a:t>07.06.2021</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3F301F6-630C-4517-9108-FC1E44EE8C87}" type="slidenum">
              <a:rPr lang="ru-RU" smtClean="0"/>
              <a:pPr/>
              <a:t>‹#›</a:t>
            </a:fld>
            <a:endParaRPr lang="ru-RU"/>
          </a:p>
        </p:txBody>
      </p:sp>
    </p:spTree>
    <p:extLst>
      <p:ext uri="{BB962C8B-B14F-4D97-AF65-F5344CB8AC3E}">
        <p14:creationId xmlns="" xmlns:p14="http://schemas.microsoft.com/office/powerpoint/2010/main" val="82727997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212F1-C3D9-4F2B-8F42-5E960FE8BE51}" type="datetimeFigureOut">
              <a:rPr lang="ru-RU" smtClean="0"/>
              <a:pPr/>
              <a:t>07.06.2021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83B3A5-99BF-45D9-956B-DC57CC23AD97}" type="slidenum">
              <a:rPr lang="ru-RU" smtClean="0"/>
              <a:pPr/>
              <a:t>‹#›</a:t>
            </a:fld>
            <a:endParaRPr lang="ru-RU"/>
          </a:p>
        </p:txBody>
      </p:sp>
    </p:spTree>
    <p:extLst>
      <p:ext uri="{BB962C8B-B14F-4D97-AF65-F5344CB8AC3E}">
        <p14:creationId xmlns="" xmlns:p14="http://schemas.microsoft.com/office/powerpoint/2010/main" val="3865021395"/>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583B3A5-99BF-45D9-956B-DC57CC23AD97}" type="slidenum">
              <a:rPr lang="ru-RU" smtClean="0"/>
              <a:pPr/>
              <a:t>1</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Верхний колонтитул 5"/>
          <p:cNvSpPr>
            <a:spLocks noGrp="1"/>
          </p:cNvSpPr>
          <p:nvPr>
            <p:ph type="hdr" sz="quarter" idx="12"/>
          </p:nvPr>
        </p:nvSpPr>
        <p:spPr/>
        <p:txBody>
          <a:bodyPr/>
          <a:lstStyle/>
          <a:p>
            <a:endParaRPr lang="ru-RU" dirty="0"/>
          </a:p>
        </p:txBody>
      </p:sp>
    </p:spTree>
    <p:extLst>
      <p:ext uri="{BB962C8B-B14F-4D97-AF65-F5344CB8AC3E}">
        <p14:creationId xmlns="" xmlns:p14="http://schemas.microsoft.com/office/powerpoint/2010/main" val="2381791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2818" name="Rectangle 2"/>
          <p:cNvSpPr>
            <a:spLocks noGrp="1" noRot="1" noChangeAspect="1" noChangeArrowheads="1" noTextEdit="1"/>
          </p:cNvSpPr>
          <p:nvPr>
            <p:ph type="sldImg"/>
          </p:nvPr>
        </p:nvSpPr>
        <p:spPr>
          <a:ln/>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83B3A5-99BF-45D9-956B-DC57CC23AD97}" type="slidenum">
              <a:rPr lang="ru-RU" smtClean="0"/>
              <a:pPr/>
              <a:t>28</a:t>
            </a:fld>
            <a:endParaRPr lang="ru-RU"/>
          </a:p>
        </p:txBody>
      </p:sp>
    </p:spTree>
    <p:extLst>
      <p:ext uri="{BB962C8B-B14F-4D97-AF65-F5344CB8AC3E}">
        <p14:creationId xmlns="" xmlns:p14="http://schemas.microsoft.com/office/powerpoint/2010/main" val="2518957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581033C5-4EEC-49DE-ABCA-5A5711C75A30}" type="slidenum">
              <a:rPr lang="en-US" altLang="en-US">
                <a:latin typeface="Helvetica" pitchFamily="-84" charset="0"/>
              </a:rPr>
              <a:pPr/>
              <a:t>2</a:t>
            </a:fld>
            <a:endParaRPr lang="en-US" altLang="en-US">
              <a:latin typeface="Helvetica" pitchFamily="-84" charset="0"/>
            </a:endParaRPr>
          </a:p>
        </p:txBody>
      </p:sp>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4BC785B9-63F7-4E11-A5A7-EB331EDDBBD1}" type="slidenum">
              <a:rPr lang="en-US" altLang="en-US">
                <a:latin typeface="Helvetica" pitchFamily="-84" charset="0"/>
              </a:rPr>
              <a:pPr/>
              <a:t>3</a:t>
            </a:fld>
            <a:endParaRPr lang="en-US" altLang="en-US">
              <a:latin typeface="Helvetica" pitchFamily="-84" charset="0"/>
            </a:endParaRPr>
          </a:p>
        </p:txBody>
      </p:sp>
      <p:sp>
        <p:nvSpPr>
          <p:cNvPr id="29698" name="Rectangle 2"/>
          <p:cNvSpPr>
            <a:spLocks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25B9BC58-0278-4D3A-8781-949F2BDBEFB4}" type="slidenum">
              <a:rPr lang="en-US" altLang="en-US">
                <a:latin typeface="Helvetica" pitchFamily="-84" charset="0"/>
              </a:rPr>
              <a:pPr/>
              <a:t>7</a:t>
            </a:fld>
            <a:endParaRPr lang="en-US" altLang="en-US">
              <a:latin typeface="Helvetica" pitchFamily="-84" charset="0"/>
            </a:endParaRPr>
          </a:p>
        </p:txBody>
      </p:sp>
      <p:sp>
        <p:nvSpPr>
          <p:cNvPr id="37890" name="Rectangle 2"/>
          <p:cNvSpPr>
            <a:spLocks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42" name="Rectangle 2"/>
          <p:cNvSpPr>
            <a:spLocks noGrp="1" noRot="1" noChangeAspect="1" noChangeArrowheads="1" noTextEdit="1"/>
          </p:cNvSpPr>
          <p:nvPr>
            <p:ph type="sldImg"/>
          </p:nvPr>
        </p:nvSpPr>
        <p:spPr>
          <a:ln/>
        </p:spPr>
      </p:sp>
      <p:sp>
        <p:nvSpPr>
          <p:cNvPr id="77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2"/>
          <p:cNvSpPr>
            <a:spLocks noGrp="1" noRot="1" noChangeAspect="1" noChangeArrowheads="1" noTextEdit="1"/>
          </p:cNvSpPr>
          <p:nvPr>
            <p:ph type="sldImg"/>
          </p:nvPr>
        </p:nvSpPr>
        <p:spPr>
          <a:ln/>
        </p:spPr>
      </p:sp>
      <p:sp>
        <p:nvSpPr>
          <p:cNvPr id="77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9266" name="Rectangle 2"/>
          <p:cNvSpPr>
            <a:spLocks noGrp="1" noRot="1" noChangeAspect="1" noChangeArrowheads="1" noTextEdit="1"/>
          </p:cNvSpPr>
          <p:nvPr>
            <p:ph type="sldImg"/>
          </p:nvPr>
        </p:nvSpPr>
        <p:spPr>
          <a:ln/>
        </p:spPr>
      </p:sp>
      <p:sp>
        <p:nvSpPr>
          <p:cNvPr id="779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9746" name="Rectangle 2"/>
          <p:cNvSpPr>
            <a:spLocks noGrp="1" noRot="1" noChangeAspect="1" noChangeArrowheads="1" noTextEdit="1"/>
          </p:cNvSpPr>
          <p:nvPr>
            <p:ph type="sldImg"/>
          </p:nvPr>
        </p:nvSpPr>
        <p:spPr>
          <a:ln/>
        </p:spPr>
      </p:sp>
      <p:sp>
        <p:nvSpPr>
          <p:cNvPr id="799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12" name="Rectangle 5"/>
          <p:cNvSpPr/>
          <p:nvPr userDrawn="1"/>
        </p:nvSpPr>
        <p:spPr>
          <a:xfrm>
            <a:off x="-1" y="2601087"/>
            <a:ext cx="12192001" cy="1603772"/>
          </a:xfrm>
          <a:prstGeom prst="rect">
            <a:avLst/>
          </a:prstGeom>
          <a:solidFill>
            <a:srgbClr val="2F5CB5"/>
          </a:solidFill>
          <a:ln w="19050" cap="sq" cmpd="sng" algn="ctr">
            <a:solidFill>
              <a:srgbClr val="FF66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6"/>
          <p:cNvSpPr/>
          <p:nvPr userDrawn="1"/>
        </p:nvSpPr>
        <p:spPr>
          <a:xfrm>
            <a:off x="0" y="2545985"/>
            <a:ext cx="12192000" cy="59883"/>
          </a:xfrm>
          <a:prstGeom prst="rect">
            <a:avLst/>
          </a:prstGeom>
          <a:solidFill>
            <a:srgbClr val="F7B217"/>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9"/>
          <p:cNvSpPr/>
          <p:nvPr userDrawn="1"/>
        </p:nvSpPr>
        <p:spPr>
          <a:xfrm>
            <a:off x="0" y="4210574"/>
            <a:ext cx="12192000" cy="45719"/>
          </a:xfrm>
          <a:prstGeom prst="rect">
            <a:avLst/>
          </a:prstGeom>
          <a:solidFill>
            <a:srgbClr val="F7B217"/>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Title 7"/>
          <p:cNvSpPr>
            <a:spLocks noGrp="1"/>
          </p:cNvSpPr>
          <p:nvPr>
            <p:ph type="ctrTitle"/>
          </p:nvPr>
        </p:nvSpPr>
        <p:spPr>
          <a:xfrm>
            <a:off x="0" y="2601227"/>
            <a:ext cx="12192000" cy="1840144"/>
          </a:xfrm>
        </p:spPr>
        <p:txBody>
          <a:bodyPr anchor="ctr"/>
          <a:lstStyle>
            <a:lvl1pPr algn="ctr">
              <a:defRPr lang="en-US" dirty="0">
                <a:solidFill>
                  <a:srgbClr val="FFFFFF"/>
                </a:solidFill>
              </a:defRPr>
            </a:lvl1pPr>
          </a:lstStyle>
          <a:p>
            <a:r>
              <a:rPr lang="en-US" dirty="0" smtClean="0"/>
              <a:t>Click to edit Master title style</a:t>
            </a:r>
            <a:endParaRPr lang="en-US" dirty="0"/>
          </a:p>
        </p:txBody>
      </p:sp>
      <p:pic>
        <p:nvPicPr>
          <p:cNvPr id="9" name="Рисунок 8" descr="logo_с_hse_cmyk_e.png"/>
          <p:cNvPicPr>
            <a:picLocks noChangeAspect="1"/>
          </p:cNvPicPr>
          <p:nvPr userDrawn="1"/>
        </p:nvPicPr>
        <p:blipFill>
          <a:blip r:embed="rId2" cstate="print"/>
          <a:stretch>
            <a:fillRect/>
          </a:stretch>
        </p:blipFill>
        <p:spPr>
          <a:xfrm>
            <a:off x="3934031" y="213770"/>
            <a:ext cx="1704213" cy="2196275"/>
          </a:xfrm>
          <a:prstGeom prst="rect">
            <a:avLst/>
          </a:prstGeom>
        </p:spPr>
      </p:pic>
      <p:pic>
        <p:nvPicPr>
          <p:cNvPr id="10" name="Рисунок 9" descr="Unknown.png"/>
          <p:cNvPicPr>
            <a:picLocks noChangeAspect="1"/>
          </p:cNvPicPr>
          <p:nvPr userDrawn="1"/>
        </p:nvPicPr>
        <p:blipFill>
          <a:blip r:embed="rId3" cstate="print"/>
          <a:stretch>
            <a:fillRect/>
          </a:stretch>
        </p:blipFill>
        <p:spPr>
          <a:xfrm>
            <a:off x="6045713" y="219880"/>
            <a:ext cx="2143125" cy="2143125"/>
          </a:xfrm>
          <a:prstGeom prst="rect">
            <a:avLst/>
          </a:prstGeom>
        </p:spPr>
      </p:pic>
    </p:spTree>
    <p:extLst>
      <p:ext uri="{BB962C8B-B14F-4D97-AF65-F5344CB8AC3E}">
        <p14:creationId xmlns="" xmlns:p14="http://schemas.microsoft.com/office/powerpoint/2010/main" val="3224551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971117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dirty="0"/>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33488778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11" name="Прямоугольник 10"/>
          <p:cNvSpPr/>
          <p:nvPr userDrawn="1"/>
        </p:nvSpPr>
        <p:spPr>
          <a:xfrm>
            <a:off x="838200" y="123553"/>
            <a:ext cx="10515600" cy="842818"/>
          </a:xfrm>
          <a:prstGeom prst="rect">
            <a:avLst/>
          </a:prstGeom>
          <a:solidFill>
            <a:srgbClr val="2F5CB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273272"/>
              </a:solidFill>
            </a:endParaRPr>
          </a:p>
        </p:txBody>
      </p:sp>
      <p:sp>
        <p:nvSpPr>
          <p:cNvPr id="21" name="Овал 20"/>
          <p:cNvSpPr/>
          <p:nvPr userDrawn="1"/>
        </p:nvSpPr>
        <p:spPr>
          <a:xfrm flipV="1">
            <a:off x="10775841" y="6190935"/>
            <a:ext cx="584617" cy="502173"/>
          </a:xfrm>
          <a:prstGeom prst="ellipse">
            <a:avLst/>
          </a:prstGeom>
          <a:solidFill>
            <a:srgbClr val="2F5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273272"/>
              </a:solidFill>
            </a:endParaRPr>
          </a:p>
        </p:txBody>
      </p:sp>
      <p:sp>
        <p:nvSpPr>
          <p:cNvPr id="3" name="Объект 2"/>
          <p:cNvSpPr>
            <a:spLocks noGrp="1"/>
          </p:cNvSpPr>
          <p:nvPr>
            <p:ph idx="1"/>
          </p:nvPr>
        </p:nvSpPr>
        <p:spPr>
          <a:xfrm>
            <a:off x="838200" y="1178053"/>
            <a:ext cx="10515600" cy="4997896"/>
          </a:xfrm>
        </p:spPr>
        <p:txBody>
          <a:bodyPr/>
          <a:lstStyle>
            <a:lvl1pPr>
              <a:buFont typeface="Wingdings" pitchFamily="2" charset="2"/>
              <a:buChar char="§"/>
              <a:defRPr sz="3600">
                <a:solidFill>
                  <a:srgbClr val="273272"/>
                </a:solidFill>
              </a:defRPr>
            </a:lvl1pPr>
            <a:lvl2pPr>
              <a:buClr>
                <a:srgbClr val="F7B217"/>
              </a:buClr>
              <a:buFont typeface="Wingdings" pitchFamily="2" charset="2"/>
              <a:buChar char="§"/>
              <a:defRPr sz="3200">
                <a:solidFill>
                  <a:srgbClr val="273272"/>
                </a:solidFill>
              </a:defRPr>
            </a:lvl2pPr>
            <a:lvl3pPr>
              <a:buFont typeface="Wingdings" pitchFamily="2" charset="2"/>
              <a:buChar char="§"/>
              <a:defRPr sz="2400">
                <a:solidFill>
                  <a:srgbClr val="273272"/>
                </a:solidFill>
              </a:defRPr>
            </a:lvl3pPr>
            <a:lvl4pPr>
              <a:defRPr sz="2000">
                <a:solidFill>
                  <a:srgbClr val="273272"/>
                </a:solidFill>
              </a:defRPr>
            </a:lvl4pPr>
            <a:lvl5pPr>
              <a:defRPr sz="1800">
                <a:solidFill>
                  <a:srgbClr val="273272"/>
                </a:solidFill>
              </a:defRPr>
            </a:lvl5p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Номер слайда 5"/>
          <p:cNvSpPr>
            <a:spLocks noGrp="1"/>
          </p:cNvSpPr>
          <p:nvPr>
            <p:ph type="sldNum" sz="quarter" idx="12"/>
          </p:nvPr>
        </p:nvSpPr>
        <p:spPr>
          <a:xfrm>
            <a:off x="10776031" y="6190938"/>
            <a:ext cx="594673" cy="479419"/>
          </a:xfrm>
        </p:spPr>
        <p:txBody>
          <a:bodyPr/>
          <a:lstStyle>
            <a:lvl1pPr>
              <a:defRPr sz="2000" b="1">
                <a:solidFill>
                  <a:srgbClr val="F7B217"/>
                </a:solidFill>
              </a:defRPr>
            </a:lvl1pPr>
          </a:lstStyle>
          <a:p>
            <a:pPr algn="ctr"/>
            <a:fld id="{1397BFD8-F312-4EF2-A268-44FB4BDDBBB0}" type="slidenum">
              <a:rPr lang="ru-RU" smtClean="0"/>
              <a:pPr algn="ctr"/>
              <a:t>‹#›</a:t>
            </a:fld>
            <a:endParaRPr lang="ru-RU" dirty="0"/>
          </a:p>
        </p:txBody>
      </p:sp>
      <p:sp>
        <p:nvSpPr>
          <p:cNvPr id="2" name="Заголовок 1"/>
          <p:cNvSpPr>
            <a:spLocks noGrp="1"/>
          </p:cNvSpPr>
          <p:nvPr>
            <p:ph type="title" hasCustomPrompt="1"/>
          </p:nvPr>
        </p:nvSpPr>
        <p:spPr>
          <a:xfrm>
            <a:off x="838200" y="107867"/>
            <a:ext cx="10515600" cy="840215"/>
          </a:xfrm>
          <a:noFill/>
          <a:effectLst/>
        </p:spPr>
        <p:txBody>
          <a:bodyPr lIns="72000" tIns="25200" rIns="0" bIns="25200"/>
          <a:lstStyle>
            <a:lvl1pPr algn="ctr">
              <a:lnSpc>
                <a:spcPct val="100000"/>
              </a:lnSpc>
              <a:defRPr sz="4800" b="1">
                <a:solidFill>
                  <a:srgbClr val="F7B217"/>
                </a:solidFill>
              </a:defRPr>
            </a:lvl1pPr>
          </a:lstStyle>
          <a:p>
            <a:r>
              <a:rPr lang="en-US" dirty="0" smtClean="0"/>
              <a:t>Slide Header</a:t>
            </a:r>
            <a:endParaRPr lang="ru-RU" dirty="0"/>
          </a:p>
        </p:txBody>
      </p:sp>
    </p:spTree>
    <p:extLst>
      <p:ext uri="{BB962C8B-B14F-4D97-AF65-F5344CB8AC3E}">
        <p14:creationId xmlns="" xmlns:p14="http://schemas.microsoft.com/office/powerpoint/2010/main" val="32569539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30670768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37100159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dirty="0"/>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40755909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28896048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dirty="0"/>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15238476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212779188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dirty="0"/>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175270513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7BFD8-F312-4EF2-A268-44FB4BDDBBB0}" type="slidenum">
              <a:rPr lang="ru-RU" smtClean="0"/>
              <a:pPr/>
              <a:t>‹#›</a:t>
            </a:fld>
            <a:endParaRPr lang="ru-RU"/>
          </a:p>
        </p:txBody>
      </p:sp>
    </p:spTree>
    <p:extLst>
      <p:ext uri="{BB962C8B-B14F-4D97-AF65-F5344CB8AC3E}">
        <p14:creationId xmlns="" xmlns:p14="http://schemas.microsoft.com/office/powerpoint/2010/main" val="968833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2600696"/>
            <a:ext cx="12192000" cy="1587256"/>
          </a:xfrm>
          <a:effectLst/>
        </p:spPr>
        <p:txBody>
          <a:bodyPr>
            <a:normAutofit/>
          </a:bodyPr>
          <a:lstStyle/>
          <a:p>
            <a:pPr fontAlgn="base"/>
            <a:r>
              <a:rPr lang="en-US" b="1" dirty="0" smtClean="0">
                <a:solidFill>
                  <a:schemeClr val="bg1"/>
                </a:solidFill>
              </a:rPr>
              <a:t>Computer Architecture </a:t>
            </a:r>
            <a:r>
              <a:rPr lang="en-US" b="1" dirty="0" smtClean="0"/>
              <a:t>and </a:t>
            </a:r>
            <a:r>
              <a:rPr lang="en-US" b="1" dirty="0" smtClean="0">
                <a:solidFill>
                  <a:srgbClr val="F7B217"/>
                </a:solidFill>
              </a:rPr>
              <a:t>Operating Systems</a:t>
            </a:r>
            <a:r>
              <a:rPr lang="en-US" b="1" dirty="0" smtClean="0"/>
              <a:t/>
            </a:r>
            <a:br>
              <a:rPr lang="en-US" b="1" dirty="0" smtClean="0"/>
            </a:br>
            <a:r>
              <a:rPr lang="en-US" b="1" dirty="0" smtClean="0"/>
              <a:t>Lecture </a:t>
            </a:r>
            <a:r>
              <a:rPr lang="en-US" b="1" dirty="0" smtClean="0"/>
              <a:t>1</a:t>
            </a:r>
            <a:r>
              <a:rPr lang="ru-RU" b="1" dirty="0" smtClean="0"/>
              <a:t>3</a:t>
            </a:r>
            <a:r>
              <a:rPr lang="en-US" b="1" dirty="0" smtClean="0"/>
              <a:t>: Socket</a:t>
            </a:r>
            <a:r>
              <a:rPr lang="en-US" b="1" dirty="0" smtClean="0"/>
              <a:t>s</a:t>
            </a:r>
            <a:endParaRPr lang="en-US" b="1" dirty="0"/>
          </a:p>
        </p:txBody>
      </p:sp>
      <p:sp>
        <p:nvSpPr>
          <p:cNvPr id="5" name="Subtitle 11"/>
          <p:cNvSpPr>
            <a:spLocks noGrp="1"/>
          </p:cNvSpPr>
          <p:nvPr>
            <p:ph type="subTitle" idx="4294967295"/>
          </p:nvPr>
        </p:nvSpPr>
        <p:spPr>
          <a:xfrm>
            <a:off x="0" y="4423118"/>
            <a:ext cx="12192000" cy="573664"/>
          </a:xfrm>
        </p:spPr>
        <p:txBody>
          <a:bodyPr>
            <a:noAutofit/>
          </a:bodyPr>
          <a:lstStyle/>
          <a:p>
            <a:pPr algn="ctr">
              <a:buNone/>
              <a:defRPr/>
            </a:pPr>
            <a:r>
              <a:rPr lang="en-US" sz="4800" b="1" dirty="0" smtClean="0"/>
              <a:t>Andrei Tatarnikov</a:t>
            </a:r>
            <a:endParaRPr lang="en-US" sz="4800" b="1" dirty="0"/>
          </a:p>
        </p:txBody>
      </p:sp>
      <p:sp>
        <p:nvSpPr>
          <p:cNvPr id="14" name="TextBox 13"/>
          <p:cNvSpPr txBox="1"/>
          <p:nvPr/>
        </p:nvSpPr>
        <p:spPr>
          <a:xfrm>
            <a:off x="-47500" y="5305305"/>
            <a:ext cx="12239500" cy="954107"/>
          </a:xfrm>
          <a:prstGeom prst="rect">
            <a:avLst/>
          </a:prstGeom>
          <a:noFill/>
        </p:spPr>
        <p:txBody>
          <a:bodyPr wrap="square">
            <a:spAutoFit/>
          </a:bodyPr>
          <a:lstStyle/>
          <a:p>
            <a:pPr algn="ctr">
              <a:defRPr/>
            </a:pPr>
            <a:r>
              <a:rPr lang="en-US" sz="2800" b="1" u="sng" dirty="0" smtClean="0">
                <a:solidFill>
                  <a:srgbClr val="0070C0"/>
                </a:solidFill>
                <a:latin typeface="+mj-lt"/>
                <a:cs typeface="Calibri" pitchFamily="34" charset="0"/>
              </a:rPr>
              <a:t>atatarnikov@hse.ru </a:t>
            </a:r>
          </a:p>
          <a:p>
            <a:pPr algn="ctr">
              <a:defRPr/>
            </a:pPr>
            <a:r>
              <a:rPr lang="en-US" sz="2800" b="1" u="sng" dirty="0" smtClean="0">
                <a:solidFill>
                  <a:srgbClr val="0070C0"/>
                </a:solidFill>
                <a:latin typeface="+mj-lt"/>
                <a:cs typeface="Calibri" pitchFamily="34" charset="0"/>
              </a:rPr>
              <a:t>@andrewt0301</a:t>
            </a:r>
            <a:endParaRPr lang="en-US" sz="2800" b="1" u="sng" dirty="0">
              <a:solidFill>
                <a:srgbClr val="0070C0"/>
              </a:solidFill>
              <a:latin typeface="+mj-lt"/>
              <a:cs typeface="Calibri" pitchFamily="34" charset="0"/>
            </a:endParaRPr>
          </a:p>
        </p:txBody>
      </p:sp>
    </p:spTree>
    <p:extLst>
      <p:ext uri="{BB962C8B-B14F-4D97-AF65-F5344CB8AC3E}">
        <p14:creationId xmlns="" xmlns:p14="http://schemas.microsoft.com/office/powerpoint/2010/main" val="24928947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noChangeArrowheads="1"/>
          </p:cNvSpPr>
          <p:nvPr>
            <p:ph type="title"/>
          </p:nvPr>
        </p:nvSpPr>
        <p:spPr/>
        <p:txBody>
          <a:bodyPr/>
          <a:lstStyle/>
          <a:p>
            <a:r>
              <a:rPr lang="en-US" altLang="en-US" smtClean="0"/>
              <a:t>TCP/IP Example (Cont.)</a:t>
            </a:r>
          </a:p>
        </p:txBody>
      </p:sp>
      <p:sp>
        <p:nvSpPr>
          <p:cNvPr id="41986" name="Content Placeholder 3"/>
          <p:cNvSpPr>
            <a:spLocks noGrp="1" noChangeArrowheads="1"/>
          </p:cNvSpPr>
          <p:nvPr>
            <p:ph idx="1"/>
          </p:nvPr>
        </p:nvSpPr>
        <p:spPr>
          <a:xfrm>
            <a:off x="878305" y="1233489"/>
            <a:ext cx="10419347" cy="4674016"/>
          </a:xfrm>
        </p:spPr>
        <p:txBody>
          <a:bodyPr>
            <a:normAutofit fontScale="92500" lnSpcReduction="10000"/>
          </a:bodyPr>
          <a:lstStyle/>
          <a:p>
            <a:r>
              <a:rPr lang="en-US" altLang="en-US" dirty="0" smtClean="0"/>
              <a:t>Within a network, how does a packet move from sender (host or router) to receiver?</a:t>
            </a:r>
          </a:p>
          <a:p>
            <a:pPr lvl="1"/>
            <a:r>
              <a:rPr lang="en-US" altLang="en-US" dirty="0" smtClean="0"/>
              <a:t>Every Ethernet/</a:t>
            </a:r>
            <a:r>
              <a:rPr lang="en-US" altLang="en-US" dirty="0" err="1" smtClean="0"/>
              <a:t>WiFi</a:t>
            </a:r>
            <a:r>
              <a:rPr lang="en-US" altLang="en-US" dirty="0" smtClean="0"/>
              <a:t> device has a </a:t>
            </a:r>
            <a:r>
              <a:rPr lang="en-US" altLang="en-US" b="1" dirty="0" smtClean="0">
                <a:solidFill>
                  <a:srgbClr val="F7B217"/>
                </a:solidFill>
              </a:rPr>
              <a:t>medium access control</a:t>
            </a:r>
            <a:r>
              <a:rPr lang="en-US" altLang="en-US" b="1" dirty="0" smtClean="0">
                <a:solidFill>
                  <a:srgbClr val="3366FF"/>
                </a:solidFill>
              </a:rPr>
              <a:t> </a:t>
            </a:r>
            <a:r>
              <a:rPr lang="en-US" altLang="en-US" dirty="0" smtClean="0"/>
              <a:t>(MAC) address</a:t>
            </a:r>
          </a:p>
          <a:p>
            <a:pPr lvl="1"/>
            <a:r>
              <a:rPr lang="en-US" altLang="en-US" dirty="0" smtClean="0"/>
              <a:t>Two devices on same LAN communicate via MAC address</a:t>
            </a:r>
          </a:p>
          <a:p>
            <a:pPr lvl="1"/>
            <a:r>
              <a:rPr lang="en-US" altLang="en-US" dirty="0" smtClean="0"/>
              <a:t>If a system needs to send data to another system, it needs to discover the IP to MAC address mapping</a:t>
            </a:r>
          </a:p>
          <a:p>
            <a:pPr lvl="2"/>
            <a:r>
              <a:rPr lang="en-US" altLang="en-US" dirty="0" smtClean="0"/>
              <a:t>Uses </a:t>
            </a:r>
            <a:r>
              <a:rPr lang="en-US" altLang="en-US" b="1" dirty="0" smtClean="0">
                <a:solidFill>
                  <a:srgbClr val="F7B217"/>
                </a:solidFill>
              </a:rPr>
              <a:t>address resolution protocol </a:t>
            </a:r>
            <a:r>
              <a:rPr lang="en-US" altLang="en-US" dirty="0" smtClean="0"/>
              <a:t>(ARP)</a:t>
            </a:r>
          </a:p>
          <a:p>
            <a:pPr lvl="1"/>
            <a:r>
              <a:rPr lang="en-US" altLang="en-US" dirty="0" smtClean="0"/>
              <a:t>A broadcast uses a special network address to signal that all hosts should receive and process the packet</a:t>
            </a:r>
          </a:p>
          <a:p>
            <a:pPr lvl="2"/>
            <a:r>
              <a:rPr lang="en-US" altLang="en-US" dirty="0" smtClean="0"/>
              <a:t>Not forwarded by routers to different networks</a:t>
            </a:r>
          </a:p>
          <a:p>
            <a:endParaRPr lang="en-US" altLang="en-US" dirty="0" smtClean="0"/>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10</a:t>
            </a:fld>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noChangeArrowheads="1"/>
          </p:cNvSpPr>
          <p:nvPr>
            <p:ph type="title"/>
          </p:nvPr>
        </p:nvSpPr>
        <p:spPr/>
        <p:txBody>
          <a:bodyPr/>
          <a:lstStyle/>
          <a:p>
            <a:r>
              <a:rPr lang="en-US" altLang="en-US" smtClean="0"/>
              <a:t>Ethernet Packet</a:t>
            </a:r>
          </a:p>
        </p:txBody>
      </p:sp>
      <p:pic>
        <p:nvPicPr>
          <p:cNvPr id="43010" name="Picture 3"/>
          <p:cNvPicPr>
            <a:picLocks noChangeAspect="1"/>
          </p:cNvPicPr>
          <p:nvPr/>
        </p:nvPicPr>
        <p:blipFill>
          <a:blip r:embed="rId2" cstate="print"/>
          <a:srcRect/>
          <a:stretch>
            <a:fillRect/>
          </a:stretch>
        </p:blipFill>
        <p:spPr bwMode="auto">
          <a:xfrm>
            <a:off x="1663701" y="1157288"/>
            <a:ext cx="9376833" cy="4610100"/>
          </a:xfrm>
          <a:prstGeom prst="rect">
            <a:avLst/>
          </a:prstGeom>
          <a:noFill/>
          <a:ln w="9525">
            <a:noFill/>
            <a:miter lim="800000"/>
            <a:headEnd/>
            <a:tailEnd/>
          </a:ln>
        </p:spPr>
      </p:pic>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11</a:t>
            </a:fld>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noChangeArrowheads="1"/>
          </p:cNvSpPr>
          <p:nvPr>
            <p:ph type="title"/>
          </p:nvPr>
        </p:nvSpPr>
        <p:spPr/>
        <p:txBody>
          <a:bodyPr/>
          <a:lstStyle/>
          <a:p>
            <a:r>
              <a:rPr lang="en-US" altLang="en-US" smtClean="0"/>
              <a:t>Transport Protocols UDP and TCP</a:t>
            </a:r>
          </a:p>
        </p:txBody>
      </p:sp>
      <p:sp>
        <p:nvSpPr>
          <p:cNvPr id="44034" name="Content Placeholder 2"/>
          <p:cNvSpPr>
            <a:spLocks noGrp="1" noChangeArrowheads="1"/>
          </p:cNvSpPr>
          <p:nvPr>
            <p:ph idx="1"/>
          </p:nvPr>
        </p:nvSpPr>
        <p:spPr>
          <a:xfrm>
            <a:off x="890338" y="1233489"/>
            <a:ext cx="10425364" cy="4530725"/>
          </a:xfrm>
        </p:spPr>
        <p:txBody>
          <a:bodyPr>
            <a:normAutofit fontScale="85000" lnSpcReduction="20000"/>
          </a:bodyPr>
          <a:lstStyle/>
          <a:p>
            <a:r>
              <a:rPr lang="en-US" altLang="en-US" dirty="0" smtClean="0"/>
              <a:t>Once a host with a specific IP address receives a packet, it must somehow pass it to the correct waiting process</a:t>
            </a:r>
          </a:p>
          <a:p>
            <a:r>
              <a:rPr lang="en-US" altLang="en-US" dirty="0" smtClean="0"/>
              <a:t>Transport protocols TCP and UDP identify receiving and sending processes through the use of a port number</a:t>
            </a:r>
          </a:p>
          <a:p>
            <a:pPr lvl="1"/>
            <a:r>
              <a:rPr lang="en-US" altLang="en-US" dirty="0" smtClean="0"/>
              <a:t>Allows host with single IP address to have multiple server/client processes sending/receiving packets</a:t>
            </a:r>
          </a:p>
          <a:p>
            <a:pPr lvl="1"/>
            <a:r>
              <a:rPr lang="en-US" altLang="en-US" b="1" i="1" dirty="0" smtClean="0"/>
              <a:t>Well-known</a:t>
            </a:r>
            <a:r>
              <a:rPr lang="en-US" altLang="en-US" dirty="0" smtClean="0"/>
              <a:t> port numbers are used for many services</a:t>
            </a:r>
          </a:p>
          <a:p>
            <a:pPr lvl="2"/>
            <a:r>
              <a:rPr lang="en-US" altLang="en-US" dirty="0" smtClean="0"/>
              <a:t>FTP – port 21</a:t>
            </a:r>
          </a:p>
          <a:p>
            <a:pPr lvl="2"/>
            <a:r>
              <a:rPr lang="en-US" altLang="en-US" dirty="0" err="1" smtClean="0"/>
              <a:t>ssh</a:t>
            </a:r>
            <a:r>
              <a:rPr lang="en-US" altLang="en-US" dirty="0" smtClean="0"/>
              <a:t> – port 22</a:t>
            </a:r>
          </a:p>
          <a:p>
            <a:pPr lvl="2"/>
            <a:r>
              <a:rPr lang="en-US" altLang="en-US" dirty="0" smtClean="0"/>
              <a:t>SMTP – port 25</a:t>
            </a:r>
          </a:p>
          <a:p>
            <a:pPr lvl="2"/>
            <a:r>
              <a:rPr lang="en-US" altLang="en-US" dirty="0" smtClean="0"/>
              <a:t>HTTP – port 80</a:t>
            </a:r>
          </a:p>
          <a:p>
            <a:r>
              <a:rPr lang="en-US" altLang="en-US" dirty="0" smtClean="0"/>
              <a:t>Transport protocol can be simple or can add reliability to network packet stream</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12</a:t>
            </a:fld>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noChangeArrowheads="1"/>
          </p:cNvSpPr>
          <p:nvPr>
            <p:ph type="title"/>
          </p:nvPr>
        </p:nvSpPr>
        <p:spPr/>
        <p:txBody>
          <a:bodyPr/>
          <a:lstStyle/>
          <a:p>
            <a:r>
              <a:rPr lang="en-US" altLang="en-US" smtClean="0"/>
              <a:t>User Datagram Protocol</a:t>
            </a:r>
          </a:p>
        </p:txBody>
      </p:sp>
      <p:sp>
        <p:nvSpPr>
          <p:cNvPr id="45058" name="Content Placeholder 2"/>
          <p:cNvSpPr>
            <a:spLocks noGrp="1" noChangeArrowheads="1"/>
          </p:cNvSpPr>
          <p:nvPr>
            <p:ph idx="1"/>
          </p:nvPr>
        </p:nvSpPr>
        <p:spPr>
          <a:xfrm>
            <a:off x="830179" y="1221457"/>
            <a:ext cx="10479505" cy="4530725"/>
          </a:xfrm>
        </p:spPr>
        <p:txBody>
          <a:bodyPr>
            <a:normAutofit lnSpcReduction="10000"/>
          </a:bodyPr>
          <a:lstStyle/>
          <a:p>
            <a:r>
              <a:rPr lang="en-US" altLang="en-US" dirty="0" smtClean="0"/>
              <a:t>UDP is </a:t>
            </a:r>
            <a:r>
              <a:rPr lang="en-US" altLang="en-US" b="1" i="1" dirty="0" smtClean="0"/>
              <a:t>unreliable </a:t>
            </a:r>
            <a:r>
              <a:rPr lang="en-US" altLang="en-US" dirty="0" smtClean="0"/>
              <a:t>– bare-bones extension to IP with addition of port number</a:t>
            </a:r>
          </a:p>
          <a:p>
            <a:pPr lvl="1"/>
            <a:r>
              <a:rPr lang="en-US" altLang="en-US" dirty="0" smtClean="0"/>
              <a:t>Since there are no guarantees of delivery in the lower network (IP) layer, packets may become lost</a:t>
            </a:r>
          </a:p>
          <a:p>
            <a:pPr lvl="1"/>
            <a:r>
              <a:rPr lang="en-US" altLang="en-US" dirty="0" smtClean="0"/>
              <a:t>Packets may also be received out-out-order</a:t>
            </a:r>
          </a:p>
          <a:p>
            <a:r>
              <a:rPr lang="en-US" altLang="en-US" dirty="0" smtClean="0"/>
              <a:t>UDP is also </a:t>
            </a:r>
            <a:r>
              <a:rPr lang="en-US" altLang="en-US" b="1" i="1" dirty="0" smtClean="0"/>
              <a:t>connectionless</a:t>
            </a:r>
            <a:r>
              <a:rPr lang="en-US" altLang="en-US" dirty="0" smtClean="0"/>
              <a:t> – no connection setup at the beginning of the transmission to set up state</a:t>
            </a:r>
          </a:p>
          <a:p>
            <a:pPr lvl="1"/>
            <a:r>
              <a:rPr lang="en-US" altLang="en-US" dirty="0" smtClean="0"/>
              <a:t>Also no connection tear-down at the end of transmission</a:t>
            </a:r>
          </a:p>
          <a:p>
            <a:r>
              <a:rPr lang="en-US" altLang="en-US" dirty="0" smtClean="0"/>
              <a:t>UDP packets are also called </a:t>
            </a:r>
            <a:r>
              <a:rPr lang="en-US" altLang="en-US" b="1" dirty="0" err="1" smtClean="0">
                <a:solidFill>
                  <a:srgbClr val="F7B217"/>
                </a:solidFill>
              </a:rPr>
              <a:t>datagrams</a:t>
            </a:r>
            <a:endParaRPr lang="en-US" altLang="en-US" b="1" dirty="0" smtClean="0">
              <a:solidFill>
                <a:srgbClr val="F7B217"/>
              </a:solidFill>
            </a:endParaRP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13</a:t>
            </a:fld>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noChangeArrowheads="1"/>
          </p:cNvSpPr>
          <p:nvPr>
            <p:ph type="title"/>
          </p:nvPr>
        </p:nvSpPr>
        <p:spPr/>
        <p:txBody>
          <a:bodyPr/>
          <a:lstStyle/>
          <a:p>
            <a:r>
              <a:rPr lang="en-US" altLang="en-US" smtClean="0"/>
              <a:t>UDP Dropped Packet Example</a:t>
            </a:r>
          </a:p>
        </p:txBody>
      </p:sp>
      <p:pic>
        <p:nvPicPr>
          <p:cNvPr id="46082" name="Picture 3"/>
          <p:cNvPicPr>
            <a:picLocks noChangeAspect="1"/>
          </p:cNvPicPr>
          <p:nvPr/>
        </p:nvPicPr>
        <p:blipFill>
          <a:blip r:embed="rId2" cstate="print"/>
          <a:srcRect/>
          <a:stretch>
            <a:fillRect/>
          </a:stretch>
        </p:blipFill>
        <p:spPr bwMode="auto">
          <a:xfrm>
            <a:off x="2400301" y="2009776"/>
            <a:ext cx="7260167" cy="2862263"/>
          </a:xfrm>
          <a:prstGeom prst="rect">
            <a:avLst/>
          </a:prstGeom>
          <a:noFill/>
          <a:ln w="9525">
            <a:noFill/>
            <a:miter lim="800000"/>
            <a:headEnd/>
            <a:tailEnd/>
          </a:ln>
        </p:spPr>
      </p:pic>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14</a:t>
            </a:fld>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noChangeArrowheads="1"/>
          </p:cNvSpPr>
          <p:nvPr>
            <p:ph type="title"/>
          </p:nvPr>
        </p:nvSpPr>
        <p:spPr/>
        <p:txBody>
          <a:bodyPr/>
          <a:lstStyle/>
          <a:p>
            <a:r>
              <a:rPr lang="en-US" altLang="en-US" smtClean="0"/>
              <a:t>Transmission Control Protocol</a:t>
            </a:r>
          </a:p>
        </p:txBody>
      </p:sp>
      <p:sp>
        <p:nvSpPr>
          <p:cNvPr id="47106" name="Content Placeholder 2"/>
          <p:cNvSpPr>
            <a:spLocks noGrp="1" noChangeArrowheads="1"/>
          </p:cNvSpPr>
          <p:nvPr>
            <p:ph idx="1"/>
          </p:nvPr>
        </p:nvSpPr>
        <p:spPr>
          <a:xfrm>
            <a:off x="890336" y="1233489"/>
            <a:ext cx="10479505" cy="5203406"/>
          </a:xfrm>
        </p:spPr>
        <p:txBody>
          <a:bodyPr>
            <a:normAutofit fontScale="92500" lnSpcReduction="10000"/>
          </a:bodyPr>
          <a:lstStyle/>
          <a:p>
            <a:r>
              <a:rPr lang="en-US" altLang="en-US" dirty="0" smtClean="0"/>
              <a:t>TCP is both </a:t>
            </a:r>
            <a:r>
              <a:rPr lang="en-US" altLang="en-US" b="1" i="1" dirty="0" smtClean="0"/>
              <a:t>reliable</a:t>
            </a:r>
            <a:r>
              <a:rPr lang="en-US" altLang="en-US" dirty="0" smtClean="0"/>
              <a:t> and </a:t>
            </a:r>
            <a:r>
              <a:rPr lang="en-US" altLang="en-US" b="1" i="1" dirty="0" smtClean="0"/>
              <a:t>connection-oriented</a:t>
            </a:r>
            <a:endParaRPr lang="en-US" altLang="en-US" dirty="0" smtClean="0"/>
          </a:p>
          <a:p>
            <a:r>
              <a:rPr lang="en-US" altLang="en-US" dirty="0" smtClean="0"/>
              <a:t>In addition to port number, TCP provides abstraction to allow in-order, uninterrupted </a:t>
            </a:r>
            <a:r>
              <a:rPr lang="en-US" altLang="en-US" b="1" i="1" dirty="0" smtClean="0"/>
              <a:t>byte-stream</a:t>
            </a:r>
            <a:r>
              <a:rPr lang="en-US" altLang="en-US" dirty="0" smtClean="0"/>
              <a:t> across an unreliable network</a:t>
            </a:r>
          </a:p>
          <a:p>
            <a:pPr lvl="1"/>
            <a:r>
              <a:rPr lang="en-US" altLang="en-US" dirty="0" smtClean="0"/>
              <a:t>Whenever host sends packet, the receiver must send an </a:t>
            </a:r>
            <a:r>
              <a:rPr lang="en-US" altLang="en-US" b="1" dirty="0" smtClean="0">
                <a:solidFill>
                  <a:srgbClr val="F7B217"/>
                </a:solidFill>
              </a:rPr>
              <a:t>acknowledgement packet </a:t>
            </a:r>
            <a:r>
              <a:rPr lang="en-US" altLang="en-US" dirty="0" smtClean="0"/>
              <a:t>(ACK).  If ACK not received before a timer expires, sender will resend.</a:t>
            </a:r>
          </a:p>
          <a:p>
            <a:pPr lvl="1"/>
            <a:r>
              <a:rPr lang="en-US" altLang="en-US" b="1" dirty="0" smtClean="0">
                <a:solidFill>
                  <a:srgbClr val="F7B217"/>
                </a:solidFill>
              </a:rPr>
              <a:t>Sequence numbers </a:t>
            </a:r>
            <a:r>
              <a:rPr lang="en-US" altLang="en-US" dirty="0" smtClean="0"/>
              <a:t>in TCP header allow receiver to put packets in order and notice missing packets</a:t>
            </a:r>
          </a:p>
          <a:p>
            <a:pPr lvl="1"/>
            <a:r>
              <a:rPr lang="en-US" altLang="en-US" dirty="0" smtClean="0"/>
              <a:t>Connections are initiated with series of control packets called a </a:t>
            </a:r>
            <a:r>
              <a:rPr lang="en-US" altLang="en-US" b="1" i="1" dirty="0" smtClean="0"/>
              <a:t>three-way handshake</a:t>
            </a:r>
            <a:endParaRPr lang="en-US" altLang="en-US" dirty="0" smtClean="0"/>
          </a:p>
          <a:p>
            <a:pPr lvl="2"/>
            <a:r>
              <a:rPr lang="en-US" altLang="en-US" sz="2600" dirty="0" smtClean="0"/>
              <a:t>Connections also closed with series of control packets</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15</a:t>
            </a:fld>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noChangeArrowheads="1"/>
          </p:cNvSpPr>
          <p:nvPr>
            <p:ph type="title"/>
          </p:nvPr>
        </p:nvSpPr>
        <p:spPr/>
        <p:txBody>
          <a:bodyPr/>
          <a:lstStyle/>
          <a:p>
            <a:r>
              <a:rPr lang="en-US" altLang="en-US" smtClean="0"/>
              <a:t>TCP Data Transfer Scenario</a:t>
            </a:r>
          </a:p>
        </p:txBody>
      </p:sp>
      <p:pic>
        <p:nvPicPr>
          <p:cNvPr id="48130" name="Picture 3"/>
          <p:cNvPicPr>
            <a:picLocks noChangeAspect="1"/>
          </p:cNvPicPr>
          <p:nvPr/>
        </p:nvPicPr>
        <p:blipFill>
          <a:blip r:embed="rId2" cstate="print"/>
          <a:srcRect/>
          <a:stretch>
            <a:fillRect/>
          </a:stretch>
        </p:blipFill>
        <p:spPr bwMode="auto">
          <a:xfrm>
            <a:off x="2929691" y="1216193"/>
            <a:ext cx="6305551" cy="5186363"/>
          </a:xfrm>
          <a:prstGeom prst="rect">
            <a:avLst/>
          </a:prstGeom>
          <a:noFill/>
          <a:ln w="9525">
            <a:noFill/>
            <a:miter lim="800000"/>
            <a:headEnd/>
            <a:tailEnd/>
          </a:ln>
        </p:spPr>
      </p:pic>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16</a:t>
            </a:fld>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Rounded Rectangle 65"/>
          <p:cNvSpPr/>
          <p:nvPr/>
        </p:nvSpPr>
        <p:spPr bwMode="auto">
          <a:xfrm>
            <a:off x="6348412" y="5678952"/>
            <a:ext cx="4143125" cy="1072368"/>
          </a:xfrm>
          <a:prstGeom prst="roundRect">
            <a:avLst/>
          </a:prstGeom>
          <a:gradFill>
            <a:gsLst>
              <a:gs pos="0">
                <a:srgbClr val="F7B217"/>
              </a:gs>
              <a:gs pos="100000">
                <a:schemeClr val="accent4">
                  <a:tint val="61000"/>
                  <a:alpha val="100000"/>
                  <a:satMod val="180000"/>
                </a:schemeClr>
              </a:gs>
            </a:gsLst>
          </a:gra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tIns="0" bIns="0" rtlCol="0" anchor="ctr" anchorCtr="0"/>
          <a:lstStyle/>
          <a:p>
            <a:pPr algn="r"/>
            <a:r>
              <a:rPr lang="en-US" sz="1800" dirty="0" smtClean="0"/>
              <a:t>5</a:t>
            </a:r>
            <a:r>
              <a:rPr lang="en-US" sz="1800" i="1" dirty="0" smtClean="0"/>
              <a:t>. Drop client</a:t>
            </a:r>
            <a:endParaRPr lang="en-US" sz="1800" i="1" dirty="0"/>
          </a:p>
        </p:txBody>
      </p:sp>
      <p:sp>
        <p:nvSpPr>
          <p:cNvPr id="65" name="Rounded Rectangle 64"/>
          <p:cNvSpPr/>
          <p:nvPr/>
        </p:nvSpPr>
        <p:spPr bwMode="auto">
          <a:xfrm>
            <a:off x="2235200" y="5662095"/>
            <a:ext cx="3077675" cy="951431"/>
          </a:xfrm>
          <a:prstGeom prst="roundRect">
            <a:avLst/>
          </a:prstGeom>
          <a:gradFill>
            <a:gsLst>
              <a:gs pos="0">
                <a:srgbClr val="F7B217"/>
              </a:gs>
              <a:gs pos="100000">
                <a:schemeClr val="accent4">
                  <a:tint val="61000"/>
                  <a:alpha val="100000"/>
                  <a:satMod val="180000"/>
                </a:schemeClr>
              </a:gs>
            </a:gsLst>
          </a:gra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tIns="0" bIns="0" rtlCol="0" anchor="b" anchorCtr="0"/>
          <a:lstStyle/>
          <a:p>
            <a:pPr algn="ctr"/>
            <a:r>
              <a:rPr lang="en-US" sz="1800" dirty="0" smtClean="0"/>
              <a:t>4</a:t>
            </a:r>
            <a:r>
              <a:rPr lang="en-US" sz="1800" i="1" dirty="0" smtClean="0"/>
              <a:t>. Disconnect client</a:t>
            </a:r>
            <a:endParaRPr lang="en-US" sz="1800" i="1" dirty="0"/>
          </a:p>
        </p:txBody>
      </p:sp>
      <p:sp>
        <p:nvSpPr>
          <p:cNvPr id="64" name="Rounded Rectangle 63"/>
          <p:cNvSpPr/>
          <p:nvPr/>
        </p:nvSpPr>
        <p:spPr bwMode="auto">
          <a:xfrm>
            <a:off x="1665473" y="4068494"/>
            <a:ext cx="9187011" cy="1586182"/>
          </a:xfrm>
          <a:prstGeom prst="roundRect">
            <a:avLst/>
          </a:prstGeom>
          <a:gradFill>
            <a:gsLst>
              <a:gs pos="0">
                <a:srgbClr val="F7B217"/>
              </a:gs>
              <a:gs pos="100000">
                <a:schemeClr val="accent4">
                  <a:tint val="61000"/>
                  <a:alpha val="100000"/>
                  <a:satMod val="180000"/>
                </a:schemeClr>
              </a:gs>
            </a:gsLst>
          </a:gra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tIns="0" rtlCol="0" anchor="t" anchorCtr="0"/>
          <a:lstStyle/>
          <a:p>
            <a:pPr algn="r"/>
            <a:r>
              <a:rPr lang="en-US" sz="1800" dirty="0" smtClean="0"/>
              <a:t>3</a:t>
            </a:r>
            <a:r>
              <a:rPr lang="en-US" sz="1800" i="1" dirty="0" smtClean="0"/>
              <a:t>. Exchange</a:t>
            </a:r>
          </a:p>
          <a:p>
            <a:pPr algn="r"/>
            <a:r>
              <a:rPr lang="en-US" sz="1800" i="1" dirty="0" smtClean="0"/>
              <a:t>data</a:t>
            </a:r>
            <a:endParaRPr lang="en-US" sz="1800" i="1" dirty="0"/>
          </a:p>
        </p:txBody>
      </p:sp>
      <p:sp>
        <p:nvSpPr>
          <p:cNvPr id="63" name="Rounded Rectangle 62"/>
          <p:cNvSpPr/>
          <p:nvPr/>
        </p:nvSpPr>
        <p:spPr bwMode="auto">
          <a:xfrm>
            <a:off x="2336800" y="1106905"/>
            <a:ext cx="2743200" cy="3073419"/>
          </a:xfrm>
          <a:prstGeom prst="roundRect">
            <a:avLst/>
          </a:prstGeom>
          <a:gradFill>
            <a:gsLst>
              <a:gs pos="0">
                <a:srgbClr val="F7B217"/>
              </a:gs>
              <a:gs pos="100000">
                <a:schemeClr val="accent4">
                  <a:tint val="61000"/>
                  <a:alpha val="100000"/>
                  <a:satMod val="180000"/>
                </a:schemeClr>
              </a:gs>
            </a:gsLst>
          </a:gra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tIns="0" rtlCol="0" anchor="t" anchorCtr="0"/>
          <a:lstStyle/>
          <a:p>
            <a:pPr algn="ctr"/>
            <a:r>
              <a:rPr lang="en-US" sz="1800" dirty="0"/>
              <a:t>2</a:t>
            </a:r>
            <a:r>
              <a:rPr lang="en-US" sz="1800" i="1" dirty="0" smtClean="0"/>
              <a:t>. Start client</a:t>
            </a:r>
            <a:endParaRPr lang="en-US" sz="1800" i="1" dirty="0"/>
          </a:p>
        </p:txBody>
      </p:sp>
      <p:sp>
        <p:nvSpPr>
          <p:cNvPr id="2" name="Rounded Rectangle 1"/>
          <p:cNvSpPr/>
          <p:nvPr/>
        </p:nvSpPr>
        <p:spPr bwMode="auto">
          <a:xfrm>
            <a:off x="6096000" y="1094874"/>
            <a:ext cx="2743200" cy="3085450"/>
          </a:xfrm>
          <a:prstGeom prst="roundRect">
            <a:avLst/>
          </a:prstGeom>
          <a:gradFill>
            <a:gsLst>
              <a:gs pos="0">
                <a:srgbClr val="F7B217"/>
              </a:gs>
              <a:gs pos="100000">
                <a:schemeClr val="accent4">
                  <a:tint val="61000"/>
                  <a:alpha val="100000"/>
                  <a:satMod val="180000"/>
                </a:schemeClr>
              </a:gs>
            </a:gsLst>
          </a:gra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tIns="0" rtlCol="0" anchor="t" anchorCtr="0"/>
          <a:lstStyle/>
          <a:p>
            <a:pPr algn="ctr"/>
            <a:r>
              <a:rPr lang="en-US" sz="1800" dirty="0" smtClean="0"/>
              <a:t>1</a:t>
            </a:r>
            <a:r>
              <a:rPr lang="en-US" sz="1800" i="1" dirty="0" smtClean="0"/>
              <a:t>. Start server</a:t>
            </a:r>
            <a:endParaRPr lang="en-US" sz="1800" i="1" dirty="0"/>
          </a:p>
        </p:txBody>
      </p:sp>
      <p:grpSp>
        <p:nvGrpSpPr>
          <p:cNvPr id="3" name="Group 56"/>
          <p:cNvGrpSpPr/>
          <p:nvPr/>
        </p:nvGrpSpPr>
        <p:grpSpPr>
          <a:xfrm>
            <a:off x="609600" y="4180323"/>
            <a:ext cx="8534400" cy="1371600"/>
            <a:chOff x="457200" y="4132968"/>
            <a:chExt cx="6400800" cy="1371600"/>
          </a:xfrm>
        </p:grpSpPr>
        <p:sp>
          <p:nvSpPr>
            <p:cNvPr id="56" name="Rectangle 55"/>
            <p:cNvSpPr/>
            <p:nvPr/>
          </p:nvSpPr>
          <p:spPr bwMode="auto">
            <a:xfrm>
              <a:off x="1447800" y="4132968"/>
              <a:ext cx="5410200" cy="1371600"/>
            </a:xfrm>
            <a:prstGeom prst="rect">
              <a:avLst/>
            </a:prstGeom>
            <a:solidFill>
              <a:srgbClr val="F1C7C7"/>
            </a:solidFill>
            <a:ln w="12700">
              <a:solidFill>
                <a:schemeClr val="tx1"/>
              </a:solidFill>
              <a:miter lim="800000"/>
              <a:headEnd type="none" w="med" len="med"/>
              <a:tailEnd type="none" w="med" len="med"/>
            </a:ln>
            <a:effectLst/>
          </p:spPr>
          <p:txBody>
            <a:bodyPr rtlCol="0" anchor="ctr"/>
            <a:lstStyle/>
            <a:p>
              <a:pPr algn="ctr"/>
              <a:endParaRPr lang="en-US"/>
            </a:p>
          </p:txBody>
        </p:sp>
        <p:grpSp>
          <p:nvGrpSpPr>
            <p:cNvPr id="4" name="Group 4"/>
            <p:cNvGrpSpPr>
              <a:grpSpLocks/>
            </p:cNvGrpSpPr>
            <p:nvPr/>
          </p:nvGrpSpPr>
          <p:grpSpPr bwMode="auto">
            <a:xfrm>
              <a:off x="6324600" y="4507795"/>
              <a:ext cx="381000" cy="685800"/>
              <a:chOff x="3984" y="3264"/>
              <a:chExt cx="240" cy="432"/>
            </a:xfrm>
          </p:grpSpPr>
          <p:sp>
            <p:nvSpPr>
              <p:cNvPr id="759813" name="Line 5"/>
              <p:cNvSpPr>
                <a:spLocks noChangeShapeType="1"/>
              </p:cNvSpPr>
              <p:nvPr/>
            </p:nvSpPr>
            <p:spPr bwMode="auto">
              <a:xfrm>
                <a:off x="3984" y="3696"/>
                <a:ext cx="240" cy="0"/>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4" name="Line 6"/>
              <p:cNvSpPr>
                <a:spLocks noChangeShapeType="1"/>
              </p:cNvSpPr>
              <p:nvPr/>
            </p:nvSpPr>
            <p:spPr bwMode="auto">
              <a:xfrm flipV="1">
                <a:off x="4224" y="3264"/>
                <a:ext cx="0" cy="432"/>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5" name="Line 7"/>
              <p:cNvSpPr>
                <a:spLocks noChangeShapeType="1"/>
              </p:cNvSpPr>
              <p:nvPr/>
            </p:nvSpPr>
            <p:spPr bwMode="auto">
              <a:xfrm flipH="1">
                <a:off x="3984" y="3264"/>
                <a:ext cx="240"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grpSp>
        <p:grpSp>
          <p:nvGrpSpPr>
            <p:cNvPr id="5" name="Group 8"/>
            <p:cNvGrpSpPr>
              <a:grpSpLocks/>
            </p:cNvGrpSpPr>
            <p:nvPr/>
          </p:nvGrpSpPr>
          <p:grpSpPr bwMode="auto">
            <a:xfrm rot="10800000" flipV="1">
              <a:off x="1676400" y="4507795"/>
              <a:ext cx="381000" cy="685800"/>
              <a:chOff x="3984" y="3264"/>
              <a:chExt cx="240" cy="432"/>
            </a:xfrm>
          </p:grpSpPr>
          <p:sp>
            <p:nvSpPr>
              <p:cNvPr id="759817" name="Line 9"/>
              <p:cNvSpPr>
                <a:spLocks noChangeShapeType="1"/>
              </p:cNvSpPr>
              <p:nvPr/>
            </p:nvSpPr>
            <p:spPr bwMode="auto">
              <a:xfrm>
                <a:off x="3984" y="3696"/>
                <a:ext cx="240" cy="0"/>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8" name="Line 10"/>
              <p:cNvSpPr>
                <a:spLocks noChangeShapeType="1"/>
              </p:cNvSpPr>
              <p:nvPr/>
            </p:nvSpPr>
            <p:spPr bwMode="auto">
              <a:xfrm flipV="1">
                <a:off x="4224" y="3264"/>
                <a:ext cx="0" cy="432"/>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19" name="Line 11"/>
              <p:cNvSpPr>
                <a:spLocks noChangeShapeType="1"/>
              </p:cNvSpPr>
              <p:nvPr/>
            </p:nvSpPr>
            <p:spPr bwMode="auto">
              <a:xfrm flipH="1">
                <a:off x="3984" y="3264"/>
                <a:ext cx="240"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grpSp>
        <p:sp>
          <p:nvSpPr>
            <p:cNvPr id="759820" name="Text Box 12"/>
            <p:cNvSpPr txBox="1">
              <a:spLocks noChangeArrowheads="1"/>
            </p:cNvSpPr>
            <p:nvPr/>
          </p:nvSpPr>
          <p:spPr bwMode="auto">
            <a:xfrm>
              <a:off x="457200" y="4401432"/>
              <a:ext cx="838200" cy="825500"/>
            </a:xfrm>
            <a:prstGeom prst="rect">
              <a:avLst/>
            </a:prstGeom>
            <a:noFill/>
            <a:ln w="12700">
              <a:noFill/>
              <a:miter lim="800000"/>
              <a:headEnd/>
              <a:tailEnd/>
            </a:ln>
            <a:effectLst/>
          </p:spPr>
          <p:txBody>
            <a:bodyPr wrap="square" anchor="ctr">
              <a:spAutoFit/>
            </a:bodyPr>
            <a:lstStyle/>
            <a:p>
              <a:r>
                <a:rPr lang="en-US" sz="1600" dirty="0">
                  <a:solidFill>
                    <a:srgbClr val="C00000"/>
                  </a:solidFill>
                  <a:latin typeface="Calibri" pitchFamily="34" charset="0"/>
                </a:rPr>
                <a:t>Client / Server</a:t>
              </a:r>
            </a:p>
            <a:p>
              <a:r>
                <a:rPr lang="en-US" sz="1600" dirty="0">
                  <a:solidFill>
                    <a:srgbClr val="C00000"/>
                  </a:solidFill>
                  <a:latin typeface="Calibri" pitchFamily="34" charset="0"/>
                </a:rPr>
                <a:t>Session</a:t>
              </a:r>
            </a:p>
          </p:txBody>
        </p:sp>
      </p:grpSp>
      <p:sp>
        <p:nvSpPr>
          <p:cNvPr id="759821" name="Rectangle 13"/>
          <p:cNvSpPr>
            <a:spLocks noGrp="1" noChangeArrowheads="1"/>
          </p:cNvSpPr>
          <p:nvPr>
            <p:ph type="title"/>
          </p:nvPr>
        </p:nvSpPr>
        <p:spPr>
          <a:xfrm>
            <a:off x="866273" y="144379"/>
            <a:ext cx="10491538" cy="794084"/>
          </a:xfrm>
        </p:spPr>
        <p:txBody>
          <a:bodyPr>
            <a:normAutofit/>
          </a:bodyPr>
          <a:lstStyle/>
          <a:p>
            <a:pPr algn="ctr"/>
            <a:r>
              <a:rPr lang="en-US" dirty="0" smtClean="0"/>
              <a:t>Sockets Interface</a:t>
            </a:r>
            <a:endParaRPr lang="en-US" dirty="0"/>
          </a:p>
        </p:txBody>
      </p:sp>
      <p:sp>
        <p:nvSpPr>
          <p:cNvPr id="759822" name="Text Box 14"/>
          <p:cNvSpPr txBox="1">
            <a:spLocks noChangeArrowheads="1"/>
          </p:cNvSpPr>
          <p:nvPr/>
        </p:nvSpPr>
        <p:spPr bwMode="auto">
          <a:xfrm>
            <a:off x="1297540" y="1167917"/>
            <a:ext cx="1046954" cy="523220"/>
          </a:xfrm>
          <a:prstGeom prst="rect">
            <a:avLst/>
          </a:prstGeom>
          <a:noFill/>
          <a:ln w="12700">
            <a:noFill/>
            <a:miter lim="800000"/>
            <a:headEnd/>
            <a:tailEnd/>
          </a:ln>
          <a:effectLst/>
        </p:spPr>
        <p:txBody>
          <a:bodyPr wrap="none" anchor="ctr">
            <a:spAutoFit/>
          </a:bodyPr>
          <a:lstStyle/>
          <a:p>
            <a:pPr algn="ctr"/>
            <a:r>
              <a:rPr lang="en-US" sz="2800" b="1" dirty="0">
                <a:solidFill>
                  <a:srgbClr val="1E3272"/>
                </a:solidFill>
                <a:latin typeface="Calibri" pitchFamily="34" charset="0"/>
              </a:rPr>
              <a:t>Client</a:t>
            </a:r>
            <a:endParaRPr lang="en-US" b="1" dirty="0">
              <a:solidFill>
                <a:srgbClr val="1E3272"/>
              </a:solidFill>
              <a:latin typeface="Calibri" pitchFamily="34" charset="0"/>
            </a:endParaRPr>
          </a:p>
        </p:txBody>
      </p:sp>
      <p:sp>
        <p:nvSpPr>
          <p:cNvPr id="759823" name="Text Box 15"/>
          <p:cNvSpPr txBox="1">
            <a:spLocks noChangeArrowheads="1"/>
          </p:cNvSpPr>
          <p:nvPr/>
        </p:nvSpPr>
        <p:spPr bwMode="auto">
          <a:xfrm>
            <a:off x="8840086" y="1252138"/>
            <a:ext cx="1143070" cy="523220"/>
          </a:xfrm>
          <a:prstGeom prst="rect">
            <a:avLst/>
          </a:prstGeom>
          <a:noFill/>
          <a:ln w="12700">
            <a:noFill/>
            <a:miter lim="800000"/>
            <a:headEnd/>
            <a:tailEnd/>
          </a:ln>
          <a:effectLst/>
        </p:spPr>
        <p:txBody>
          <a:bodyPr wrap="none" anchor="ctr">
            <a:spAutoFit/>
          </a:bodyPr>
          <a:lstStyle/>
          <a:p>
            <a:pPr algn="ctr"/>
            <a:r>
              <a:rPr lang="en-US" sz="2800" b="1" dirty="0">
                <a:solidFill>
                  <a:srgbClr val="1E3272"/>
                </a:solidFill>
                <a:latin typeface="Calibri" pitchFamily="34" charset="0"/>
              </a:rPr>
              <a:t>Server</a:t>
            </a:r>
            <a:endParaRPr lang="en-US" b="1" dirty="0">
              <a:solidFill>
                <a:srgbClr val="1E3272"/>
              </a:solidFill>
              <a:latin typeface="Calibri" pitchFamily="34" charset="0"/>
            </a:endParaRPr>
          </a:p>
        </p:txBody>
      </p:sp>
      <p:sp>
        <p:nvSpPr>
          <p:cNvPr id="759824" name="Line 16"/>
          <p:cNvSpPr>
            <a:spLocks noChangeShapeType="1"/>
          </p:cNvSpPr>
          <p:nvPr/>
        </p:nvSpPr>
        <p:spPr bwMode="auto">
          <a:xfrm>
            <a:off x="3759200" y="2028555"/>
            <a:ext cx="0" cy="16764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5" name="Line 17"/>
          <p:cNvSpPr>
            <a:spLocks noChangeShapeType="1"/>
          </p:cNvSpPr>
          <p:nvPr/>
        </p:nvSpPr>
        <p:spPr bwMode="auto">
          <a:xfrm>
            <a:off x="7518400" y="2353254"/>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6" name="Line 18"/>
          <p:cNvSpPr>
            <a:spLocks noChangeShapeType="1"/>
          </p:cNvSpPr>
          <p:nvPr/>
        </p:nvSpPr>
        <p:spPr bwMode="auto">
          <a:xfrm>
            <a:off x="7518400" y="2870606"/>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7" name="Line 19"/>
          <p:cNvSpPr>
            <a:spLocks noChangeShapeType="1"/>
          </p:cNvSpPr>
          <p:nvPr/>
        </p:nvSpPr>
        <p:spPr bwMode="auto">
          <a:xfrm>
            <a:off x="7518400" y="3375926"/>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28" name="Line 20"/>
          <p:cNvSpPr>
            <a:spLocks noChangeShapeType="1"/>
          </p:cNvSpPr>
          <p:nvPr/>
        </p:nvSpPr>
        <p:spPr bwMode="auto">
          <a:xfrm>
            <a:off x="4064000" y="3857355"/>
            <a:ext cx="2438400"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759829" name="Rectangle 21"/>
          <p:cNvSpPr>
            <a:spLocks noChangeArrowheads="1"/>
          </p:cNvSpPr>
          <p:nvPr/>
        </p:nvSpPr>
        <p:spPr bwMode="auto">
          <a:xfrm>
            <a:off x="2743200" y="2231693"/>
            <a:ext cx="2032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dirty="0">
                <a:latin typeface="Courier New" pitchFamily="49" charset="0"/>
              </a:rPr>
              <a:t>socket</a:t>
            </a:r>
          </a:p>
        </p:txBody>
      </p:sp>
      <p:sp>
        <p:nvSpPr>
          <p:cNvPr id="759830" name="Rectangle 22"/>
          <p:cNvSpPr>
            <a:spLocks noChangeArrowheads="1"/>
          </p:cNvSpPr>
          <p:nvPr/>
        </p:nvSpPr>
        <p:spPr bwMode="auto">
          <a:xfrm>
            <a:off x="6502400" y="2111373"/>
            <a:ext cx="19304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socket</a:t>
            </a:r>
          </a:p>
        </p:txBody>
      </p:sp>
      <p:sp>
        <p:nvSpPr>
          <p:cNvPr id="759831" name="Rectangle 23"/>
          <p:cNvSpPr>
            <a:spLocks noChangeArrowheads="1"/>
          </p:cNvSpPr>
          <p:nvPr/>
        </p:nvSpPr>
        <p:spPr bwMode="auto">
          <a:xfrm>
            <a:off x="6502400" y="2665740"/>
            <a:ext cx="19304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bind</a:t>
            </a:r>
          </a:p>
        </p:txBody>
      </p:sp>
      <p:sp>
        <p:nvSpPr>
          <p:cNvPr id="759832" name="Rectangle 24"/>
          <p:cNvSpPr>
            <a:spLocks noChangeArrowheads="1"/>
          </p:cNvSpPr>
          <p:nvPr/>
        </p:nvSpPr>
        <p:spPr bwMode="auto">
          <a:xfrm>
            <a:off x="6502400" y="3159948"/>
            <a:ext cx="19304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listen</a:t>
            </a:r>
          </a:p>
        </p:txBody>
      </p:sp>
      <p:grpSp>
        <p:nvGrpSpPr>
          <p:cNvPr id="6" name="Group 25"/>
          <p:cNvGrpSpPr>
            <a:grpSpLocks/>
          </p:cNvGrpSpPr>
          <p:nvPr/>
        </p:nvGrpSpPr>
        <p:grpSpPr bwMode="auto">
          <a:xfrm>
            <a:off x="2743200" y="4025630"/>
            <a:ext cx="5689600" cy="1392238"/>
            <a:chOff x="1296" y="2506"/>
            <a:chExt cx="2688" cy="877"/>
          </a:xfrm>
        </p:grpSpPr>
        <p:sp>
          <p:nvSpPr>
            <p:cNvPr id="759834" name="Line 26"/>
            <p:cNvSpPr>
              <a:spLocks noChangeShapeType="1"/>
            </p:cNvSpPr>
            <p:nvPr/>
          </p:nvSpPr>
          <p:spPr bwMode="auto">
            <a:xfrm>
              <a:off x="1776" y="2506"/>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5" name="Line 27"/>
            <p:cNvSpPr>
              <a:spLocks noChangeShapeType="1"/>
            </p:cNvSpPr>
            <p:nvPr/>
          </p:nvSpPr>
          <p:spPr bwMode="auto">
            <a:xfrm>
              <a:off x="1776" y="2938"/>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6" name="Line 28"/>
            <p:cNvSpPr>
              <a:spLocks noChangeShapeType="1"/>
            </p:cNvSpPr>
            <p:nvPr/>
          </p:nvSpPr>
          <p:spPr bwMode="auto">
            <a:xfrm>
              <a:off x="3552" y="2506"/>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7" name="Line 29"/>
            <p:cNvSpPr>
              <a:spLocks noChangeShapeType="1"/>
            </p:cNvSpPr>
            <p:nvPr/>
          </p:nvSpPr>
          <p:spPr bwMode="auto">
            <a:xfrm>
              <a:off x="3552" y="2938"/>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8" name="Line 30"/>
            <p:cNvSpPr>
              <a:spLocks noChangeShapeType="1"/>
            </p:cNvSpPr>
            <p:nvPr/>
          </p:nvSpPr>
          <p:spPr bwMode="auto">
            <a:xfrm flipV="1">
              <a:off x="2256" y="2832"/>
              <a:ext cx="816"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39" name="Line 31"/>
            <p:cNvSpPr>
              <a:spLocks noChangeShapeType="1"/>
            </p:cNvSpPr>
            <p:nvPr/>
          </p:nvSpPr>
          <p:spPr bwMode="auto">
            <a:xfrm flipH="1">
              <a:off x="2256" y="3264"/>
              <a:ext cx="816"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0" name="Rectangle 32"/>
            <p:cNvSpPr>
              <a:spLocks noChangeArrowheads="1"/>
            </p:cNvSpPr>
            <p:nvPr/>
          </p:nvSpPr>
          <p:spPr bwMode="auto">
            <a:xfrm>
              <a:off x="3072" y="2718"/>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dirty="0" smtClean="0">
                  <a:latin typeface="Courier New" pitchFamily="49" charset="0"/>
                </a:rPr>
                <a:t>read</a:t>
              </a:r>
              <a:endParaRPr lang="en-US" sz="1400" dirty="0">
                <a:latin typeface="Courier New" pitchFamily="49" charset="0"/>
              </a:endParaRPr>
            </a:p>
          </p:txBody>
        </p:sp>
        <p:sp>
          <p:nvSpPr>
            <p:cNvPr id="759841" name="Rectangle 33"/>
            <p:cNvSpPr>
              <a:spLocks noChangeArrowheads="1"/>
            </p:cNvSpPr>
            <p:nvPr/>
          </p:nvSpPr>
          <p:spPr bwMode="auto">
            <a:xfrm>
              <a:off x="3072" y="3143"/>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dirty="0" smtClean="0">
                  <a:latin typeface="Courier New" pitchFamily="49" charset="0"/>
                </a:rPr>
                <a:t>write</a:t>
              </a:r>
              <a:endParaRPr lang="en-US" sz="1400" dirty="0">
                <a:latin typeface="Courier New" pitchFamily="49" charset="0"/>
              </a:endParaRPr>
            </a:p>
          </p:txBody>
        </p:sp>
        <p:sp>
          <p:nvSpPr>
            <p:cNvPr id="759842" name="Rectangle 34"/>
            <p:cNvSpPr>
              <a:spLocks noChangeArrowheads="1"/>
            </p:cNvSpPr>
            <p:nvPr/>
          </p:nvSpPr>
          <p:spPr bwMode="auto">
            <a:xfrm>
              <a:off x="1296" y="3143"/>
              <a:ext cx="960"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dirty="0" smtClean="0">
                  <a:latin typeface="Courier New" pitchFamily="49" charset="0"/>
                </a:rPr>
                <a:t>read</a:t>
              </a:r>
              <a:endParaRPr lang="en-US" sz="1400" dirty="0">
                <a:latin typeface="Courier New" pitchFamily="49" charset="0"/>
              </a:endParaRPr>
            </a:p>
          </p:txBody>
        </p:sp>
        <p:sp>
          <p:nvSpPr>
            <p:cNvPr id="759843" name="Rectangle 35"/>
            <p:cNvSpPr>
              <a:spLocks noChangeArrowheads="1"/>
            </p:cNvSpPr>
            <p:nvPr/>
          </p:nvSpPr>
          <p:spPr bwMode="auto">
            <a:xfrm>
              <a:off x="1296" y="2718"/>
              <a:ext cx="960"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dirty="0" smtClean="0">
                  <a:latin typeface="Courier New" pitchFamily="49" charset="0"/>
                </a:rPr>
                <a:t>write</a:t>
              </a:r>
              <a:endParaRPr lang="en-US" sz="1400" dirty="0">
                <a:latin typeface="Courier New" pitchFamily="49" charset="0"/>
              </a:endParaRPr>
            </a:p>
          </p:txBody>
        </p:sp>
      </p:grpSp>
      <p:sp>
        <p:nvSpPr>
          <p:cNvPr id="759844" name="Text Box 36"/>
          <p:cNvSpPr txBox="1">
            <a:spLocks noChangeArrowheads="1"/>
          </p:cNvSpPr>
          <p:nvPr/>
        </p:nvSpPr>
        <p:spPr bwMode="auto">
          <a:xfrm>
            <a:off x="5044700" y="3247756"/>
            <a:ext cx="1138453" cy="584775"/>
          </a:xfrm>
          <a:prstGeom prst="rect">
            <a:avLst/>
          </a:prstGeom>
          <a:noFill/>
          <a:ln w="12700">
            <a:noFill/>
            <a:miter lim="800000"/>
            <a:headEnd/>
            <a:tailEnd/>
          </a:ln>
          <a:effectLst/>
        </p:spPr>
        <p:txBody>
          <a:bodyPr wrap="none" anchor="ctr">
            <a:spAutoFit/>
          </a:bodyPr>
          <a:lstStyle/>
          <a:p>
            <a:pPr algn="ctr"/>
            <a:r>
              <a:rPr lang="en-US" sz="1600" dirty="0">
                <a:latin typeface="Calibri" pitchFamily="34" charset="0"/>
              </a:rPr>
              <a:t>Connection</a:t>
            </a:r>
          </a:p>
          <a:p>
            <a:pPr algn="ctr"/>
            <a:r>
              <a:rPr lang="en-US" sz="1600" dirty="0">
                <a:latin typeface="Calibri" pitchFamily="34" charset="0"/>
              </a:rPr>
              <a:t>request</a:t>
            </a:r>
          </a:p>
        </p:txBody>
      </p:sp>
      <p:grpSp>
        <p:nvGrpSpPr>
          <p:cNvPr id="7" name="Group 37"/>
          <p:cNvGrpSpPr>
            <a:grpSpLocks/>
          </p:cNvGrpSpPr>
          <p:nvPr/>
        </p:nvGrpSpPr>
        <p:grpSpPr bwMode="auto">
          <a:xfrm>
            <a:off x="2743200" y="3870326"/>
            <a:ext cx="6807200" cy="2790825"/>
            <a:chOff x="1296" y="2400"/>
            <a:chExt cx="3216" cy="1758"/>
          </a:xfrm>
        </p:grpSpPr>
        <p:sp>
          <p:nvSpPr>
            <p:cNvPr id="759846" name="Line 38"/>
            <p:cNvSpPr>
              <a:spLocks noChangeShapeType="1"/>
            </p:cNvSpPr>
            <p:nvPr/>
          </p:nvSpPr>
          <p:spPr bwMode="auto">
            <a:xfrm>
              <a:off x="1776" y="3370"/>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7" name="Line 39"/>
            <p:cNvSpPr>
              <a:spLocks noChangeShapeType="1"/>
            </p:cNvSpPr>
            <p:nvPr/>
          </p:nvSpPr>
          <p:spPr bwMode="auto">
            <a:xfrm>
              <a:off x="3552" y="3370"/>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8" name="Line 40"/>
            <p:cNvSpPr>
              <a:spLocks noChangeShapeType="1"/>
            </p:cNvSpPr>
            <p:nvPr/>
          </p:nvSpPr>
          <p:spPr bwMode="auto">
            <a:xfrm>
              <a:off x="3552" y="3719"/>
              <a:ext cx="0" cy="192"/>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759849" name="Line 41"/>
            <p:cNvSpPr>
              <a:spLocks noChangeShapeType="1"/>
            </p:cNvSpPr>
            <p:nvPr/>
          </p:nvSpPr>
          <p:spPr bwMode="auto">
            <a:xfrm flipV="1">
              <a:off x="1920" y="3696"/>
              <a:ext cx="1152"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759850" name="Rectangle 42"/>
            <p:cNvSpPr>
              <a:spLocks noChangeArrowheads="1"/>
            </p:cNvSpPr>
            <p:nvPr/>
          </p:nvSpPr>
          <p:spPr bwMode="auto">
            <a:xfrm>
              <a:off x="3072" y="3568"/>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dirty="0" smtClean="0">
                  <a:latin typeface="Courier New" pitchFamily="49" charset="0"/>
                </a:rPr>
                <a:t>read</a:t>
              </a:r>
              <a:endParaRPr lang="en-US" sz="1400" dirty="0">
                <a:latin typeface="Courier New" pitchFamily="49" charset="0"/>
              </a:endParaRPr>
            </a:p>
          </p:txBody>
        </p:sp>
        <p:sp>
          <p:nvSpPr>
            <p:cNvPr id="759851" name="Rectangle 43"/>
            <p:cNvSpPr>
              <a:spLocks noChangeArrowheads="1"/>
            </p:cNvSpPr>
            <p:nvPr/>
          </p:nvSpPr>
          <p:spPr bwMode="auto">
            <a:xfrm>
              <a:off x="3072" y="3918"/>
              <a:ext cx="912"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close</a:t>
              </a:r>
            </a:p>
          </p:txBody>
        </p:sp>
        <p:sp>
          <p:nvSpPr>
            <p:cNvPr id="759852" name="Rectangle 44"/>
            <p:cNvSpPr>
              <a:spLocks noChangeArrowheads="1"/>
            </p:cNvSpPr>
            <p:nvPr/>
          </p:nvSpPr>
          <p:spPr bwMode="auto">
            <a:xfrm>
              <a:off x="1296" y="3569"/>
              <a:ext cx="960" cy="24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close</a:t>
              </a:r>
            </a:p>
          </p:txBody>
        </p:sp>
        <p:sp>
          <p:nvSpPr>
            <p:cNvPr id="759853" name="Text Box 45"/>
            <p:cNvSpPr txBox="1">
              <a:spLocks noChangeArrowheads="1"/>
            </p:cNvSpPr>
            <p:nvPr/>
          </p:nvSpPr>
          <p:spPr bwMode="auto">
            <a:xfrm>
              <a:off x="2534" y="3524"/>
              <a:ext cx="222" cy="194"/>
            </a:xfrm>
            <a:prstGeom prst="rect">
              <a:avLst/>
            </a:prstGeom>
            <a:noFill/>
            <a:ln w="12700">
              <a:noFill/>
              <a:miter lim="800000"/>
              <a:headEnd/>
              <a:tailEnd/>
            </a:ln>
            <a:effectLst/>
          </p:spPr>
          <p:txBody>
            <a:bodyPr wrap="none" anchor="ctr">
              <a:spAutoFit/>
            </a:bodyPr>
            <a:lstStyle/>
            <a:p>
              <a:pPr algn="ctr"/>
              <a:r>
                <a:rPr lang="en-US" sz="1400" dirty="0">
                  <a:latin typeface="Calibri" pitchFamily="34" charset="0"/>
                </a:rPr>
                <a:t>EOF</a:t>
              </a:r>
            </a:p>
          </p:txBody>
        </p:sp>
        <p:sp>
          <p:nvSpPr>
            <p:cNvPr id="759854" name="Line 46"/>
            <p:cNvSpPr>
              <a:spLocks noChangeShapeType="1"/>
            </p:cNvSpPr>
            <p:nvPr/>
          </p:nvSpPr>
          <p:spPr bwMode="auto">
            <a:xfrm>
              <a:off x="3984" y="4128"/>
              <a:ext cx="528" cy="0"/>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55" name="Line 47"/>
            <p:cNvSpPr>
              <a:spLocks noChangeShapeType="1"/>
            </p:cNvSpPr>
            <p:nvPr/>
          </p:nvSpPr>
          <p:spPr bwMode="auto">
            <a:xfrm flipV="1">
              <a:off x="4512" y="2400"/>
              <a:ext cx="0" cy="1728"/>
            </a:xfrm>
            <a:prstGeom prst="line">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56" name="Line 48"/>
            <p:cNvSpPr>
              <a:spLocks noChangeShapeType="1"/>
            </p:cNvSpPr>
            <p:nvPr/>
          </p:nvSpPr>
          <p:spPr bwMode="auto">
            <a:xfrm flipH="1">
              <a:off x="3984" y="2400"/>
              <a:ext cx="528" cy="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grpSp>
      <p:sp>
        <p:nvSpPr>
          <p:cNvPr id="759857" name="Text Box 49"/>
          <p:cNvSpPr txBox="1">
            <a:spLocks noChangeArrowheads="1"/>
          </p:cNvSpPr>
          <p:nvPr/>
        </p:nvSpPr>
        <p:spPr bwMode="auto">
          <a:xfrm>
            <a:off x="9412616" y="4847956"/>
            <a:ext cx="1637756" cy="830997"/>
          </a:xfrm>
          <a:prstGeom prst="rect">
            <a:avLst/>
          </a:prstGeom>
          <a:noFill/>
          <a:ln w="12700">
            <a:noFill/>
            <a:miter lim="800000"/>
            <a:headEnd/>
            <a:tailEnd/>
          </a:ln>
          <a:effectLst/>
        </p:spPr>
        <p:txBody>
          <a:bodyPr wrap="none" anchor="ctr">
            <a:spAutoFit/>
          </a:bodyPr>
          <a:lstStyle/>
          <a:p>
            <a:r>
              <a:rPr lang="en-US" sz="1600" dirty="0">
                <a:latin typeface="Calibri" pitchFamily="34" charset="0"/>
              </a:rPr>
              <a:t>Await connection</a:t>
            </a:r>
          </a:p>
          <a:p>
            <a:r>
              <a:rPr lang="en-US" sz="1600" dirty="0">
                <a:latin typeface="Calibri" pitchFamily="34" charset="0"/>
              </a:rPr>
              <a:t>request from</a:t>
            </a:r>
          </a:p>
          <a:p>
            <a:r>
              <a:rPr lang="en-US" sz="1600" dirty="0">
                <a:latin typeface="Calibri" pitchFamily="34" charset="0"/>
              </a:rPr>
              <a:t>next client</a:t>
            </a:r>
          </a:p>
        </p:txBody>
      </p:sp>
      <p:sp>
        <p:nvSpPr>
          <p:cNvPr id="759858" name="AutoShape 50"/>
          <p:cNvSpPr>
            <a:spLocks/>
          </p:cNvSpPr>
          <p:nvPr/>
        </p:nvSpPr>
        <p:spPr bwMode="auto">
          <a:xfrm>
            <a:off x="8623968" y="1517990"/>
            <a:ext cx="203200" cy="2447655"/>
          </a:xfrm>
          <a:prstGeom prst="rightBrace">
            <a:avLst>
              <a:gd name="adj1" fmla="val 958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59" name="Text Box 51"/>
          <p:cNvSpPr txBox="1">
            <a:spLocks noChangeArrowheads="1"/>
          </p:cNvSpPr>
          <p:nvPr/>
        </p:nvSpPr>
        <p:spPr bwMode="auto">
          <a:xfrm>
            <a:off x="9054533" y="2501900"/>
            <a:ext cx="1789272" cy="338554"/>
          </a:xfrm>
          <a:prstGeom prst="rect">
            <a:avLst/>
          </a:prstGeom>
          <a:noFill/>
          <a:ln w="12700">
            <a:noFill/>
            <a:miter lim="800000"/>
            <a:headEnd/>
            <a:tailEnd/>
          </a:ln>
          <a:effectLst/>
        </p:spPr>
        <p:txBody>
          <a:bodyPr wrap="none" anchor="ctr">
            <a:spAutoFit/>
          </a:bodyPr>
          <a:lstStyle/>
          <a:p>
            <a:pPr algn="ctr"/>
            <a:r>
              <a:rPr lang="en-US" sz="1600" dirty="0" err="1">
                <a:latin typeface="Courier New" pitchFamily="49" charset="0"/>
              </a:rPr>
              <a:t>open_listenfd</a:t>
            </a:r>
            <a:endParaRPr lang="en-US" sz="1600" dirty="0">
              <a:latin typeface="Courier New" pitchFamily="49" charset="0"/>
            </a:endParaRPr>
          </a:p>
        </p:txBody>
      </p:sp>
      <p:sp>
        <p:nvSpPr>
          <p:cNvPr id="759860" name="AutoShape 52"/>
          <p:cNvSpPr>
            <a:spLocks/>
          </p:cNvSpPr>
          <p:nvPr/>
        </p:nvSpPr>
        <p:spPr bwMode="auto">
          <a:xfrm>
            <a:off x="2322095" y="1612232"/>
            <a:ext cx="205873" cy="2413564"/>
          </a:xfrm>
          <a:prstGeom prst="leftBrace">
            <a:avLst>
              <a:gd name="adj1" fmla="val 133333"/>
              <a:gd name="adj2" fmla="val 50000"/>
            </a:avLst>
          </a:prstGeom>
          <a:noFill/>
          <a:ln w="12700">
            <a:solidFill>
              <a:schemeClr val="tx1"/>
            </a:solidFill>
            <a:round/>
            <a:headEnd/>
            <a:tailEnd/>
          </a:ln>
          <a:effectLst/>
        </p:spPr>
        <p:txBody>
          <a:bodyPr wrap="none" anchor="ctr"/>
          <a:lstStyle/>
          <a:p>
            <a:endParaRPr lang="en-US" dirty="0">
              <a:latin typeface="Calibri" pitchFamily="34" charset="0"/>
            </a:endParaRPr>
          </a:p>
        </p:txBody>
      </p:sp>
      <p:sp>
        <p:nvSpPr>
          <p:cNvPr id="759861" name="Text Box 53"/>
          <p:cNvSpPr txBox="1">
            <a:spLocks noChangeArrowheads="1"/>
          </p:cNvSpPr>
          <p:nvPr/>
        </p:nvSpPr>
        <p:spPr bwMode="auto">
          <a:xfrm>
            <a:off x="371746" y="2609862"/>
            <a:ext cx="1789272" cy="338554"/>
          </a:xfrm>
          <a:prstGeom prst="rect">
            <a:avLst/>
          </a:prstGeom>
          <a:noFill/>
          <a:ln w="12700">
            <a:noFill/>
            <a:miter lim="800000"/>
            <a:headEnd/>
            <a:tailEnd/>
          </a:ln>
          <a:effectLst/>
        </p:spPr>
        <p:txBody>
          <a:bodyPr wrap="none" anchor="ctr">
            <a:spAutoFit/>
          </a:bodyPr>
          <a:lstStyle/>
          <a:p>
            <a:pPr algn="ctr"/>
            <a:r>
              <a:rPr lang="en-US" sz="1600" dirty="0" err="1">
                <a:latin typeface="Courier New" pitchFamily="49" charset="0"/>
              </a:rPr>
              <a:t>open_clientfd</a:t>
            </a:r>
            <a:endParaRPr lang="en-US" sz="1600" dirty="0">
              <a:latin typeface="Courier New" pitchFamily="49" charset="0"/>
            </a:endParaRPr>
          </a:p>
        </p:txBody>
      </p:sp>
      <p:sp>
        <p:nvSpPr>
          <p:cNvPr id="759862" name="Rectangle 54"/>
          <p:cNvSpPr>
            <a:spLocks noChangeArrowheads="1"/>
          </p:cNvSpPr>
          <p:nvPr/>
        </p:nvSpPr>
        <p:spPr bwMode="auto">
          <a:xfrm>
            <a:off x="6502400" y="3687493"/>
            <a:ext cx="19304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accept</a:t>
            </a:r>
          </a:p>
        </p:txBody>
      </p:sp>
      <p:sp>
        <p:nvSpPr>
          <p:cNvPr id="759863" name="Rectangle 55"/>
          <p:cNvSpPr>
            <a:spLocks noChangeArrowheads="1"/>
          </p:cNvSpPr>
          <p:nvPr/>
        </p:nvSpPr>
        <p:spPr bwMode="auto">
          <a:xfrm>
            <a:off x="2743200" y="3687493"/>
            <a:ext cx="20320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a:latin typeface="Courier New" pitchFamily="49" charset="0"/>
              </a:rPr>
              <a:t>connect</a:t>
            </a:r>
          </a:p>
        </p:txBody>
      </p:sp>
      <p:sp>
        <p:nvSpPr>
          <p:cNvPr id="58" name="Line 17"/>
          <p:cNvSpPr>
            <a:spLocks noChangeShapeType="1"/>
          </p:cNvSpPr>
          <p:nvPr/>
        </p:nvSpPr>
        <p:spPr bwMode="auto">
          <a:xfrm>
            <a:off x="7518400" y="1795981"/>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59" name="Rectangle 22"/>
          <p:cNvSpPr>
            <a:spLocks noChangeArrowheads="1"/>
          </p:cNvSpPr>
          <p:nvPr/>
        </p:nvSpPr>
        <p:spPr bwMode="auto">
          <a:xfrm>
            <a:off x="6502400" y="1590196"/>
            <a:ext cx="19304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dirty="0" err="1" smtClean="0">
                <a:latin typeface="Courier New" pitchFamily="49" charset="0"/>
              </a:rPr>
              <a:t>getaddrinfo</a:t>
            </a:r>
            <a:endParaRPr lang="en-US" sz="1400" dirty="0">
              <a:latin typeface="Courier New" pitchFamily="49" charset="0"/>
            </a:endParaRPr>
          </a:p>
        </p:txBody>
      </p:sp>
      <p:sp>
        <p:nvSpPr>
          <p:cNvPr id="61" name="Line 17"/>
          <p:cNvSpPr>
            <a:spLocks noChangeShapeType="1"/>
          </p:cNvSpPr>
          <p:nvPr/>
        </p:nvSpPr>
        <p:spPr bwMode="auto">
          <a:xfrm>
            <a:off x="3759201" y="1904269"/>
            <a:ext cx="0" cy="304800"/>
          </a:xfrm>
          <a:prstGeom prst="line">
            <a:avLst/>
          </a:prstGeom>
          <a:noFill/>
          <a:ln w="12700">
            <a:solidFill>
              <a:schemeClr val="tx1"/>
            </a:solidFill>
            <a:round/>
            <a:headEnd/>
            <a:tailEnd type="triangle" w="med" len="med"/>
          </a:ln>
          <a:effectLst/>
        </p:spPr>
        <p:txBody>
          <a:bodyPr wrap="none" anchor="ctr"/>
          <a:lstStyle/>
          <a:p>
            <a:endParaRPr lang="en-US" dirty="0">
              <a:latin typeface="Calibri" pitchFamily="34" charset="0"/>
            </a:endParaRPr>
          </a:p>
        </p:txBody>
      </p:sp>
      <p:sp>
        <p:nvSpPr>
          <p:cNvPr id="62" name="Rectangle 22"/>
          <p:cNvSpPr>
            <a:spLocks noChangeArrowheads="1"/>
          </p:cNvSpPr>
          <p:nvPr/>
        </p:nvSpPr>
        <p:spPr bwMode="auto">
          <a:xfrm>
            <a:off x="2743201" y="1638324"/>
            <a:ext cx="1930400" cy="381000"/>
          </a:xfrm>
          <a:prstGeom prst="rect">
            <a:avLst/>
          </a:prstGeom>
          <a:solidFill>
            <a:srgbClr val="D5F1CF"/>
          </a:solidFill>
          <a:ln w="12700">
            <a:solidFill>
              <a:schemeClr val="tx1"/>
            </a:solidFill>
            <a:miter lim="800000"/>
            <a:headEnd/>
            <a:tailEnd/>
          </a:ln>
          <a:effectLst/>
        </p:spPr>
        <p:txBody>
          <a:bodyPr wrap="none" anchor="ctr"/>
          <a:lstStyle/>
          <a:p>
            <a:pPr algn="ctr"/>
            <a:r>
              <a:rPr lang="en-US" sz="1400" dirty="0" err="1" smtClean="0">
                <a:latin typeface="Courier New" pitchFamily="49" charset="0"/>
              </a:rPr>
              <a:t>getaddrinfo</a:t>
            </a:r>
            <a:endParaRPr lang="en-US" sz="1400" dirty="0">
              <a:latin typeface="Courier New" pitchFamily="49" charset="0"/>
            </a:endParaRPr>
          </a:p>
        </p:txBody>
      </p:sp>
      <p:sp>
        <p:nvSpPr>
          <p:cNvPr id="67"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17</a:t>
            </a:fld>
            <a:endParaRPr lang="ru-RU" dirty="0"/>
          </a:p>
        </p:txBody>
      </p:sp>
    </p:spTree>
    <p:extLst>
      <p:ext uri="{BB962C8B-B14F-4D97-AF65-F5344CB8AC3E}">
        <p14:creationId xmlns:p14="http://schemas.microsoft.com/office/powerpoint/2010/main" xmlns="" val="41048510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5" grpId="0" animBg="1"/>
      <p:bldP spid="64" grpId="0" animBg="1"/>
      <p:bldP spid="63"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2" name="Rectangle 2"/>
          <p:cNvSpPr>
            <a:spLocks noGrp="1" noChangeArrowheads="1"/>
          </p:cNvSpPr>
          <p:nvPr>
            <p:ph type="title"/>
          </p:nvPr>
        </p:nvSpPr>
        <p:spPr>
          <a:xfrm>
            <a:off x="854242" y="144379"/>
            <a:ext cx="11174774" cy="998621"/>
          </a:xfrm>
        </p:spPr>
        <p:txBody>
          <a:bodyPr>
            <a:normAutofit/>
          </a:bodyPr>
          <a:lstStyle/>
          <a:p>
            <a:r>
              <a:rPr lang="en-US" dirty="0" smtClean="0"/>
              <a:t>Recall: Socket </a:t>
            </a:r>
            <a:r>
              <a:rPr lang="en-US" dirty="0"/>
              <a:t>Address Structures</a:t>
            </a:r>
          </a:p>
        </p:txBody>
      </p:sp>
      <p:sp>
        <p:nvSpPr>
          <p:cNvPr id="752643" name="Rectangle 3"/>
          <p:cNvSpPr>
            <a:spLocks noGrp="1" noChangeArrowheads="1"/>
          </p:cNvSpPr>
          <p:nvPr>
            <p:ph type="body" idx="1"/>
          </p:nvPr>
        </p:nvSpPr>
        <p:spPr>
          <a:xfrm>
            <a:off x="406400" y="1219200"/>
            <a:ext cx="11622616" cy="2286000"/>
          </a:xfrm>
        </p:spPr>
        <p:txBody>
          <a:bodyPr>
            <a:normAutofit fontScale="85000" lnSpcReduction="20000"/>
          </a:bodyPr>
          <a:lstStyle/>
          <a:p>
            <a:r>
              <a:rPr lang="en-US" dirty="0"/>
              <a:t>Generic socket address:</a:t>
            </a:r>
          </a:p>
          <a:p>
            <a:pPr lvl="1"/>
            <a:r>
              <a:rPr lang="en-US" dirty="0"/>
              <a:t>For address arguments to </a:t>
            </a:r>
            <a:r>
              <a:rPr lang="en-US" b="1" dirty="0">
                <a:latin typeface="Courier New" pitchFamily="49" charset="0"/>
              </a:rPr>
              <a:t>connect</a:t>
            </a:r>
            <a:r>
              <a:rPr lang="en-US" dirty="0"/>
              <a:t>, </a:t>
            </a:r>
            <a:r>
              <a:rPr lang="en-US" b="1" dirty="0">
                <a:latin typeface="Courier New" pitchFamily="49" charset="0"/>
              </a:rPr>
              <a:t>bind</a:t>
            </a:r>
            <a:r>
              <a:rPr lang="en-US" dirty="0"/>
              <a:t>, and </a:t>
            </a:r>
            <a:r>
              <a:rPr lang="en-US" b="1" dirty="0" smtClean="0">
                <a:latin typeface="Courier New" pitchFamily="49" charset="0"/>
              </a:rPr>
              <a:t>accept</a:t>
            </a:r>
            <a:endParaRPr lang="en-US" dirty="0">
              <a:latin typeface="Courier New" pitchFamily="49" charset="0"/>
            </a:endParaRPr>
          </a:p>
          <a:p>
            <a:pPr lvl="1"/>
            <a:r>
              <a:rPr lang="en-US" dirty="0"/>
              <a:t>Necessary only because C did not have generic (</a:t>
            </a:r>
            <a:r>
              <a:rPr lang="en-US" b="1" dirty="0">
                <a:latin typeface="Courier New" pitchFamily="49" charset="0"/>
              </a:rPr>
              <a:t>void *</a:t>
            </a:r>
            <a:r>
              <a:rPr lang="en-US" dirty="0"/>
              <a:t>) pointers when the sockets interface was </a:t>
            </a:r>
            <a:r>
              <a:rPr lang="en-US" dirty="0" smtClean="0"/>
              <a:t>designed</a:t>
            </a:r>
          </a:p>
          <a:p>
            <a:pPr lvl="1"/>
            <a:r>
              <a:rPr lang="en-US" dirty="0" smtClean="0">
                <a:latin typeface="+mn-lt"/>
              </a:rPr>
              <a:t>For casting convenience, we adopt the Stevens convention: </a:t>
            </a:r>
          </a:p>
          <a:p>
            <a:pPr marL="457200" lvl="1" indent="0">
              <a:buNone/>
            </a:pPr>
            <a:r>
              <a:rPr lang="en-US" b="1" dirty="0">
                <a:latin typeface="+mn-lt"/>
              </a:rPr>
              <a:t> </a:t>
            </a:r>
            <a:r>
              <a:rPr lang="en-US" b="1" dirty="0" smtClean="0">
                <a:latin typeface="+mn-lt"/>
              </a:rPr>
              <a:t>    </a:t>
            </a:r>
            <a:r>
              <a:rPr lang="en-US" b="1" dirty="0" err="1" smtClean="0">
                <a:latin typeface="Courier New" pitchFamily="49" charset="0"/>
              </a:rPr>
              <a:t>typedef</a:t>
            </a:r>
            <a:r>
              <a:rPr lang="en-US" b="1" dirty="0" smtClean="0">
                <a:latin typeface="Courier New" pitchFamily="49" charset="0"/>
              </a:rPr>
              <a:t> </a:t>
            </a:r>
            <a:r>
              <a:rPr lang="en-US" b="1" dirty="0" err="1">
                <a:latin typeface="Courier New" pitchFamily="49" charset="0"/>
              </a:rPr>
              <a:t>struct</a:t>
            </a:r>
            <a:r>
              <a:rPr lang="en-US" b="1" dirty="0">
                <a:latin typeface="Courier New" pitchFamily="49" charset="0"/>
              </a:rPr>
              <a:t> </a:t>
            </a:r>
            <a:r>
              <a:rPr lang="en-US" b="1" dirty="0" err="1">
                <a:latin typeface="Courier New" pitchFamily="49" charset="0"/>
              </a:rPr>
              <a:t>sockaddr</a:t>
            </a:r>
            <a:r>
              <a:rPr lang="en-US" b="1" dirty="0">
                <a:latin typeface="Courier New" pitchFamily="49" charset="0"/>
              </a:rPr>
              <a:t> SA;</a:t>
            </a:r>
          </a:p>
          <a:p>
            <a:pPr lvl="1"/>
            <a:endParaRPr lang="en-US" dirty="0"/>
          </a:p>
          <a:p>
            <a:pPr lvl="1"/>
            <a:endParaRPr lang="en-US" dirty="0"/>
          </a:p>
          <a:p>
            <a:pPr lvl="1"/>
            <a:endParaRPr lang="en-US" dirty="0"/>
          </a:p>
          <a:p>
            <a:pPr lvl="1"/>
            <a:endParaRPr lang="en-US" dirty="0"/>
          </a:p>
          <a:p>
            <a:endParaRPr lang="en-US" dirty="0"/>
          </a:p>
        </p:txBody>
      </p:sp>
      <p:sp>
        <p:nvSpPr>
          <p:cNvPr id="752646" name="Rectangle 6"/>
          <p:cNvSpPr>
            <a:spLocks noChangeArrowheads="1"/>
          </p:cNvSpPr>
          <p:nvPr/>
        </p:nvSpPr>
        <p:spPr bwMode="auto">
          <a:xfrm>
            <a:off x="1128733" y="3570982"/>
            <a:ext cx="6109365" cy="1077218"/>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a:latin typeface="Courier New" pitchFamily="49" charset="0"/>
              </a:rPr>
              <a:t>struct</a:t>
            </a:r>
            <a:r>
              <a:rPr lang="en-US" sz="1600" dirty="0">
                <a:latin typeface="Courier New" pitchFamily="49" charset="0"/>
              </a:rPr>
              <a:t> </a:t>
            </a:r>
            <a:r>
              <a:rPr lang="en-US" sz="1600" dirty="0" err="1">
                <a:latin typeface="Courier New" pitchFamily="49" charset="0"/>
              </a:rPr>
              <a:t>sockaddr</a:t>
            </a:r>
            <a:r>
              <a:rPr lang="en-US" sz="1600" dirty="0">
                <a:latin typeface="Courier New" pitchFamily="49" charset="0"/>
              </a:rPr>
              <a:t> { </a:t>
            </a:r>
          </a:p>
          <a:p>
            <a:r>
              <a:rPr lang="en-US" sz="1600" dirty="0">
                <a:latin typeface="Courier New" pitchFamily="49" charset="0"/>
              </a:rPr>
              <a:t>  </a:t>
            </a:r>
            <a:r>
              <a:rPr lang="en-US" sz="1600" dirty="0" smtClean="0">
                <a:latin typeface="Courier New" pitchFamily="49" charset="0"/>
              </a:rPr>
              <a:t>uint16_t  </a:t>
            </a:r>
            <a:r>
              <a:rPr lang="en-US" sz="1600" dirty="0" err="1">
                <a:latin typeface="Courier New" pitchFamily="49" charset="0"/>
              </a:rPr>
              <a:t>sa_family</a:t>
            </a:r>
            <a:r>
              <a:rPr lang="en-US" sz="1600" dirty="0">
                <a:latin typeface="Courier New" pitchFamily="49" charset="0"/>
              </a:rPr>
              <a:t>;    </a:t>
            </a:r>
            <a:r>
              <a:rPr lang="en-US" sz="1600" dirty="0">
                <a:solidFill>
                  <a:srgbClr val="990000"/>
                </a:solidFill>
                <a:latin typeface="Courier New" pitchFamily="49" charset="0"/>
              </a:rPr>
              <a:t>/* </a:t>
            </a:r>
            <a:r>
              <a:rPr lang="en-US" sz="1600" dirty="0" smtClean="0">
                <a:solidFill>
                  <a:srgbClr val="990000"/>
                </a:solidFill>
                <a:latin typeface="Courier New" pitchFamily="49" charset="0"/>
              </a:rPr>
              <a:t>Protocol </a:t>
            </a:r>
            <a:r>
              <a:rPr lang="en-US" sz="1600" dirty="0">
                <a:solidFill>
                  <a:srgbClr val="990000"/>
                </a:solidFill>
                <a:latin typeface="Courier New" pitchFamily="49" charset="0"/>
              </a:rPr>
              <a:t>family */ </a:t>
            </a:r>
          </a:p>
          <a:p>
            <a:r>
              <a:rPr lang="en-US" sz="1600" dirty="0">
                <a:latin typeface="Courier New" pitchFamily="49" charset="0"/>
              </a:rPr>
              <a:t>  char      </a:t>
            </a:r>
            <a:r>
              <a:rPr lang="en-US" sz="1600" dirty="0" err="1" smtClean="0">
                <a:latin typeface="Courier New" pitchFamily="49" charset="0"/>
              </a:rPr>
              <a:t>sa_data</a:t>
            </a:r>
            <a:r>
              <a:rPr lang="en-US" sz="1600" dirty="0">
                <a:latin typeface="Courier New" pitchFamily="49" charset="0"/>
              </a:rPr>
              <a:t>[14];  </a:t>
            </a:r>
            <a:r>
              <a:rPr lang="en-US" sz="1600" dirty="0">
                <a:solidFill>
                  <a:srgbClr val="990000"/>
                </a:solidFill>
                <a:latin typeface="Courier New" pitchFamily="49" charset="0"/>
              </a:rPr>
              <a:t>/* </a:t>
            </a:r>
            <a:r>
              <a:rPr lang="en-US" sz="1600" dirty="0" smtClean="0">
                <a:solidFill>
                  <a:srgbClr val="990000"/>
                </a:solidFill>
                <a:latin typeface="Courier New" pitchFamily="49" charset="0"/>
              </a:rPr>
              <a:t>Address </a:t>
            </a:r>
            <a:r>
              <a:rPr lang="en-US" sz="1600" dirty="0">
                <a:solidFill>
                  <a:srgbClr val="990000"/>
                </a:solidFill>
                <a:latin typeface="Courier New" pitchFamily="49" charset="0"/>
              </a:rPr>
              <a:t>data.  */ </a:t>
            </a:r>
          </a:p>
          <a:p>
            <a:r>
              <a:rPr lang="en-US" sz="1600" dirty="0">
                <a:latin typeface="Courier New" pitchFamily="49" charset="0"/>
              </a:rPr>
              <a:t>};       </a:t>
            </a:r>
          </a:p>
        </p:txBody>
      </p:sp>
      <p:grpSp>
        <p:nvGrpSpPr>
          <p:cNvPr id="2" name="Group 24"/>
          <p:cNvGrpSpPr>
            <a:grpSpLocks/>
          </p:cNvGrpSpPr>
          <p:nvPr/>
        </p:nvGrpSpPr>
        <p:grpSpPr bwMode="auto">
          <a:xfrm>
            <a:off x="406400" y="5209764"/>
            <a:ext cx="11379200" cy="369888"/>
            <a:chOff x="960" y="2812"/>
            <a:chExt cx="5376" cy="233"/>
          </a:xfrm>
        </p:grpSpPr>
        <p:sp>
          <p:nvSpPr>
            <p:cNvPr id="752648" name="Rectangle 8"/>
            <p:cNvSpPr>
              <a:spLocks noChangeArrowheads="1"/>
            </p:cNvSpPr>
            <p:nvPr/>
          </p:nvSpPr>
          <p:spPr bwMode="auto">
            <a:xfrm>
              <a:off x="960" y="2812"/>
              <a:ext cx="336" cy="233"/>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49" name="Rectangle 9"/>
            <p:cNvSpPr>
              <a:spLocks noChangeArrowheads="1"/>
            </p:cNvSpPr>
            <p:nvPr/>
          </p:nvSpPr>
          <p:spPr bwMode="auto">
            <a:xfrm>
              <a:off x="1296" y="2812"/>
              <a:ext cx="336" cy="233"/>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0" name="Rectangle 10"/>
            <p:cNvSpPr>
              <a:spLocks noChangeArrowheads="1"/>
            </p:cNvSpPr>
            <p:nvPr/>
          </p:nvSpPr>
          <p:spPr bwMode="auto">
            <a:xfrm>
              <a:off x="1632" y="2812"/>
              <a:ext cx="336" cy="233"/>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1" name="Rectangle 11"/>
            <p:cNvSpPr>
              <a:spLocks noChangeArrowheads="1"/>
            </p:cNvSpPr>
            <p:nvPr/>
          </p:nvSpPr>
          <p:spPr bwMode="auto">
            <a:xfrm>
              <a:off x="1968" y="2812"/>
              <a:ext cx="336" cy="233"/>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2" name="Rectangle 12"/>
            <p:cNvSpPr>
              <a:spLocks noChangeArrowheads="1"/>
            </p:cNvSpPr>
            <p:nvPr/>
          </p:nvSpPr>
          <p:spPr bwMode="auto">
            <a:xfrm>
              <a:off x="2304" y="2812"/>
              <a:ext cx="336" cy="233"/>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3" name="Rectangle 13"/>
            <p:cNvSpPr>
              <a:spLocks noChangeArrowheads="1"/>
            </p:cNvSpPr>
            <p:nvPr/>
          </p:nvSpPr>
          <p:spPr bwMode="auto">
            <a:xfrm>
              <a:off x="2640" y="2812"/>
              <a:ext cx="336" cy="233"/>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4" name="Rectangle 14"/>
            <p:cNvSpPr>
              <a:spLocks noChangeArrowheads="1"/>
            </p:cNvSpPr>
            <p:nvPr/>
          </p:nvSpPr>
          <p:spPr bwMode="auto">
            <a:xfrm>
              <a:off x="2976" y="2812"/>
              <a:ext cx="336" cy="233"/>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5" name="Rectangle 15"/>
            <p:cNvSpPr>
              <a:spLocks noChangeArrowheads="1"/>
            </p:cNvSpPr>
            <p:nvPr/>
          </p:nvSpPr>
          <p:spPr bwMode="auto">
            <a:xfrm>
              <a:off x="3312" y="2812"/>
              <a:ext cx="336" cy="233"/>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6" name="Rectangle 16"/>
            <p:cNvSpPr>
              <a:spLocks noChangeArrowheads="1"/>
            </p:cNvSpPr>
            <p:nvPr/>
          </p:nvSpPr>
          <p:spPr bwMode="auto">
            <a:xfrm>
              <a:off x="3648" y="2812"/>
              <a:ext cx="336" cy="233"/>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7" name="Rectangle 17"/>
            <p:cNvSpPr>
              <a:spLocks noChangeArrowheads="1"/>
            </p:cNvSpPr>
            <p:nvPr/>
          </p:nvSpPr>
          <p:spPr bwMode="auto">
            <a:xfrm>
              <a:off x="3984" y="2812"/>
              <a:ext cx="336" cy="233"/>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8" name="Rectangle 18"/>
            <p:cNvSpPr>
              <a:spLocks noChangeArrowheads="1"/>
            </p:cNvSpPr>
            <p:nvPr/>
          </p:nvSpPr>
          <p:spPr bwMode="auto">
            <a:xfrm>
              <a:off x="4320" y="2812"/>
              <a:ext cx="336" cy="233"/>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9" name="Rectangle 19"/>
            <p:cNvSpPr>
              <a:spLocks noChangeArrowheads="1"/>
            </p:cNvSpPr>
            <p:nvPr/>
          </p:nvSpPr>
          <p:spPr bwMode="auto">
            <a:xfrm>
              <a:off x="4656" y="2812"/>
              <a:ext cx="336" cy="233"/>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60" name="Rectangle 20"/>
            <p:cNvSpPr>
              <a:spLocks noChangeArrowheads="1"/>
            </p:cNvSpPr>
            <p:nvPr/>
          </p:nvSpPr>
          <p:spPr bwMode="auto">
            <a:xfrm>
              <a:off x="4992" y="2812"/>
              <a:ext cx="336" cy="233"/>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61" name="Rectangle 21"/>
            <p:cNvSpPr>
              <a:spLocks noChangeArrowheads="1"/>
            </p:cNvSpPr>
            <p:nvPr/>
          </p:nvSpPr>
          <p:spPr bwMode="auto">
            <a:xfrm>
              <a:off x="5328" y="2812"/>
              <a:ext cx="336" cy="233"/>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62" name="Rectangle 22"/>
            <p:cNvSpPr>
              <a:spLocks noChangeArrowheads="1"/>
            </p:cNvSpPr>
            <p:nvPr/>
          </p:nvSpPr>
          <p:spPr bwMode="auto">
            <a:xfrm>
              <a:off x="5664" y="2812"/>
              <a:ext cx="336" cy="233"/>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63" name="Rectangle 23"/>
            <p:cNvSpPr>
              <a:spLocks noChangeArrowheads="1"/>
            </p:cNvSpPr>
            <p:nvPr/>
          </p:nvSpPr>
          <p:spPr bwMode="auto">
            <a:xfrm>
              <a:off x="6000" y="2812"/>
              <a:ext cx="336" cy="233"/>
            </a:xfrm>
            <a:prstGeom prst="rect">
              <a:avLst/>
            </a:prstGeom>
            <a:noFill/>
            <a:ln w="12700">
              <a:solidFill>
                <a:schemeClr val="tx1"/>
              </a:solidFill>
              <a:miter lim="800000"/>
              <a:headEnd/>
              <a:tailEnd/>
            </a:ln>
            <a:effectLst/>
          </p:spPr>
          <p:txBody>
            <a:bodyPr anchor="ctr">
              <a:spAutoFit/>
            </a:bodyPr>
            <a:lstStyle/>
            <a:p>
              <a:endParaRPr lang="en-US" dirty="0">
                <a:latin typeface="Calibri" pitchFamily="34" charset="0"/>
              </a:endParaRPr>
            </a:p>
          </p:txBody>
        </p:sp>
      </p:grpSp>
      <p:sp>
        <p:nvSpPr>
          <p:cNvPr id="752666" name="Text Box 26"/>
          <p:cNvSpPr txBox="1">
            <a:spLocks noChangeArrowheads="1"/>
          </p:cNvSpPr>
          <p:nvPr/>
        </p:nvSpPr>
        <p:spPr bwMode="auto">
          <a:xfrm>
            <a:off x="468142" y="4828758"/>
            <a:ext cx="1295546" cy="338554"/>
          </a:xfrm>
          <a:prstGeom prst="rect">
            <a:avLst/>
          </a:prstGeom>
          <a:noFill/>
          <a:ln w="12700">
            <a:noFill/>
            <a:miter lim="800000"/>
            <a:headEnd/>
            <a:tailEnd/>
          </a:ln>
          <a:effectLst/>
        </p:spPr>
        <p:txBody>
          <a:bodyPr wrap="none">
            <a:spAutoFit/>
          </a:bodyPr>
          <a:lstStyle/>
          <a:p>
            <a:pPr algn="ctr"/>
            <a:r>
              <a:rPr lang="en-US" sz="1600">
                <a:latin typeface="Courier New" pitchFamily="49" charset="0"/>
              </a:rPr>
              <a:t>sa_family</a:t>
            </a:r>
          </a:p>
        </p:txBody>
      </p:sp>
      <p:sp>
        <p:nvSpPr>
          <p:cNvPr id="752670" name="Text Box 30"/>
          <p:cNvSpPr txBox="1">
            <a:spLocks noChangeArrowheads="1"/>
          </p:cNvSpPr>
          <p:nvPr/>
        </p:nvSpPr>
        <p:spPr bwMode="auto">
          <a:xfrm>
            <a:off x="6118316" y="6138446"/>
            <a:ext cx="1400640" cy="338554"/>
          </a:xfrm>
          <a:prstGeom prst="rect">
            <a:avLst/>
          </a:prstGeom>
          <a:noFill/>
          <a:ln w="12700">
            <a:noFill/>
            <a:miter lim="800000"/>
            <a:headEnd/>
            <a:tailEnd/>
          </a:ln>
          <a:effectLst/>
        </p:spPr>
        <p:txBody>
          <a:bodyPr wrap="none">
            <a:spAutoFit/>
          </a:bodyPr>
          <a:lstStyle/>
          <a:p>
            <a:pPr algn="ctr"/>
            <a:r>
              <a:rPr lang="en-US" sz="1600" dirty="0">
                <a:latin typeface="Calibri" pitchFamily="34" charset="0"/>
              </a:rPr>
              <a:t>Family Specific</a:t>
            </a:r>
          </a:p>
        </p:txBody>
      </p:sp>
      <p:sp>
        <p:nvSpPr>
          <p:cNvPr id="27" name="AutoShape 50"/>
          <p:cNvSpPr>
            <a:spLocks/>
          </p:cNvSpPr>
          <p:nvPr/>
        </p:nvSpPr>
        <p:spPr bwMode="auto">
          <a:xfrm rot="5400000">
            <a:off x="6654800" y="948907"/>
            <a:ext cx="304800" cy="9956800"/>
          </a:xfrm>
          <a:prstGeom prst="rightBrace">
            <a:avLst>
              <a:gd name="adj1" fmla="val 95833"/>
              <a:gd name="adj2" fmla="val 50000"/>
            </a:avLst>
          </a:prstGeom>
          <a:noFill/>
          <a:ln w="28575">
            <a:solidFill>
              <a:schemeClr val="tx1"/>
            </a:solidFill>
            <a:round/>
            <a:headEnd/>
            <a:tailEnd/>
          </a:ln>
          <a:effectLst/>
        </p:spPr>
        <p:txBody>
          <a:bodyPr wrap="none" anchor="ctr"/>
          <a:lstStyle/>
          <a:p>
            <a:endParaRPr lang="en-US" dirty="0">
              <a:latin typeface="Calibri" pitchFamily="34" charset="0"/>
            </a:endParaRPr>
          </a:p>
        </p:txBody>
      </p:sp>
      <p:sp>
        <p:nvSpPr>
          <p:cNvPr id="25"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18</a:t>
            </a:fld>
            <a:endParaRPr lang="ru-RU" dirty="0"/>
          </a:p>
        </p:txBody>
      </p:sp>
    </p:spTree>
    <p:extLst>
      <p:ext uri="{BB962C8B-B14F-4D97-AF65-F5344CB8AC3E}">
        <p14:creationId xmlns:p14="http://schemas.microsoft.com/office/powerpoint/2010/main" xmlns="" val="54065980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2642" name="Rectangle 2"/>
          <p:cNvSpPr>
            <a:spLocks noGrp="1" noChangeArrowheads="1"/>
          </p:cNvSpPr>
          <p:nvPr>
            <p:ph type="title"/>
          </p:nvPr>
        </p:nvSpPr>
        <p:spPr>
          <a:xfrm>
            <a:off x="854242" y="168442"/>
            <a:ext cx="10539663" cy="806116"/>
          </a:xfrm>
        </p:spPr>
        <p:txBody>
          <a:bodyPr>
            <a:normAutofit/>
          </a:bodyPr>
          <a:lstStyle/>
          <a:p>
            <a:r>
              <a:rPr lang="en-US" dirty="0" smtClean="0"/>
              <a:t>Socket </a:t>
            </a:r>
            <a:r>
              <a:rPr lang="en-US" dirty="0"/>
              <a:t>Address Structures</a:t>
            </a:r>
          </a:p>
        </p:txBody>
      </p:sp>
      <p:sp>
        <p:nvSpPr>
          <p:cNvPr id="752643" name="Rectangle 3"/>
          <p:cNvSpPr>
            <a:spLocks noGrp="1" noChangeArrowheads="1"/>
          </p:cNvSpPr>
          <p:nvPr>
            <p:ph type="body" idx="1"/>
          </p:nvPr>
        </p:nvSpPr>
        <p:spPr>
          <a:xfrm>
            <a:off x="815489" y="1219200"/>
            <a:ext cx="10530290" cy="1676400"/>
          </a:xfrm>
        </p:spPr>
        <p:txBody>
          <a:bodyPr>
            <a:normAutofit fontScale="92500" lnSpcReduction="10000"/>
          </a:bodyPr>
          <a:lstStyle/>
          <a:p>
            <a:r>
              <a:rPr lang="en-US" dirty="0" smtClean="0"/>
              <a:t>Internet-specific socket address:</a:t>
            </a:r>
            <a:endParaRPr lang="en-US" dirty="0"/>
          </a:p>
          <a:p>
            <a:pPr lvl="1"/>
            <a:r>
              <a:rPr lang="en-US" dirty="0" smtClean="0"/>
              <a:t>Must cast (</a:t>
            </a:r>
            <a:r>
              <a:rPr lang="en-US" dirty="0" err="1" smtClean="0">
                <a:latin typeface="Courier New"/>
                <a:cs typeface="Courier New"/>
              </a:rPr>
              <a:t>struct</a:t>
            </a:r>
            <a:r>
              <a:rPr lang="en-US" dirty="0" smtClean="0">
                <a:latin typeface="Courier New"/>
                <a:cs typeface="Courier New"/>
              </a:rPr>
              <a:t> </a:t>
            </a:r>
            <a:r>
              <a:rPr lang="en-US" dirty="0" err="1" smtClean="0">
                <a:latin typeface="Courier New" pitchFamily="49" charset="0"/>
              </a:rPr>
              <a:t>sockaddr_in</a:t>
            </a:r>
            <a:r>
              <a:rPr lang="en-US" dirty="0" smtClean="0">
                <a:latin typeface="Courier New" pitchFamily="49" charset="0"/>
              </a:rPr>
              <a:t> *</a:t>
            </a:r>
            <a:r>
              <a:rPr lang="en-US" dirty="0" smtClean="0"/>
              <a:t>) to (</a:t>
            </a:r>
            <a:r>
              <a:rPr lang="en-US" dirty="0" err="1" smtClean="0">
                <a:latin typeface="Courier New" pitchFamily="49" charset="0"/>
              </a:rPr>
              <a:t>struct</a:t>
            </a:r>
            <a:r>
              <a:rPr lang="en-US" dirty="0" smtClean="0">
                <a:latin typeface="Courier New" pitchFamily="49" charset="0"/>
              </a:rPr>
              <a:t> </a:t>
            </a:r>
            <a:r>
              <a:rPr lang="en-US" dirty="0" err="1" smtClean="0">
                <a:latin typeface="Courier New" pitchFamily="49" charset="0"/>
              </a:rPr>
              <a:t>sockaddr</a:t>
            </a:r>
            <a:r>
              <a:rPr lang="en-US" dirty="0" smtClean="0">
                <a:latin typeface="Courier New" pitchFamily="49" charset="0"/>
              </a:rPr>
              <a:t> *</a:t>
            </a:r>
            <a:r>
              <a:rPr lang="en-US" dirty="0" smtClean="0"/>
              <a:t>) for functions that take socket address arguments. </a:t>
            </a:r>
            <a:endParaRPr lang="en-US" dirty="0"/>
          </a:p>
        </p:txBody>
      </p:sp>
      <p:sp>
        <p:nvSpPr>
          <p:cNvPr id="752648" name="Rectangle 8"/>
          <p:cNvSpPr>
            <a:spLocks noChangeArrowheads="1"/>
          </p:cNvSpPr>
          <p:nvPr/>
        </p:nvSpPr>
        <p:spPr bwMode="auto">
          <a:xfrm>
            <a:off x="406400" y="5194994"/>
            <a:ext cx="711200" cy="369332"/>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49" name="Rectangle 9"/>
          <p:cNvSpPr>
            <a:spLocks noChangeArrowheads="1"/>
          </p:cNvSpPr>
          <p:nvPr/>
        </p:nvSpPr>
        <p:spPr bwMode="auto">
          <a:xfrm>
            <a:off x="1117600" y="5194994"/>
            <a:ext cx="711200" cy="369332"/>
          </a:xfrm>
          <a:prstGeom prst="rect">
            <a:avLst/>
          </a:prstGeom>
          <a:solidFill>
            <a:srgbClr val="F1C7C7"/>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0" name="Rectangle 10"/>
          <p:cNvSpPr>
            <a:spLocks noChangeArrowheads="1"/>
          </p:cNvSpPr>
          <p:nvPr/>
        </p:nvSpPr>
        <p:spPr bwMode="auto">
          <a:xfrm>
            <a:off x="1828800" y="5194994"/>
            <a:ext cx="711200" cy="369332"/>
          </a:xfrm>
          <a:prstGeom prst="rect">
            <a:avLst/>
          </a:prstGeom>
          <a:solidFill>
            <a:schemeClr val="accent2">
              <a:lumMod val="20000"/>
              <a:lumOff val="80000"/>
            </a:schemeClr>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1" name="Rectangle 11"/>
          <p:cNvSpPr>
            <a:spLocks noChangeArrowheads="1"/>
          </p:cNvSpPr>
          <p:nvPr/>
        </p:nvSpPr>
        <p:spPr bwMode="auto">
          <a:xfrm>
            <a:off x="2540000" y="5194994"/>
            <a:ext cx="711200" cy="369332"/>
          </a:xfrm>
          <a:prstGeom prst="rect">
            <a:avLst/>
          </a:prstGeom>
          <a:solidFill>
            <a:schemeClr val="accent2">
              <a:lumMod val="20000"/>
              <a:lumOff val="80000"/>
            </a:schemeClr>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2" name="Rectangle 12"/>
          <p:cNvSpPr>
            <a:spLocks noChangeArrowheads="1"/>
          </p:cNvSpPr>
          <p:nvPr/>
        </p:nvSpPr>
        <p:spPr bwMode="auto">
          <a:xfrm>
            <a:off x="3251200" y="5194994"/>
            <a:ext cx="711200" cy="369332"/>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3" name="Rectangle 13"/>
          <p:cNvSpPr>
            <a:spLocks noChangeArrowheads="1"/>
          </p:cNvSpPr>
          <p:nvPr/>
        </p:nvSpPr>
        <p:spPr bwMode="auto">
          <a:xfrm>
            <a:off x="3962400" y="5194994"/>
            <a:ext cx="711200" cy="369332"/>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4" name="Rectangle 14"/>
          <p:cNvSpPr>
            <a:spLocks noChangeArrowheads="1"/>
          </p:cNvSpPr>
          <p:nvPr/>
        </p:nvSpPr>
        <p:spPr bwMode="auto">
          <a:xfrm>
            <a:off x="4673600" y="5194994"/>
            <a:ext cx="711200" cy="369332"/>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5" name="Rectangle 15"/>
          <p:cNvSpPr>
            <a:spLocks noChangeArrowheads="1"/>
          </p:cNvSpPr>
          <p:nvPr/>
        </p:nvSpPr>
        <p:spPr bwMode="auto">
          <a:xfrm>
            <a:off x="5384800" y="5194994"/>
            <a:ext cx="711200" cy="369332"/>
          </a:xfrm>
          <a:prstGeom prst="rect">
            <a:avLst/>
          </a:prstGeom>
          <a:solidFill>
            <a:srgbClr val="D5F1CF"/>
          </a:solidFill>
          <a:ln w="12700">
            <a:solidFill>
              <a:schemeClr val="tx1"/>
            </a:solidFill>
            <a:miter lim="800000"/>
            <a:headEnd/>
            <a:tailEnd/>
          </a:ln>
          <a:effectLst/>
        </p:spPr>
        <p:txBody>
          <a:bodyPr anchor="ctr">
            <a:spAutoFit/>
          </a:bodyPr>
          <a:lstStyle/>
          <a:p>
            <a:endParaRPr lang="en-US" dirty="0">
              <a:latin typeface="Calibri" pitchFamily="34" charset="0"/>
            </a:endParaRPr>
          </a:p>
        </p:txBody>
      </p:sp>
      <p:sp>
        <p:nvSpPr>
          <p:cNvPr id="752656" name="Rectangle 16"/>
          <p:cNvSpPr>
            <a:spLocks noChangeArrowheads="1"/>
          </p:cNvSpPr>
          <p:nvPr/>
        </p:nvSpPr>
        <p:spPr bwMode="auto">
          <a:xfrm>
            <a:off x="6096000" y="5194994"/>
            <a:ext cx="711200" cy="369332"/>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endParaRPr lang="en-US" dirty="0">
              <a:latin typeface="Courier New" pitchFamily="49" charset="0"/>
              <a:cs typeface="Courier New" pitchFamily="49" charset="0"/>
            </a:endParaRPr>
          </a:p>
        </p:txBody>
      </p:sp>
      <p:sp>
        <p:nvSpPr>
          <p:cNvPr id="752657" name="Rectangle 17"/>
          <p:cNvSpPr>
            <a:spLocks noChangeArrowheads="1"/>
          </p:cNvSpPr>
          <p:nvPr/>
        </p:nvSpPr>
        <p:spPr bwMode="auto">
          <a:xfrm>
            <a:off x="6807200" y="5194994"/>
            <a:ext cx="711200" cy="369332"/>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58" name="Rectangle 18"/>
          <p:cNvSpPr>
            <a:spLocks noChangeArrowheads="1"/>
          </p:cNvSpPr>
          <p:nvPr/>
        </p:nvSpPr>
        <p:spPr bwMode="auto">
          <a:xfrm>
            <a:off x="7518400" y="5194994"/>
            <a:ext cx="711200" cy="369332"/>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59" name="Rectangle 19"/>
          <p:cNvSpPr>
            <a:spLocks noChangeArrowheads="1"/>
          </p:cNvSpPr>
          <p:nvPr/>
        </p:nvSpPr>
        <p:spPr bwMode="auto">
          <a:xfrm>
            <a:off x="8229600" y="5194994"/>
            <a:ext cx="711200" cy="369332"/>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0" name="Rectangle 20"/>
          <p:cNvSpPr>
            <a:spLocks noChangeArrowheads="1"/>
          </p:cNvSpPr>
          <p:nvPr/>
        </p:nvSpPr>
        <p:spPr bwMode="auto">
          <a:xfrm>
            <a:off x="8940800" y="5194994"/>
            <a:ext cx="711200" cy="369332"/>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1" name="Rectangle 21"/>
          <p:cNvSpPr>
            <a:spLocks noChangeArrowheads="1"/>
          </p:cNvSpPr>
          <p:nvPr/>
        </p:nvSpPr>
        <p:spPr bwMode="auto">
          <a:xfrm>
            <a:off x="9652000" y="5194994"/>
            <a:ext cx="711200" cy="369332"/>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2" name="Rectangle 22"/>
          <p:cNvSpPr>
            <a:spLocks noChangeArrowheads="1"/>
          </p:cNvSpPr>
          <p:nvPr/>
        </p:nvSpPr>
        <p:spPr bwMode="auto">
          <a:xfrm>
            <a:off x="10363200" y="5194994"/>
            <a:ext cx="711200" cy="369332"/>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3" name="Rectangle 23"/>
          <p:cNvSpPr>
            <a:spLocks noChangeArrowheads="1"/>
          </p:cNvSpPr>
          <p:nvPr/>
        </p:nvSpPr>
        <p:spPr bwMode="auto">
          <a:xfrm>
            <a:off x="11074400" y="5194994"/>
            <a:ext cx="711200" cy="369332"/>
          </a:xfrm>
          <a:prstGeom prst="rect">
            <a:avLst/>
          </a:prstGeom>
          <a:solidFill>
            <a:schemeClr val="bg1"/>
          </a:solidFill>
          <a:ln w="12700">
            <a:solidFill>
              <a:schemeClr val="tx1"/>
            </a:solidFill>
            <a:miter lim="800000"/>
            <a:headEnd/>
            <a:tailEnd/>
          </a:ln>
          <a:effectLst/>
        </p:spPr>
        <p:txBody>
          <a:bodyPr anchor="ctr" anchorCtr="1">
            <a:spAutoFit/>
          </a:bodyPr>
          <a:lstStyle/>
          <a:p>
            <a:r>
              <a:rPr lang="en-US" dirty="0" smtClean="0">
                <a:latin typeface="Courier New" pitchFamily="49" charset="0"/>
                <a:cs typeface="Courier New" pitchFamily="49" charset="0"/>
              </a:rPr>
              <a:t>0</a:t>
            </a:r>
          </a:p>
        </p:txBody>
      </p:sp>
      <p:sp>
        <p:nvSpPr>
          <p:cNvPr id="752666" name="Text Box 26"/>
          <p:cNvSpPr txBox="1">
            <a:spLocks noChangeArrowheads="1"/>
          </p:cNvSpPr>
          <p:nvPr/>
        </p:nvSpPr>
        <p:spPr bwMode="auto">
          <a:xfrm>
            <a:off x="324835" y="5608260"/>
            <a:ext cx="1295546" cy="338554"/>
          </a:xfrm>
          <a:prstGeom prst="rect">
            <a:avLst/>
          </a:prstGeom>
          <a:noFill/>
          <a:ln w="12700">
            <a:noFill/>
            <a:miter lim="800000"/>
            <a:headEnd/>
            <a:tailEnd/>
          </a:ln>
          <a:effectLst/>
        </p:spPr>
        <p:txBody>
          <a:bodyPr wrap="none">
            <a:spAutoFit/>
          </a:bodyPr>
          <a:lstStyle/>
          <a:p>
            <a:pPr algn="ctr"/>
            <a:r>
              <a:rPr lang="en-US" sz="1600" dirty="0" err="1">
                <a:latin typeface="Courier New" pitchFamily="49" charset="0"/>
              </a:rPr>
              <a:t>sa_family</a:t>
            </a:r>
            <a:endParaRPr lang="en-US" sz="1600" dirty="0">
              <a:latin typeface="Courier New" pitchFamily="49" charset="0"/>
            </a:endParaRPr>
          </a:p>
        </p:txBody>
      </p:sp>
      <p:sp>
        <p:nvSpPr>
          <p:cNvPr id="752670" name="Text Box 30"/>
          <p:cNvSpPr txBox="1">
            <a:spLocks noChangeArrowheads="1"/>
          </p:cNvSpPr>
          <p:nvPr/>
        </p:nvSpPr>
        <p:spPr bwMode="auto">
          <a:xfrm>
            <a:off x="6118316" y="6124198"/>
            <a:ext cx="1400640" cy="338554"/>
          </a:xfrm>
          <a:prstGeom prst="rect">
            <a:avLst/>
          </a:prstGeom>
          <a:noFill/>
          <a:ln w="12700">
            <a:noFill/>
            <a:miter lim="800000"/>
            <a:headEnd/>
            <a:tailEnd/>
          </a:ln>
          <a:effectLst/>
        </p:spPr>
        <p:txBody>
          <a:bodyPr wrap="none">
            <a:spAutoFit/>
          </a:bodyPr>
          <a:lstStyle/>
          <a:p>
            <a:pPr algn="ctr"/>
            <a:r>
              <a:rPr lang="en-US" sz="1600" dirty="0">
                <a:latin typeface="Calibri" pitchFamily="34" charset="0"/>
              </a:rPr>
              <a:t>Family Specific</a:t>
            </a:r>
          </a:p>
        </p:txBody>
      </p:sp>
      <p:sp>
        <p:nvSpPr>
          <p:cNvPr id="27" name="AutoShape 50"/>
          <p:cNvSpPr>
            <a:spLocks/>
          </p:cNvSpPr>
          <p:nvPr/>
        </p:nvSpPr>
        <p:spPr bwMode="auto">
          <a:xfrm rot="5400000">
            <a:off x="6654800" y="934659"/>
            <a:ext cx="304800" cy="9956800"/>
          </a:xfrm>
          <a:prstGeom prst="rightBrace">
            <a:avLst>
              <a:gd name="adj1" fmla="val 95833"/>
              <a:gd name="adj2" fmla="val 50000"/>
            </a:avLst>
          </a:prstGeom>
          <a:noFill/>
          <a:ln w="28575">
            <a:solidFill>
              <a:schemeClr val="tx1"/>
            </a:solidFill>
            <a:round/>
            <a:headEnd/>
            <a:tailEnd/>
          </a:ln>
          <a:effectLst/>
        </p:spPr>
        <p:txBody>
          <a:bodyPr wrap="none" anchor="ctr"/>
          <a:lstStyle/>
          <a:p>
            <a:endParaRPr lang="en-US" dirty="0">
              <a:latin typeface="Calibri" pitchFamily="34" charset="0"/>
            </a:endParaRPr>
          </a:p>
        </p:txBody>
      </p:sp>
      <p:sp>
        <p:nvSpPr>
          <p:cNvPr id="25" name="Rectangle 5"/>
          <p:cNvSpPr>
            <a:spLocks noChangeArrowheads="1"/>
          </p:cNvSpPr>
          <p:nvPr/>
        </p:nvSpPr>
        <p:spPr bwMode="auto">
          <a:xfrm>
            <a:off x="966536" y="3072064"/>
            <a:ext cx="8824852" cy="1569660"/>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a:latin typeface="Courier New" pitchFamily="49" charset="0"/>
              </a:rPr>
              <a:t>struct sockaddr_in  { </a:t>
            </a:r>
          </a:p>
          <a:p>
            <a:r>
              <a:rPr lang="en-US" sz="1600" dirty="0">
                <a:latin typeface="Courier New" pitchFamily="49" charset="0"/>
              </a:rPr>
              <a:t>  </a:t>
            </a:r>
            <a:r>
              <a:rPr lang="en-US" sz="1600" dirty="0" smtClean="0">
                <a:latin typeface="Courier New" pitchFamily="49" charset="0"/>
              </a:rPr>
              <a:t>uint16_t        </a:t>
            </a:r>
            <a:r>
              <a:rPr lang="en-US" sz="1600" dirty="0" err="1" smtClean="0">
                <a:latin typeface="Courier New" pitchFamily="49" charset="0"/>
              </a:rPr>
              <a:t>sin_family</a:t>
            </a:r>
            <a:r>
              <a:rPr lang="en-US" sz="1600" dirty="0">
                <a:latin typeface="Courier New" pitchFamily="49" charset="0"/>
              </a:rPr>
              <a:t>;  </a:t>
            </a:r>
            <a:r>
              <a:rPr lang="en-US" sz="1600" dirty="0">
                <a:solidFill>
                  <a:srgbClr val="990000"/>
                </a:solidFill>
                <a:latin typeface="Courier New" pitchFamily="49" charset="0"/>
              </a:rPr>
              <a:t>/* </a:t>
            </a:r>
            <a:r>
              <a:rPr lang="en-US" sz="1600" dirty="0" smtClean="0">
                <a:solidFill>
                  <a:srgbClr val="990000"/>
                </a:solidFill>
                <a:latin typeface="Courier New" pitchFamily="49" charset="0"/>
              </a:rPr>
              <a:t>Protocol family </a:t>
            </a:r>
            <a:r>
              <a:rPr lang="en-US" sz="1600" dirty="0">
                <a:solidFill>
                  <a:srgbClr val="990000"/>
                </a:solidFill>
                <a:latin typeface="Courier New" pitchFamily="49" charset="0"/>
              </a:rPr>
              <a:t>(always AF_INET) */ </a:t>
            </a:r>
          </a:p>
          <a:p>
            <a:r>
              <a:rPr lang="en-US" sz="1600" dirty="0">
                <a:latin typeface="Courier New" pitchFamily="49" charset="0"/>
              </a:rPr>
              <a:t>  </a:t>
            </a:r>
            <a:r>
              <a:rPr lang="en-US" sz="1600" dirty="0" smtClean="0">
                <a:latin typeface="Courier New" pitchFamily="49" charset="0"/>
              </a:rPr>
              <a:t>uint16_t        </a:t>
            </a:r>
            <a:r>
              <a:rPr lang="en-US" sz="1600" dirty="0" err="1" smtClean="0">
                <a:latin typeface="Courier New" pitchFamily="49" charset="0"/>
              </a:rPr>
              <a:t>sin_port</a:t>
            </a:r>
            <a:r>
              <a:rPr lang="en-US" sz="1600" dirty="0" smtClean="0">
                <a:latin typeface="Courier New" pitchFamily="49" charset="0"/>
              </a:rPr>
              <a:t>;    </a:t>
            </a:r>
            <a:r>
              <a:rPr lang="en-US" sz="1600" dirty="0">
                <a:solidFill>
                  <a:srgbClr val="990000"/>
                </a:solidFill>
                <a:latin typeface="Courier New" pitchFamily="49" charset="0"/>
              </a:rPr>
              <a:t>/* </a:t>
            </a:r>
            <a:r>
              <a:rPr lang="en-US" sz="1600" dirty="0" smtClean="0">
                <a:solidFill>
                  <a:srgbClr val="990000"/>
                </a:solidFill>
                <a:latin typeface="Courier New" pitchFamily="49" charset="0"/>
              </a:rPr>
              <a:t>Port </a:t>
            </a:r>
            <a:r>
              <a:rPr lang="en-US" sz="1600" dirty="0" err="1">
                <a:solidFill>
                  <a:srgbClr val="990000"/>
                </a:solidFill>
                <a:latin typeface="Courier New" pitchFamily="49" charset="0"/>
              </a:rPr>
              <a:t>num</a:t>
            </a:r>
            <a:r>
              <a:rPr lang="en-US" sz="1600" dirty="0">
                <a:solidFill>
                  <a:srgbClr val="990000"/>
                </a:solidFill>
                <a:latin typeface="Courier New" pitchFamily="49" charset="0"/>
              </a:rPr>
              <a:t> in network byte order */ </a:t>
            </a:r>
          </a:p>
          <a:p>
            <a:r>
              <a:rPr lang="en-US" sz="1600" dirty="0" err="1">
                <a:latin typeface="Courier New" pitchFamily="49" charset="0"/>
              </a:rPr>
              <a:t>  struct in_addr  sin_addr;    </a:t>
            </a:r>
            <a:r>
              <a:rPr lang="en-US" sz="1600" dirty="0" err="1">
                <a:solidFill>
                  <a:srgbClr val="990000"/>
                </a:solidFill>
                <a:latin typeface="Courier New" pitchFamily="49" charset="0"/>
              </a:rPr>
              <a:t>/* IP addr in network byte order */ </a:t>
            </a:r>
          </a:p>
          <a:p>
            <a:r>
              <a:rPr lang="en-US" sz="1600" dirty="0">
                <a:latin typeface="Courier New" pitchFamily="49" charset="0"/>
              </a:rPr>
              <a:t>  unsigned char   </a:t>
            </a:r>
            <a:r>
              <a:rPr lang="en-US" sz="1600" dirty="0" err="1">
                <a:latin typeface="Courier New" pitchFamily="49" charset="0"/>
              </a:rPr>
              <a:t>sin_zero</a:t>
            </a:r>
            <a:r>
              <a:rPr lang="en-US" sz="1600" dirty="0">
                <a:latin typeface="Courier New" pitchFamily="49" charset="0"/>
              </a:rPr>
              <a:t>[8]; </a:t>
            </a:r>
            <a:r>
              <a:rPr lang="en-US" sz="1600" dirty="0">
                <a:solidFill>
                  <a:srgbClr val="990000"/>
                </a:solidFill>
                <a:latin typeface="Courier New" pitchFamily="49" charset="0"/>
              </a:rPr>
              <a:t>/* </a:t>
            </a:r>
            <a:r>
              <a:rPr lang="en-US" sz="1600" dirty="0" smtClean="0">
                <a:solidFill>
                  <a:srgbClr val="990000"/>
                </a:solidFill>
                <a:latin typeface="Courier New" pitchFamily="49" charset="0"/>
              </a:rPr>
              <a:t>Pad </a:t>
            </a:r>
            <a:r>
              <a:rPr lang="en-US" sz="1600" dirty="0">
                <a:solidFill>
                  <a:srgbClr val="990000"/>
                </a:solidFill>
                <a:latin typeface="Courier New" pitchFamily="49" charset="0"/>
              </a:rPr>
              <a:t>to </a:t>
            </a:r>
            <a:r>
              <a:rPr lang="en-US" sz="1600" dirty="0" err="1">
                <a:solidFill>
                  <a:srgbClr val="990000"/>
                </a:solidFill>
                <a:latin typeface="Courier New" pitchFamily="49" charset="0"/>
              </a:rPr>
              <a:t>sizeof</a:t>
            </a:r>
            <a:r>
              <a:rPr lang="en-US" sz="1600" dirty="0">
                <a:solidFill>
                  <a:srgbClr val="990000"/>
                </a:solidFill>
                <a:latin typeface="Courier New" pitchFamily="49" charset="0"/>
              </a:rPr>
              <a:t>(</a:t>
            </a:r>
            <a:r>
              <a:rPr lang="en-US" sz="1600" dirty="0" err="1">
                <a:solidFill>
                  <a:srgbClr val="990000"/>
                </a:solidFill>
                <a:latin typeface="Courier New" pitchFamily="49" charset="0"/>
              </a:rPr>
              <a:t>struct</a:t>
            </a:r>
            <a:r>
              <a:rPr lang="en-US" sz="1600" dirty="0">
                <a:solidFill>
                  <a:srgbClr val="990000"/>
                </a:solidFill>
                <a:latin typeface="Courier New" pitchFamily="49" charset="0"/>
              </a:rPr>
              <a:t> </a:t>
            </a:r>
            <a:r>
              <a:rPr lang="en-US" sz="1600" dirty="0" err="1">
                <a:solidFill>
                  <a:srgbClr val="990000"/>
                </a:solidFill>
                <a:latin typeface="Courier New" pitchFamily="49" charset="0"/>
              </a:rPr>
              <a:t>sockaddr</a:t>
            </a:r>
            <a:r>
              <a:rPr lang="en-US" sz="1600" dirty="0">
                <a:solidFill>
                  <a:srgbClr val="990000"/>
                </a:solidFill>
                <a:latin typeface="Courier New" pitchFamily="49" charset="0"/>
              </a:rPr>
              <a:t>) */ </a:t>
            </a:r>
          </a:p>
          <a:p>
            <a:r>
              <a:rPr lang="en-US" sz="1600" dirty="0" err="1">
                <a:latin typeface="Courier New" pitchFamily="49" charset="0"/>
              </a:rPr>
              <a:t>}; </a:t>
            </a:r>
          </a:p>
        </p:txBody>
      </p:sp>
      <p:sp>
        <p:nvSpPr>
          <p:cNvPr id="26" name="Text Box 26"/>
          <p:cNvSpPr txBox="1">
            <a:spLocks noChangeArrowheads="1"/>
          </p:cNvSpPr>
          <p:nvPr/>
        </p:nvSpPr>
        <p:spPr bwMode="auto">
          <a:xfrm>
            <a:off x="1969182" y="4814510"/>
            <a:ext cx="1172116"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sin_port</a:t>
            </a:r>
            <a:endParaRPr lang="en-US" sz="1600" dirty="0">
              <a:latin typeface="Courier New" pitchFamily="49" charset="0"/>
            </a:endParaRPr>
          </a:p>
        </p:txBody>
      </p:sp>
      <p:sp>
        <p:nvSpPr>
          <p:cNvPr id="28" name="Text Box 26"/>
          <p:cNvSpPr txBox="1">
            <a:spLocks noChangeArrowheads="1"/>
          </p:cNvSpPr>
          <p:nvPr/>
        </p:nvSpPr>
        <p:spPr bwMode="auto">
          <a:xfrm>
            <a:off x="593258" y="5215202"/>
            <a:ext cx="1048684" cy="338554"/>
          </a:xfrm>
          <a:prstGeom prst="rect">
            <a:avLst/>
          </a:prstGeom>
          <a:noFill/>
          <a:ln w="12700">
            <a:noFill/>
            <a:miter lim="800000"/>
            <a:headEnd/>
            <a:tailEnd/>
          </a:ln>
          <a:effectLst/>
        </p:spPr>
        <p:txBody>
          <a:bodyPr wrap="none">
            <a:spAutoFit/>
          </a:bodyPr>
          <a:lstStyle/>
          <a:p>
            <a:pPr algn="ctr"/>
            <a:r>
              <a:rPr lang="en-US" sz="1600" dirty="0" smtClean="0">
                <a:latin typeface="Courier New" pitchFamily="49" charset="0"/>
              </a:rPr>
              <a:t>AF_INET</a:t>
            </a:r>
            <a:endParaRPr lang="en-US" sz="1600" dirty="0">
              <a:latin typeface="Courier New" pitchFamily="49" charset="0"/>
            </a:endParaRPr>
          </a:p>
        </p:txBody>
      </p:sp>
      <p:sp>
        <p:nvSpPr>
          <p:cNvPr id="29" name="Text Box 26"/>
          <p:cNvSpPr txBox="1">
            <a:spLocks noChangeArrowheads="1"/>
          </p:cNvSpPr>
          <p:nvPr/>
        </p:nvSpPr>
        <p:spPr bwMode="auto">
          <a:xfrm>
            <a:off x="4086632" y="4812506"/>
            <a:ext cx="1172116"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sin_addr</a:t>
            </a:r>
            <a:endParaRPr lang="en-US" sz="1600" dirty="0">
              <a:latin typeface="Courier New" pitchFamily="49" charset="0"/>
            </a:endParaRPr>
          </a:p>
        </p:txBody>
      </p:sp>
      <p:sp>
        <p:nvSpPr>
          <p:cNvPr id="30" name="Text Box 26"/>
          <p:cNvSpPr txBox="1">
            <a:spLocks noChangeArrowheads="1"/>
          </p:cNvSpPr>
          <p:nvPr/>
        </p:nvSpPr>
        <p:spPr bwMode="auto">
          <a:xfrm>
            <a:off x="338098" y="5957510"/>
            <a:ext cx="1418978" cy="338554"/>
          </a:xfrm>
          <a:prstGeom prst="rect">
            <a:avLst/>
          </a:prstGeom>
          <a:noFill/>
          <a:ln w="12700">
            <a:noFill/>
            <a:miter lim="800000"/>
            <a:headEnd/>
            <a:tailEnd/>
          </a:ln>
          <a:effectLst/>
        </p:spPr>
        <p:txBody>
          <a:bodyPr wrap="none">
            <a:spAutoFit/>
          </a:bodyPr>
          <a:lstStyle/>
          <a:p>
            <a:pPr algn="ctr"/>
            <a:r>
              <a:rPr lang="en-US" sz="1600" dirty="0" err="1" smtClean="0">
                <a:latin typeface="Courier New" pitchFamily="49" charset="0"/>
              </a:rPr>
              <a:t>sin_family</a:t>
            </a:r>
            <a:endParaRPr lang="en-US" sz="1600" dirty="0">
              <a:latin typeface="Courier New" pitchFamily="49" charset="0"/>
            </a:endParaRPr>
          </a:p>
        </p:txBody>
      </p:sp>
      <p:sp>
        <p:nvSpPr>
          <p:cNvPr id="31"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19</a:t>
            </a:fld>
            <a:endParaRPr lang="ru-RU" dirty="0"/>
          </a:p>
        </p:txBody>
      </p:sp>
    </p:spTree>
    <p:extLst>
      <p:ext uri="{BB962C8B-B14F-4D97-AF65-F5344CB8AC3E}">
        <p14:creationId xmlns:p14="http://schemas.microsoft.com/office/powerpoint/2010/main" xmlns="" val="378294325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noChangeArrowheads="1"/>
          </p:cNvSpPr>
          <p:nvPr>
            <p:ph type="body" idx="1"/>
          </p:nvPr>
        </p:nvSpPr>
        <p:spPr>
          <a:xfrm>
            <a:off x="806117" y="1034715"/>
            <a:ext cx="10479504" cy="5498431"/>
          </a:xfrm>
        </p:spPr>
        <p:txBody>
          <a:bodyPr>
            <a:normAutofit/>
          </a:bodyPr>
          <a:lstStyle/>
          <a:p>
            <a:pPr>
              <a:spcBef>
                <a:spcPts val="600"/>
              </a:spcBef>
            </a:pPr>
            <a:r>
              <a:rPr lang="en-US" altLang="en-US" sz="3200" b="1" dirty="0" smtClean="0"/>
              <a:t>Layer 1: Physical layer</a:t>
            </a:r>
            <a:r>
              <a:rPr lang="en-US" altLang="en-US" sz="3200" dirty="0" smtClean="0"/>
              <a:t> – handles the mechanical and electrical details of the physical transmission of a bit stream</a:t>
            </a:r>
          </a:p>
          <a:p>
            <a:pPr>
              <a:spcBef>
                <a:spcPts val="600"/>
              </a:spcBef>
            </a:pPr>
            <a:r>
              <a:rPr lang="en-US" altLang="en-US" sz="3200" b="1" dirty="0" smtClean="0"/>
              <a:t>Layer 2: Data-link layer</a:t>
            </a:r>
            <a:r>
              <a:rPr lang="en-US" altLang="en-US" sz="3200" dirty="0" smtClean="0"/>
              <a:t> – handles the </a:t>
            </a:r>
            <a:r>
              <a:rPr lang="en-US" altLang="en-US" sz="3200" i="1" dirty="0" smtClean="0"/>
              <a:t>frames</a:t>
            </a:r>
            <a:r>
              <a:rPr lang="en-US" altLang="en-US" sz="3200" dirty="0" smtClean="0"/>
              <a:t>, or fixed-length parts of packets, including any error detection and recovery that occurred in the physical layer</a:t>
            </a:r>
          </a:p>
          <a:p>
            <a:pPr>
              <a:spcBef>
                <a:spcPts val="600"/>
              </a:spcBef>
            </a:pPr>
            <a:r>
              <a:rPr lang="en-US" altLang="en-US" sz="3200" b="1" dirty="0" smtClean="0"/>
              <a:t>Layer 3: Network layer</a:t>
            </a:r>
            <a:r>
              <a:rPr lang="en-US" altLang="en-US" sz="3200" dirty="0" smtClean="0"/>
              <a:t> – provides connections and routes packets in the communication network, including handling the address of outgoing packets, decoding the address of incoming packets, and maintaining routing information for proper response to changing load levels</a:t>
            </a:r>
          </a:p>
        </p:txBody>
      </p:sp>
      <p:sp>
        <p:nvSpPr>
          <p:cNvPr id="26627" name="Title 1"/>
          <p:cNvSpPr>
            <a:spLocks noGrp="1" noChangeArrowheads="1"/>
          </p:cNvSpPr>
          <p:nvPr>
            <p:ph type="title"/>
          </p:nvPr>
        </p:nvSpPr>
        <p:spPr/>
        <p:txBody>
          <a:bodyPr/>
          <a:lstStyle/>
          <a:p>
            <a:r>
              <a:rPr lang="en-US" altLang="en-US" smtClean="0"/>
              <a:t>Communication Protocol</a:t>
            </a:r>
          </a:p>
        </p:txBody>
      </p:sp>
      <p:sp>
        <p:nvSpPr>
          <p:cNvPr id="5"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a:t>
            </a:fld>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Sockets Interface: </a:t>
            </a:r>
            <a:r>
              <a:rPr lang="en-US" dirty="0" smtClean="0">
                <a:latin typeface="Courier New"/>
                <a:cs typeface="Courier New"/>
              </a:rPr>
              <a:t>socket</a:t>
            </a:r>
            <a:endParaRPr lang="en-US" dirty="0">
              <a:latin typeface="Courier New"/>
              <a:cs typeface="Courier New"/>
            </a:endParaRPr>
          </a:p>
        </p:txBody>
      </p:sp>
      <p:sp>
        <p:nvSpPr>
          <p:cNvPr id="3" name="Content Placeholder 2"/>
          <p:cNvSpPr>
            <a:spLocks noGrp="1"/>
          </p:cNvSpPr>
          <p:nvPr>
            <p:ph idx="1"/>
          </p:nvPr>
        </p:nvSpPr>
        <p:spPr>
          <a:xfrm>
            <a:off x="529167" y="1362075"/>
            <a:ext cx="10528300" cy="771525"/>
          </a:xfrm>
        </p:spPr>
        <p:txBody>
          <a:bodyPr>
            <a:normAutofit fontScale="25000" lnSpcReduction="20000"/>
          </a:bodyPr>
          <a:lstStyle/>
          <a:p>
            <a:r>
              <a:rPr lang="en-US" dirty="0" smtClean="0"/>
              <a:t>Clients and servers use the </a:t>
            </a:r>
            <a:r>
              <a:rPr lang="en-US" dirty="0" smtClean="0">
                <a:latin typeface="Courier New"/>
                <a:cs typeface="Courier New"/>
              </a:rPr>
              <a:t>socket</a:t>
            </a:r>
            <a:r>
              <a:rPr lang="en-US" dirty="0" smtClean="0"/>
              <a:t> function to create a </a:t>
            </a:r>
            <a:r>
              <a:rPr lang="en-US" i="1" dirty="0" smtClean="0"/>
              <a:t>socket descriptor</a:t>
            </a:r>
            <a:r>
              <a:rPr lang="en-US" dirty="0" smtClean="0"/>
              <a:t>:</a:t>
            </a:r>
          </a:p>
          <a:p>
            <a:endParaRPr lang="en-US" dirty="0"/>
          </a:p>
          <a:p>
            <a:r>
              <a:rPr lang="en-US" dirty="0" smtClean="0"/>
              <a:t>Example:</a:t>
            </a:r>
          </a:p>
          <a:p>
            <a:endParaRPr lang="en-US" dirty="0"/>
          </a:p>
          <a:p>
            <a:endParaRPr lang="en-US" dirty="0" smtClean="0"/>
          </a:p>
          <a:p>
            <a:pPr marL="0" indent="0">
              <a:buNone/>
            </a:pPr>
            <a:endParaRPr lang="en-US" dirty="0"/>
          </a:p>
          <a:p>
            <a:endParaRPr lang="en-US" dirty="0" smtClean="0"/>
          </a:p>
          <a:p>
            <a:pPr marL="0" indent="0">
              <a:buNone/>
            </a:pPr>
            <a:endParaRPr lang="en-US" dirty="0" smtClean="0"/>
          </a:p>
          <a:p>
            <a:pPr marL="0" indent="0">
              <a:buNone/>
            </a:pPr>
            <a:r>
              <a:rPr lang="en-US" dirty="0" smtClean="0"/>
              <a:t>Protocol specific! Best practice is to use </a:t>
            </a:r>
            <a:r>
              <a:rPr lang="en-US" dirty="0" err="1" smtClean="0">
                <a:latin typeface="Courier New"/>
                <a:cs typeface="Courier New"/>
              </a:rPr>
              <a:t>getaddrinfo</a:t>
            </a:r>
            <a:r>
              <a:rPr lang="en-US" dirty="0" smtClean="0"/>
              <a:t> to generate the parameters automatically, so that code is protocol independent.</a:t>
            </a:r>
          </a:p>
          <a:p>
            <a:pPr marL="0" indent="0">
              <a:buNone/>
            </a:pPr>
            <a:endParaRPr lang="en-US" dirty="0"/>
          </a:p>
          <a:p>
            <a:endParaRPr lang="en-US" dirty="0" smtClean="0"/>
          </a:p>
          <a:p>
            <a:endParaRPr lang="en-US" dirty="0" smtClean="0"/>
          </a:p>
          <a:p>
            <a:endParaRPr lang="en-US" dirty="0"/>
          </a:p>
          <a:p>
            <a:endParaRPr lang="en-US" dirty="0" smtClean="0"/>
          </a:p>
          <a:p>
            <a:endParaRPr lang="en-US" dirty="0"/>
          </a:p>
          <a:p>
            <a:pPr marL="0" indent="0">
              <a:buNone/>
            </a:pPr>
            <a:endParaRPr lang="en-US" dirty="0"/>
          </a:p>
        </p:txBody>
      </p:sp>
      <p:sp>
        <p:nvSpPr>
          <p:cNvPr id="6" name="Rectangle 6"/>
          <p:cNvSpPr>
            <a:spLocks noChangeArrowheads="1"/>
          </p:cNvSpPr>
          <p:nvPr/>
        </p:nvSpPr>
        <p:spPr bwMode="auto">
          <a:xfrm>
            <a:off x="897923" y="2402305"/>
            <a:ext cx="5862502" cy="338554"/>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smtClean="0">
                <a:latin typeface="Courier New" pitchFamily="49" charset="0"/>
              </a:rPr>
              <a:t>int</a:t>
            </a:r>
            <a:r>
              <a:rPr lang="en-US" sz="1600" dirty="0" smtClean="0">
                <a:latin typeface="Courier New" pitchFamily="49" charset="0"/>
              </a:rPr>
              <a:t> socket(</a:t>
            </a:r>
            <a:r>
              <a:rPr lang="en-US" sz="1600" dirty="0" err="1" smtClean="0">
                <a:latin typeface="Courier New" pitchFamily="49" charset="0"/>
              </a:rPr>
              <a:t>int</a:t>
            </a:r>
            <a:r>
              <a:rPr lang="en-US" sz="1600" dirty="0" smtClean="0">
                <a:latin typeface="Courier New" pitchFamily="49" charset="0"/>
              </a:rPr>
              <a:t> domain, </a:t>
            </a:r>
            <a:r>
              <a:rPr lang="en-US" sz="1600" dirty="0" err="1" smtClean="0">
                <a:latin typeface="Courier New" pitchFamily="49" charset="0"/>
              </a:rPr>
              <a:t>int</a:t>
            </a:r>
            <a:r>
              <a:rPr lang="en-US" sz="1600" dirty="0" smtClean="0">
                <a:latin typeface="Courier New" pitchFamily="49" charset="0"/>
              </a:rPr>
              <a:t> type, </a:t>
            </a:r>
            <a:r>
              <a:rPr lang="en-US" sz="1600" dirty="0" err="1" smtClean="0">
                <a:latin typeface="Courier New" pitchFamily="49" charset="0"/>
              </a:rPr>
              <a:t>int</a:t>
            </a:r>
            <a:r>
              <a:rPr lang="en-US" sz="1600" dirty="0" smtClean="0">
                <a:latin typeface="Courier New" pitchFamily="49" charset="0"/>
              </a:rPr>
              <a:t> protocol)</a:t>
            </a:r>
            <a:endParaRPr lang="en-US" sz="1600" dirty="0">
              <a:latin typeface="Courier New" pitchFamily="49" charset="0"/>
            </a:endParaRPr>
          </a:p>
        </p:txBody>
      </p:sp>
      <p:sp>
        <p:nvSpPr>
          <p:cNvPr id="7" name="Rectangle 6"/>
          <p:cNvSpPr>
            <a:spLocks noChangeArrowheads="1"/>
          </p:cNvSpPr>
          <p:nvPr/>
        </p:nvSpPr>
        <p:spPr bwMode="auto">
          <a:xfrm>
            <a:off x="837765" y="3124200"/>
            <a:ext cx="5985934" cy="338554"/>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smtClean="0">
                <a:latin typeface="Courier New" pitchFamily="49" charset="0"/>
              </a:rPr>
              <a:t>int</a:t>
            </a:r>
            <a:r>
              <a:rPr lang="en-US" sz="1600" dirty="0" smtClean="0">
                <a:latin typeface="Courier New" pitchFamily="49" charset="0"/>
              </a:rPr>
              <a:t> </a:t>
            </a:r>
            <a:r>
              <a:rPr lang="en-US" sz="1600" dirty="0" err="1" smtClean="0">
                <a:latin typeface="Courier New" pitchFamily="49" charset="0"/>
              </a:rPr>
              <a:t>clientfd</a:t>
            </a:r>
            <a:r>
              <a:rPr lang="en-US" sz="1600" dirty="0" smtClean="0">
                <a:latin typeface="Courier New" pitchFamily="49" charset="0"/>
              </a:rPr>
              <a:t> = Socket(AF_INET, SOCK_STREAM, 0);</a:t>
            </a:r>
            <a:endParaRPr lang="en-US" sz="1600" dirty="0">
              <a:latin typeface="Courier New" pitchFamily="49" charset="0"/>
            </a:endParaRPr>
          </a:p>
        </p:txBody>
      </p:sp>
      <p:sp>
        <p:nvSpPr>
          <p:cNvPr id="8" name="TextBox 7"/>
          <p:cNvSpPr txBox="1"/>
          <p:nvPr/>
        </p:nvSpPr>
        <p:spPr>
          <a:xfrm>
            <a:off x="1320802" y="3886201"/>
            <a:ext cx="3759199" cy="646331"/>
          </a:xfrm>
          <a:prstGeom prst="rect">
            <a:avLst/>
          </a:prstGeom>
          <a:noFill/>
        </p:spPr>
        <p:txBody>
          <a:bodyPr wrap="square" rtlCol="0">
            <a:spAutoFit/>
          </a:bodyPr>
          <a:lstStyle/>
          <a:p>
            <a:pPr algn="ctr"/>
            <a:r>
              <a:rPr lang="en-US" sz="1800" dirty="0" smtClean="0">
                <a:latin typeface="Calibri" pitchFamily="34" charset="0"/>
              </a:rPr>
              <a:t>Indicates that we are using 32-bit IPV4 addresses</a:t>
            </a:r>
          </a:p>
        </p:txBody>
      </p:sp>
      <p:cxnSp>
        <p:nvCxnSpPr>
          <p:cNvPr id="10" name="Straight Arrow Connector 9"/>
          <p:cNvCxnSpPr>
            <a:stCxn id="8" idx="0"/>
            <a:endCxn id="7" idx="2"/>
          </p:cNvCxnSpPr>
          <p:nvPr/>
        </p:nvCxnSpPr>
        <p:spPr bwMode="auto">
          <a:xfrm flipV="1">
            <a:off x="3200402" y="3462754"/>
            <a:ext cx="630330" cy="423447"/>
          </a:xfrm>
          <a:prstGeom prst="straightConnector1">
            <a:avLst/>
          </a:prstGeom>
          <a:noFill/>
          <a:ln w="12700">
            <a:solidFill>
              <a:srgbClr val="000000"/>
            </a:solidFill>
            <a:miter lim="800000"/>
            <a:headEnd type="none" w="med" len="med"/>
            <a:tailEnd type="arrow"/>
          </a:ln>
          <a:effectLst/>
        </p:spPr>
      </p:cxnSp>
      <p:sp>
        <p:nvSpPr>
          <p:cNvPr id="15" name="TextBox 14"/>
          <p:cNvSpPr txBox="1"/>
          <p:nvPr/>
        </p:nvSpPr>
        <p:spPr>
          <a:xfrm>
            <a:off x="6299200" y="3886200"/>
            <a:ext cx="3759199" cy="646331"/>
          </a:xfrm>
          <a:prstGeom prst="rect">
            <a:avLst/>
          </a:prstGeom>
          <a:noFill/>
        </p:spPr>
        <p:txBody>
          <a:bodyPr wrap="square" rtlCol="0">
            <a:spAutoFit/>
          </a:bodyPr>
          <a:lstStyle/>
          <a:p>
            <a:pPr algn="ctr"/>
            <a:r>
              <a:rPr lang="en-US" sz="1800" dirty="0" smtClean="0">
                <a:latin typeface="Calibri" pitchFamily="34" charset="0"/>
              </a:rPr>
              <a:t>Indicates that the socket will be the end point of a connection</a:t>
            </a:r>
          </a:p>
        </p:txBody>
      </p:sp>
      <p:cxnSp>
        <p:nvCxnSpPr>
          <p:cNvPr id="17" name="Straight Arrow Connector 16"/>
          <p:cNvCxnSpPr>
            <a:stCxn id="15" idx="0"/>
          </p:cNvCxnSpPr>
          <p:nvPr/>
        </p:nvCxnSpPr>
        <p:spPr bwMode="auto">
          <a:xfrm flipH="1" flipV="1">
            <a:off x="7010400" y="3462754"/>
            <a:ext cx="1168400" cy="423446"/>
          </a:xfrm>
          <a:prstGeom prst="straightConnector1">
            <a:avLst/>
          </a:prstGeom>
          <a:noFill/>
          <a:ln w="12700">
            <a:solidFill>
              <a:srgbClr val="000000"/>
            </a:solidFill>
            <a:miter lim="800000"/>
            <a:headEnd type="none" w="med" len="med"/>
            <a:tailEnd type="arrow"/>
          </a:ln>
          <a:effectLst/>
        </p:spPr>
      </p:cxnSp>
      <p:sp>
        <p:nvSpPr>
          <p:cNvPr id="11"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20</a:t>
            </a:fld>
            <a:endParaRPr lang="ru-RU" dirty="0"/>
          </a:p>
        </p:txBody>
      </p:sp>
    </p:spTree>
    <p:extLst>
      <p:ext uri="{BB962C8B-B14F-4D97-AF65-F5344CB8AC3E}">
        <p14:creationId xmlns:p14="http://schemas.microsoft.com/office/powerpoint/2010/main" xmlns="" val="66467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Sockets Interface: </a:t>
            </a:r>
            <a:r>
              <a:rPr lang="en-US" dirty="0" smtClean="0">
                <a:latin typeface="Courier New"/>
                <a:cs typeface="Courier New"/>
              </a:rPr>
              <a:t>bind</a:t>
            </a:r>
            <a:endParaRPr lang="en-US" dirty="0">
              <a:latin typeface="Courier New"/>
              <a:cs typeface="Courier New"/>
            </a:endParaRPr>
          </a:p>
        </p:txBody>
      </p:sp>
      <p:sp>
        <p:nvSpPr>
          <p:cNvPr id="3" name="Content Placeholder 2"/>
          <p:cNvSpPr>
            <a:spLocks noGrp="1"/>
          </p:cNvSpPr>
          <p:nvPr>
            <p:ph idx="1"/>
          </p:nvPr>
        </p:nvSpPr>
        <p:spPr>
          <a:xfrm>
            <a:off x="866274" y="1783180"/>
            <a:ext cx="10335126" cy="4340894"/>
          </a:xfrm>
        </p:spPr>
        <p:txBody>
          <a:bodyPr>
            <a:normAutofit fontScale="92500" lnSpcReduction="10000"/>
          </a:bodyPr>
          <a:lstStyle/>
          <a:p>
            <a:r>
              <a:rPr lang="en-US" dirty="0" smtClean="0"/>
              <a:t>A server uses  </a:t>
            </a:r>
            <a:r>
              <a:rPr lang="en-US" dirty="0" smtClean="0">
                <a:latin typeface="Courier New"/>
                <a:cs typeface="Courier New"/>
              </a:rPr>
              <a:t>bind</a:t>
            </a:r>
            <a:r>
              <a:rPr lang="en-US" dirty="0" smtClean="0"/>
              <a:t> to ask the kernel to associate the server’s socket address with a socket descriptor:</a:t>
            </a:r>
          </a:p>
          <a:p>
            <a:r>
              <a:rPr lang="en-US" dirty="0" smtClean="0"/>
              <a:t>The </a:t>
            </a:r>
            <a:r>
              <a:rPr lang="en-US" dirty="0" smtClean="0"/>
              <a:t>process can read bytes that arrive on the connection whose endpoint is </a:t>
            </a:r>
            <a:r>
              <a:rPr lang="en-US" dirty="0" err="1" smtClean="0">
                <a:latin typeface="Courier New"/>
                <a:cs typeface="Courier New"/>
              </a:rPr>
              <a:t>addr</a:t>
            </a:r>
            <a:r>
              <a:rPr lang="en-US" dirty="0" smtClean="0">
                <a:latin typeface="Courier New"/>
                <a:cs typeface="Courier New"/>
              </a:rPr>
              <a:t> </a:t>
            </a:r>
            <a:r>
              <a:rPr lang="en-US" dirty="0" smtClean="0"/>
              <a:t>by reading from descriptor </a:t>
            </a:r>
            <a:r>
              <a:rPr lang="en-US" dirty="0" err="1" smtClean="0">
                <a:latin typeface="Courier New"/>
                <a:cs typeface="Courier New"/>
              </a:rPr>
              <a:t>sockfd</a:t>
            </a:r>
            <a:r>
              <a:rPr lang="en-US" dirty="0" smtClean="0"/>
              <a:t>.</a:t>
            </a:r>
          </a:p>
          <a:p>
            <a:r>
              <a:rPr lang="en-US" dirty="0" smtClean="0"/>
              <a:t>Similarly, writes to </a:t>
            </a:r>
            <a:r>
              <a:rPr lang="en-US" dirty="0" err="1" smtClean="0">
                <a:latin typeface="Courier New"/>
                <a:cs typeface="Courier New"/>
              </a:rPr>
              <a:t>sockfd</a:t>
            </a:r>
            <a:r>
              <a:rPr lang="en-US" dirty="0" smtClean="0"/>
              <a:t> are transferred along connection whose endpoint is </a:t>
            </a:r>
            <a:r>
              <a:rPr lang="en-US" dirty="0" err="1" smtClean="0">
                <a:latin typeface="Courier New"/>
                <a:cs typeface="Courier New"/>
              </a:rPr>
              <a:t>addr</a:t>
            </a:r>
            <a:r>
              <a:rPr lang="en-US" dirty="0" smtClean="0">
                <a:latin typeface="Courier New"/>
                <a:cs typeface="Courier New"/>
              </a:rPr>
              <a:t>.</a:t>
            </a:r>
          </a:p>
          <a:p>
            <a:pPr marL="0" indent="0">
              <a:buNone/>
            </a:pPr>
            <a:r>
              <a:rPr lang="en-US" dirty="0" smtClean="0">
                <a:latin typeface="+mn-lt"/>
                <a:cs typeface="Courier New"/>
              </a:rPr>
              <a:t>Best </a:t>
            </a:r>
            <a:r>
              <a:rPr lang="en-US" dirty="0" smtClean="0">
                <a:latin typeface="+mn-lt"/>
                <a:cs typeface="Courier New"/>
              </a:rPr>
              <a:t>practice is to use </a:t>
            </a:r>
            <a:r>
              <a:rPr lang="en-US" dirty="0" err="1" smtClean="0">
                <a:latin typeface="Courier New"/>
                <a:cs typeface="Courier New"/>
              </a:rPr>
              <a:t>getaddrinfo</a:t>
            </a:r>
            <a:r>
              <a:rPr lang="en-US" dirty="0" smtClean="0">
                <a:latin typeface="+mn-lt"/>
                <a:cs typeface="Courier New"/>
              </a:rPr>
              <a:t> to supply the arguments </a:t>
            </a:r>
            <a:r>
              <a:rPr lang="en-US" dirty="0" err="1" smtClean="0">
                <a:latin typeface="Courier New"/>
                <a:cs typeface="Courier New"/>
              </a:rPr>
              <a:t>addr</a:t>
            </a:r>
            <a:r>
              <a:rPr lang="en-US" dirty="0" smtClean="0">
                <a:latin typeface="+mn-lt"/>
                <a:cs typeface="Courier New"/>
              </a:rPr>
              <a:t> and </a:t>
            </a:r>
            <a:r>
              <a:rPr lang="en-US" dirty="0" err="1" smtClean="0">
                <a:latin typeface="Courier New"/>
                <a:cs typeface="Courier New"/>
              </a:rPr>
              <a:t>addrlen</a:t>
            </a:r>
            <a:r>
              <a:rPr lang="en-US" dirty="0" smtClean="0">
                <a:latin typeface="+mn-lt"/>
                <a:cs typeface="Courier New"/>
              </a:rPr>
              <a:t>. </a:t>
            </a:r>
          </a:p>
          <a:p>
            <a:pPr lvl="1"/>
            <a:endParaRPr lang="en-US" dirty="0" smtClean="0">
              <a:latin typeface="Courier New"/>
              <a:cs typeface="Courier New"/>
            </a:endParaRPr>
          </a:p>
          <a:p>
            <a:endParaRPr lang="en-US" dirty="0"/>
          </a:p>
          <a:p>
            <a:endParaRPr lang="en-US" dirty="0"/>
          </a:p>
          <a:p>
            <a:endParaRPr lang="en-US" dirty="0" smtClean="0"/>
          </a:p>
          <a:p>
            <a:endParaRPr lang="en-US" dirty="0" smtClean="0"/>
          </a:p>
          <a:p>
            <a:endParaRPr lang="en-US" dirty="0"/>
          </a:p>
          <a:p>
            <a:endParaRPr lang="en-US" dirty="0" smtClean="0"/>
          </a:p>
          <a:p>
            <a:endParaRPr lang="en-US" dirty="0"/>
          </a:p>
          <a:p>
            <a:pPr marL="0" indent="0">
              <a:buNone/>
            </a:pPr>
            <a:endParaRPr lang="en-US" dirty="0"/>
          </a:p>
        </p:txBody>
      </p:sp>
      <p:sp>
        <p:nvSpPr>
          <p:cNvPr id="6" name="Rectangle 6"/>
          <p:cNvSpPr>
            <a:spLocks noChangeArrowheads="1"/>
          </p:cNvSpPr>
          <p:nvPr/>
        </p:nvSpPr>
        <p:spPr bwMode="auto">
          <a:xfrm>
            <a:off x="3039544" y="1205502"/>
            <a:ext cx="6356227" cy="338554"/>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smtClean="0">
                <a:latin typeface="Courier New" pitchFamily="49" charset="0"/>
              </a:rPr>
              <a:t>int</a:t>
            </a:r>
            <a:r>
              <a:rPr lang="en-US" sz="1600" dirty="0" smtClean="0">
                <a:latin typeface="Courier New" pitchFamily="49" charset="0"/>
              </a:rPr>
              <a:t> bind(</a:t>
            </a:r>
            <a:r>
              <a:rPr lang="en-US" sz="1600" dirty="0" err="1" smtClean="0">
                <a:latin typeface="Courier New" pitchFamily="49" charset="0"/>
              </a:rPr>
              <a:t>int</a:t>
            </a:r>
            <a:r>
              <a:rPr lang="en-US" sz="1600" dirty="0" smtClean="0">
                <a:latin typeface="Courier New" pitchFamily="49" charset="0"/>
              </a:rPr>
              <a:t> </a:t>
            </a:r>
            <a:r>
              <a:rPr lang="en-US" sz="1600" dirty="0" err="1" smtClean="0">
                <a:latin typeface="Courier New" pitchFamily="49" charset="0"/>
              </a:rPr>
              <a:t>sockfd</a:t>
            </a:r>
            <a:r>
              <a:rPr lang="en-US" sz="1600" dirty="0" smtClean="0">
                <a:latin typeface="Courier New" pitchFamily="49" charset="0"/>
              </a:rPr>
              <a:t>, SA *</a:t>
            </a:r>
            <a:r>
              <a:rPr lang="en-US" sz="1600" dirty="0" err="1" smtClean="0">
                <a:latin typeface="Courier New" pitchFamily="49" charset="0"/>
              </a:rPr>
              <a:t>addr</a:t>
            </a:r>
            <a:r>
              <a:rPr lang="en-US" sz="1600" dirty="0" smtClean="0">
                <a:latin typeface="Courier New" pitchFamily="49" charset="0"/>
              </a:rPr>
              <a:t>, </a:t>
            </a:r>
            <a:r>
              <a:rPr lang="en-US" sz="1600" dirty="0" err="1" smtClean="0">
                <a:latin typeface="Courier New" pitchFamily="49" charset="0"/>
              </a:rPr>
              <a:t>socklen_t</a:t>
            </a:r>
            <a:r>
              <a:rPr lang="en-US" sz="1600" dirty="0" smtClean="0">
                <a:latin typeface="Courier New" pitchFamily="49" charset="0"/>
              </a:rPr>
              <a:t> </a:t>
            </a:r>
            <a:r>
              <a:rPr lang="en-US" sz="1600" dirty="0" err="1" smtClean="0">
                <a:latin typeface="Courier New" pitchFamily="49" charset="0"/>
              </a:rPr>
              <a:t>addrlen</a:t>
            </a:r>
            <a:r>
              <a:rPr lang="en-US" sz="1600" dirty="0" smtClean="0">
                <a:latin typeface="Courier New" pitchFamily="49" charset="0"/>
              </a:rPr>
              <a:t>);</a:t>
            </a:r>
            <a:endParaRPr lang="en-US" sz="1600" dirty="0">
              <a:latin typeface="Courier New" pitchFamily="49" charset="0"/>
            </a:endParaRPr>
          </a:p>
        </p:txBody>
      </p:sp>
      <p:sp>
        <p:nvSpPr>
          <p:cNvPr id="5"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21</a:t>
            </a:fld>
            <a:endParaRPr lang="ru-RU" dirty="0"/>
          </a:p>
        </p:txBody>
      </p:sp>
    </p:spTree>
    <p:extLst>
      <p:ext uri="{BB962C8B-B14F-4D97-AF65-F5344CB8AC3E}">
        <p14:creationId xmlns:p14="http://schemas.microsoft.com/office/powerpoint/2010/main" xmlns="" val="16197095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Sockets Interface: </a:t>
            </a:r>
            <a:r>
              <a:rPr lang="en-US" dirty="0" smtClean="0">
                <a:latin typeface="Courier New"/>
                <a:cs typeface="Courier New"/>
              </a:rPr>
              <a:t>listen</a:t>
            </a:r>
            <a:endParaRPr lang="en-US" dirty="0">
              <a:latin typeface="Courier New"/>
              <a:cs typeface="Courier New"/>
            </a:endParaRPr>
          </a:p>
        </p:txBody>
      </p:sp>
      <p:sp>
        <p:nvSpPr>
          <p:cNvPr id="3" name="Content Placeholder 2"/>
          <p:cNvSpPr>
            <a:spLocks noGrp="1"/>
          </p:cNvSpPr>
          <p:nvPr>
            <p:ph idx="1"/>
          </p:nvPr>
        </p:nvSpPr>
        <p:spPr>
          <a:xfrm>
            <a:off x="529167" y="1362076"/>
            <a:ext cx="10528300" cy="5267325"/>
          </a:xfrm>
        </p:spPr>
        <p:txBody>
          <a:bodyPr>
            <a:normAutofit fontScale="85000" lnSpcReduction="20000"/>
          </a:bodyPr>
          <a:lstStyle/>
          <a:p>
            <a:r>
              <a:rPr lang="en-US" dirty="0" smtClean="0"/>
              <a:t>By default, kernel assumes that descriptor from socket function is an </a:t>
            </a:r>
            <a:r>
              <a:rPr lang="en-US" i="1" dirty="0" smtClean="0">
                <a:solidFill>
                  <a:srgbClr val="F7B217"/>
                </a:solidFill>
              </a:rPr>
              <a:t>active socket </a:t>
            </a:r>
            <a:r>
              <a:rPr lang="en-US" dirty="0" smtClean="0"/>
              <a:t>that will be on the client end of a connection.</a:t>
            </a:r>
          </a:p>
          <a:p>
            <a:r>
              <a:rPr lang="en-US" dirty="0" smtClean="0"/>
              <a:t>A server calls the listen function to tell the kernel that a descriptor will be used by a server rather than a client:</a:t>
            </a:r>
          </a:p>
          <a:p>
            <a:endParaRPr lang="en-US" dirty="0" smtClean="0"/>
          </a:p>
          <a:p>
            <a:pPr marL="0" indent="0">
              <a:buNone/>
            </a:pPr>
            <a:endParaRPr lang="en-US" dirty="0"/>
          </a:p>
          <a:p>
            <a:r>
              <a:rPr lang="en-US" dirty="0" smtClean="0"/>
              <a:t>Converts </a:t>
            </a:r>
            <a:r>
              <a:rPr lang="en-US" dirty="0" err="1" smtClean="0">
                <a:latin typeface="Courier New"/>
                <a:cs typeface="Courier New"/>
              </a:rPr>
              <a:t>sockfd</a:t>
            </a:r>
            <a:r>
              <a:rPr lang="en-US" dirty="0" smtClean="0"/>
              <a:t> from an active socket to a </a:t>
            </a:r>
            <a:r>
              <a:rPr lang="en-US" i="1" dirty="0" smtClean="0">
                <a:solidFill>
                  <a:srgbClr val="F7B217"/>
                </a:solidFill>
              </a:rPr>
              <a:t>listening socket</a:t>
            </a:r>
            <a:r>
              <a:rPr lang="en-US" dirty="0" smtClean="0">
                <a:solidFill>
                  <a:srgbClr val="F7B217"/>
                </a:solidFill>
              </a:rPr>
              <a:t> </a:t>
            </a:r>
            <a:r>
              <a:rPr lang="en-US" dirty="0" smtClean="0"/>
              <a:t>that can accept connection requests from clients. </a:t>
            </a:r>
          </a:p>
          <a:p>
            <a:pPr lvl="1"/>
            <a:endParaRPr lang="en-US" dirty="0" smtClean="0">
              <a:latin typeface="Courier New"/>
              <a:cs typeface="Courier New"/>
            </a:endParaRPr>
          </a:p>
          <a:p>
            <a:r>
              <a:rPr lang="en-US" dirty="0" smtClean="0">
                <a:latin typeface="Courier New"/>
                <a:cs typeface="Courier New"/>
              </a:rPr>
              <a:t>backlog </a:t>
            </a:r>
            <a:r>
              <a:rPr lang="en-US" dirty="0" smtClean="0">
                <a:latin typeface="+mn-lt"/>
                <a:cs typeface="Courier New"/>
              </a:rPr>
              <a:t>is a hint about the number of outstanding connection requests that the kernel should queue up before starting to refuse requests. </a:t>
            </a:r>
            <a:endParaRPr lang="en-US" dirty="0"/>
          </a:p>
          <a:p>
            <a:endParaRPr lang="en-US" dirty="0"/>
          </a:p>
          <a:p>
            <a:endParaRPr lang="en-US" dirty="0" smtClean="0"/>
          </a:p>
          <a:p>
            <a:endParaRPr lang="en-US" dirty="0" smtClean="0"/>
          </a:p>
          <a:p>
            <a:endParaRPr lang="en-US" dirty="0"/>
          </a:p>
          <a:p>
            <a:endParaRPr lang="en-US" dirty="0" smtClean="0"/>
          </a:p>
          <a:p>
            <a:endParaRPr lang="en-US" dirty="0"/>
          </a:p>
          <a:p>
            <a:pPr marL="0" indent="0">
              <a:buNone/>
            </a:pPr>
            <a:endParaRPr lang="en-US" dirty="0"/>
          </a:p>
        </p:txBody>
      </p:sp>
      <p:sp>
        <p:nvSpPr>
          <p:cNvPr id="6" name="Rectangle 6"/>
          <p:cNvSpPr>
            <a:spLocks noChangeArrowheads="1"/>
          </p:cNvSpPr>
          <p:nvPr/>
        </p:nvSpPr>
        <p:spPr bwMode="auto">
          <a:xfrm>
            <a:off x="837764" y="3547646"/>
            <a:ext cx="4628190" cy="338554"/>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smtClean="0">
                <a:latin typeface="Courier New" pitchFamily="49" charset="0"/>
              </a:rPr>
              <a:t>int</a:t>
            </a:r>
            <a:r>
              <a:rPr lang="en-US" sz="1600" dirty="0" smtClean="0">
                <a:latin typeface="Courier New" pitchFamily="49" charset="0"/>
              </a:rPr>
              <a:t> listen(</a:t>
            </a:r>
            <a:r>
              <a:rPr lang="en-US" sz="1600" dirty="0" err="1" smtClean="0">
                <a:latin typeface="Courier New" pitchFamily="49" charset="0"/>
              </a:rPr>
              <a:t>int</a:t>
            </a:r>
            <a:r>
              <a:rPr lang="en-US" sz="1600" dirty="0" smtClean="0">
                <a:latin typeface="Courier New" pitchFamily="49" charset="0"/>
              </a:rPr>
              <a:t> </a:t>
            </a:r>
            <a:r>
              <a:rPr lang="en-US" sz="1600" dirty="0" err="1" smtClean="0">
                <a:latin typeface="Courier New" pitchFamily="49" charset="0"/>
              </a:rPr>
              <a:t>sockfd</a:t>
            </a:r>
            <a:r>
              <a:rPr lang="en-US" sz="1600" dirty="0" smtClean="0">
                <a:latin typeface="Courier New" pitchFamily="49" charset="0"/>
              </a:rPr>
              <a:t>, </a:t>
            </a:r>
            <a:r>
              <a:rPr lang="en-US" sz="1600" dirty="0" err="1" smtClean="0">
                <a:latin typeface="Courier New" pitchFamily="49" charset="0"/>
              </a:rPr>
              <a:t>int</a:t>
            </a:r>
            <a:r>
              <a:rPr lang="en-US" sz="1600" dirty="0" smtClean="0">
                <a:latin typeface="Courier New" pitchFamily="49" charset="0"/>
              </a:rPr>
              <a:t> backlog);</a:t>
            </a:r>
            <a:endParaRPr lang="en-US" sz="1600" dirty="0">
              <a:latin typeface="Courier New" pitchFamily="49" charset="0"/>
            </a:endParaRPr>
          </a:p>
        </p:txBody>
      </p:sp>
      <p:sp>
        <p:nvSpPr>
          <p:cNvPr id="5"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22</a:t>
            </a:fld>
            <a:endParaRPr lang="ru-RU" dirty="0"/>
          </a:p>
        </p:txBody>
      </p:sp>
    </p:spTree>
    <p:extLst>
      <p:ext uri="{BB962C8B-B14F-4D97-AF65-F5344CB8AC3E}">
        <p14:creationId xmlns:p14="http://schemas.microsoft.com/office/powerpoint/2010/main" xmlns="" val="13113117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Sockets Interface: </a:t>
            </a:r>
            <a:r>
              <a:rPr lang="en-US" dirty="0" smtClean="0">
                <a:latin typeface="Courier New"/>
                <a:cs typeface="Courier New"/>
              </a:rPr>
              <a:t>accept</a:t>
            </a:r>
            <a:endParaRPr lang="en-US" dirty="0">
              <a:latin typeface="Courier New"/>
              <a:cs typeface="Courier New"/>
            </a:endParaRPr>
          </a:p>
        </p:txBody>
      </p:sp>
      <p:sp>
        <p:nvSpPr>
          <p:cNvPr id="3" name="Content Placeholder 2"/>
          <p:cNvSpPr>
            <a:spLocks noGrp="1"/>
          </p:cNvSpPr>
          <p:nvPr>
            <p:ph idx="1"/>
          </p:nvPr>
        </p:nvSpPr>
        <p:spPr>
          <a:xfrm>
            <a:off x="529167" y="1362076"/>
            <a:ext cx="10528300" cy="5267325"/>
          </a:xfrm>
        </p:spPr>
        <p:txBody>
          <a:bodyPr>
            <a:normAutofit lnSpcReduction="10000"/>
          </a:bodyPr>
          <a:lstStyle/>
          <a:p>
            <a:r>
              <a:rPr lang="en-US" dirty="0" smtClean="0"/>
              <a:t>Servers wait for connection requests from clients by calling </a:t>
            </a:r>
            <a:r>
              <a:rPr lang="en-US" dirty="0" smtClean="0">
                <a:latin typeface="Courier New"/>
                <a:cs typeface="Courier New"/>
              </a:rPr>
              <a:t>accept</a:t>
            </a:r>
            <a:r>
              <a:rPr lang="en-US" dirty="0" smtClean="0"/>
              <a:t>:</a:t>
            </a:r>
          </a:p>
          <a:p>
            <a:pPr marL="0" indent="0">
              <a:buNone/>
            </a:pPr>
            <a:endParaRPr lang="en-US" dirty="0" smtClean="0"/>
          </a:p>
          <a:p>
            <a:endParaRPr lang="en-US" dirty="0"/>
          </a:p>
          <a:p>
            <a:r>
              <a:rPr lang="en-US" dirty="0" smtClean="0"/>
              <a:t>Waits for connection request to arrive on the connection bound to </a:t>
            </a:r>
            <a:r>
              <a:rPr lang="en-US" dirty="0" err="1" smtClean="0">
                <a:latin typeface="Courier New"/>
                <a:cs typeface="Courier New"/>
              </a:rPr>
              <a:t>listenfd</a:t>
            </a:r>
            <a:r>
              <a:rPr lang="en-US" dirty="0" smtClean="0"/>
              <a:t>, then fills in client’s socket address in </a:t>
            </a:r>
            <a:r>
              <a:rPr lang="en-US" dirty="0" err="1" smtClean="0">
                <a:latin typeface="Courier New"/>
                <a:cs typeface="Courier New"/>
              </a:rPr>
              <a:t>addr</a:t>
            </a:r>
            <a:r>
              <a:rPr lang="en-US" dirty="0" smtClean="0"/>
              <a:t> and size of the socket address in </a:t>
            </a:r>
            <a:r>
              <a:rPr lang="en-US" dirty="0" err="1" smtClean="0">
                <a:latin typeface="Courier New"/>
                <a:cs typeface="Courier New"/>
              </a:rPr>
              <a:t>addrlen</a:t>
            </a:r>
            <a:r>
              <a:rPr lang="en-US" dirty="0" smtClean="0"/>
              <a:t>. </a:t>
            </a:r>
          </a:p>
          <a:p>
            <a:r>
              <a:rPr lang="en-US" dirty="0" smtClean="0"/>
              <a:t>Returns a </a:t>
            </a:r>
            <a:r>
              <a:rPr lang="en-US" i="1" dirty="0" smtClean="0">
                <a:solidFill>
                  <a:srgbClr val="F7B217"/>
                </a:solidFill>
              </a:rPr>
              <a:t>connected descriptor </a:t>
            </a:r>
            <a:r>
              <a:rPr lang="en-US" dirty="0" smtClean="0"/>
              <a:t>that can be used to communicate with the client via Unix I/O routines. </a:t>
            </a:r>
            <a:endParaRPr lang="en-US" i="1" dirty="0" smtClean="0">
              <a:solidFill>
                <a:srgbClr val="FF0000"/>
              </a:solidFill>
            </a:endParaRPr>
          </a:p>
          <a:p>
            <a:pPr marL="0" indent="0">
              <a:buNone/>
            </a:pPr>
            <a:endParaRPr lang="en-US" dirty="0"/>
          </a:p>
          <a:p>
            <a:endParaRPr lang="en-US" dirty="0"/>
          </a:p>
          <a:p>
            <a:endParaRPr lang="en-US" dirty="0" smtClean="0"/>
          </a:p>
          <a:p>
            <a:endParaRPr lang="en-US" dirty="0" smtClean="0"/>
          </a:p>
          <a:p>
            <a:endParaRPr lang="en-US" dirty="0"/>
          </a:p>
          <a:p>
            <a:endParaRPr lang="en-US" dirty="0" smtClean="0"/>
          </a:p>
          <a:p>
            <a:endParaRPr lang="en-US" dirty="0"/>
          </a:p>
          <a:p>
            <a:pPr marL="0" indent="0">
              <a:buNone/>
            </a:pPr>
            <a:endParaRPr lang="en-US" dirty="0"/>
          </a:p>
        </p:txBody>
      </p:sp>
      <p:sp>
        <p:nvSpPr>
          <p:cNvPr id="6" name="Rectangle 6"/>
          <p:cNvSpPr>
            <a:spLocks noChangeArrowheads="1"/>
          </p:cNvSpPr>
          <p:nvPr/>
        </p:nvSpPr>
        <p:spPr bwMode="auto">
          <a:xfrm>
            <a:off x="1042302" y="2598821"/>
            <a:ext cx="6232796" cy="338554"/>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smtClean="0">
                <a:latin typeface="Courier New" pitchFamily="49" charset="0"/>
              </a:rPr>
              <a:t>int</a:t>
            </a:r>
            <a:r>
              <a:rPr lang="en-US" sz="1600" dirty="0" smtClean="0">
                <a:latin typeface="Courier New" pitchFamily="49" charset="0"/>
              </a:rPr>
              <a:t> accept(</a:t>
            </a:r>
            <a:r>
              <a:rPr lang="en-US" sz="1600" dirty="0" err="1" smtClean="0">
                <a:latin typeface="Courier New" pitchFamily="49" charset="0"/>
              </a:rPr>
              <a:t>int</a:t>
            </a:r>
            <a:r>
              <a:rPr lang="en-US" sz="1600" dirty="0" smtClean="0">
                <a:latin typeface="Courier New" pitchFamily="49" charset="0"/>
              </a:rPr>
              <a:t> </a:t>
            </a:r>
            <a:r>
              <a:rPr lang="en-US" sz="1600" dirty="0" err="1" smtClean="0">
                <a:latin typeface="Courier New" pitchFamily="49" charset="0"/>
              </a:rPr>
              <a:t>listenfd</a:t>
            </a:r>
            <a:r>
              <a:rPr lang="en-US" sz="1600" dirty="0" smtClean="0">
                <a:latin typeface="Courier New" pitchFamily="49" charset="0"/>
              </a:rPr>
              <a:t>, SA *</a:t>
            </a:r>
            <a:r>
              <a:rPr lang="en-US" sz="1600" dirty="0" err="1" smtClean="0">
                <a:latin typeface="Courier New" pitchFamily="49" charset="0"/>
              </a:rPr>
              <a:t>addr</a:t>
            </a:r>
            <a:r>
              <a:rPr lang="en-US" sz="1600" dirty="0" smtClean="0">
                <a:latin typeface="Courier New" pitchFamily="49" charset="0"/>
              </a:rPr>
              <a:t>, </a:t>
            </a:r>
            <a:r>
              <a:rPr lang="en-US" sz="1600" dirty="0" err="1" smtClean="0">
                <a:latin typeface="Courier New" pitchFamily="49" charset="0"/>
              </a:rPr>
              <a:t>int</a:t>
            </a:r>
            <a:r>
              <a:rPr lang="en-US" sz="1600" dirty="0" smtClean="0">
                <a:latin typeface="Courier New" pitchFamily="49" charset="0"/>
              </a:rPr>
              <a:t> *</a:t>
            </a:r>
            <a:r>
              <a:rPr lang="en-US" sz="1600" dirty="0" err="1" smtClean="0">
                <a:latin typeface="Courier New" pitchFamily="49" charset="0"/>
              </a:rPr>
              <a:t>addrlen</a:t>
            </a:r>
            <a:r>
              <a:rPr lang="en-US" sz="1600" dirty="0" smtClean="0">
                <a:latin typeface="Courier New" pitchFamily="49" charset="0"/>
              </a:rPr>
              <a:t>);</a:t>
            </a:r>
            <a:endParaRPr lang="en-US" sz="1600" dirty="0">
              <a:latin typeface="Courier New" pitchFamily="49" charset="0"/>
            </a:endParaRPr>
          </a:p>
        </p:txBody>
      </p:sp>
      <p:sp>
        <p:nvSpPr>
          <p:cNvPr id="5"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23</a:t>
            </a:fld>
            <a:endParaRPr lang="ru-RU" dirty="0"/>
          </a:p>
        </p:txBody>
      </p:sp>
    </p:spTree>
    <p:extLst>
      <p:ext uri="{BB962C8B-B14F-4D97-AF65-F5344CB8AC3E}">
        <p14:creationId xmlns:p14="http://schemas.microsoft.com/office/powerpoint/2010/main" xmlns="" val="36275871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Sockets Interface: </a:t>
            </a:r>
            <a:r>
              <a:rPr lang="en-US" dirty="0" smtClean="0">
                <a:latin typeface="Courier New"/>
                <a:cs typeface="Courier New"/>
              </a:rPr>
              <a:t>connect</a:t>
            </a:r>
            <a:endParaRPr lang="en-US" dirty="0">
              <a:latin typeface="Courier New"/>
              <a:cs typeface="Courier New"/>
            </a:endParaRPr>
          </a:p>
        </p:txBody>
      </p:sp>
      <p:sp>
        <p:nvSpPr>
          <p:cNvPr id="3" name="Content Placeholder 2"/>
          <p:cNvSpPr>
            <a:spLocks noGrp="1"/>
          </p:cNvSpPr>
          <p:nvPr>
            <p:ph idx="1"/>
          </p:nvPr>
        </p:nvSpPr>
        <p:spPr>
          <a:xfrm>
            <a:off x="866051" y="1265823"/>
            <a:ext cx="10528300" cy="3594935"/>
          </a:xfrm>
        </p:spPr>
        <p:txBody>
          <a:bodyPr>
            <a:noAutofit/>
          </a:bodyPr>
          <a:lstStyle/>
          <a:p>
            <a:r>
              <a:rPr lang="en-US" sz="2400" dirty="0" smtClean="0"/>
              <a:t>A client establishes a connection with a server by calling connect:</a:t>
            </a:r>
            <a:endParaRPr lang="en-US" sz="2400" dirty="0"/>
          </a:p>
          <a:p>
            <a:r>
              <a:rPr lang="en-US" sz="2400" dirty="0" smtClean="0"/>
              <a:t>Attempts </a:t>
            </a:r>
            <a:r>
              <a:rPr lang="en-US" sz="2400" dirty="0" smtClean="0"/>
              <a:t>to establish a connection with server at socket address </a:t>
            </a:r>
            <a:r>
              <a:rPr lang="en-US" sz="2400" dirty="0" err="1" smtClean="0">
                <a:latin typeface="Courier New"/>
                <a:cs typeface="Courier New"/>
              </a:rPr>
              <a:t>addr</a:t>
            </a:r>
            <a:endParaRPr lang="en-US" sz="2400" dirty="0" smtClean="0">
              <a:latin typeface="Courier New"/>
              <a:cs typeface="Courier New"/>
            </a:endParaRPr>
          </a:p>
          <a:p>
            <a:pPr lvl="1"/>
            <a:r>
              <a:rPr lang="en-US" sz="2000" dirty="0" smtClean="0">
                <a:latin typeface="+mn-lt"/>
                <a:cs typeface="Courier New"/>
              </a:rPr>
              <a:t>If successful, then </a:t>
            </a:r>
            <a:r>
              <a:rPr lang="en-US" sz="2000" dirty="0" err="1" smtClean="0">
                <a:latin typeface="Courier New"/>
                <a:cs typeface="Courier New"/>
              </a:rPr>
              <a:t>clientfd</a:t>
            </a:r>
            <a:r>
              <a:rPr lang="en-US" sz="2000" dirty="0" smtClean="0">
                <a:latin typeface="+mn-lt"/>
                <a:cs typeface="Courier New"/>
              </a:rPr>
              <a:t> is now ready for reading and writing. </a:t>
            </a:r>
          </a:p>
          <a:p>
            <a:pPr lvl="1"/>
            <a:r>
              <a:rPr lang="en-US" sz="2000" dirty="0" smtClean="0">
                <a:latin typeface="+mn-lt"/>
                <a:cs typeface="Courier New"/>
              </a:rPr>
              <a:t>Resulting connection is  characterized by socket pair</a:t>
            </a:r>
          </a:p>
          <a:p>
            <a:pPr marL="457200" lvl="1" indent="0">
              <a:buNone/>
            </a:pPr>
            <a:r>
              <a:rPr lang="en-US" sz="2000" dirty="0">
                <a:latin typeface="+mn-lt"/>
                <a:cs typeface="Courier New"/>
              </a:rPr>
              <a:t>	</a:t>
            </a:r>
            <a:r>
              <a:rPr lang="en-US" sz="2000" dirty="0" smtClean="0">
                <a:latin typeface="Courier New"/>
                <a:cs typeface="Courier New"/>
              </a:rPr>
              <a:t>(</a:t>
            </a:r>
            <a:r>
              <a:rPr lang="en-US" sz="2000" dirty="0" err="1" smtClean="0">
                <a:latin typeface="Courier New"/>
                <a:cs typeface="Courier New"/>
              </a:rPr>
              <a:t>x:y</a:t>
            </a:r>
            <a:r>
              <a:rPr lang="en-US" sz="2000" dirty="0" smtClean="0">
                <a:latin typeface="Courier New"/>
                <a:cs typeface="Courier New"/>
              </a:rPr>
              <a:t>, </a:t>
            </a:r>
            <a:r>
              <a:rPr lang="en-US" sz="2000" dirty="0" err="1" smtClean="0">
                <a:latin typeface="Courier New"/>
                <a:cs typeface="Courier New"/>
              </a:rPr>
              <a:t>addr.sin_addr:addr.sin_port</a:t>
            </a:r>
            <a:r>
              <a:rPr lang="en-US" sz="2000" dirty="0" smtClean="0">
                <a:latin typeface="Courier New"/>
                <a:cs typeface="Courier New"/>
              </a:rPr>
              <a:t>)</a:t>
            </a:r>
          </a:p>
          <a:p>
            <a:pPr lvl="2"/>
            <a:r>
              <a:rPr lang="en-US" sz="1600" dirty="0" smtClean="0">
                <a:latin typeface="Courier New"/>
                <a:cs typeface="Courier New"/>
              </a:rPr>
              <a:t>x</a:t>
            </a:r>
            <a:r>
              <a:rPr lang="en-US" sz="1600" dirty="0">
                <a:latin typeface="+mn-lt"/>
                <a:cs typeface="Courier New"/>
              </a:rPr>
              <a:t> </a:t>
            </a:r>
            <a:r>
              <a:rPr lang="en-US" sz="1600" dirty="0" smtClean="0">
                <a:latin typeface="+mn-lt"/>
                <a:cs typeface="Courier New"/>
              </a:rPr>
              <a:t>is client address</a:t>
            </a:r>
          </a:p>
          <a:p>
            <a:pPr lvl="2"/>
            <a:r>
              <a:rPr lang="en-US" sz="1600" dirty="0" smtClean="0">
                <a:latin typeface="Courier New"/>
                <a:cs typeface="Courier New"/>
              </a:rPr>
              <a:t>y</a:t>
            </a:r>
            <a:r>
              <a:rPr lang="en-US" sz="1600" dirty="0" smtClean="0">
                <a:latin typeface="+mn-lt"/>
                <a:cs typeface="Courier New"/>
              </a:rPr>
              <a:t> is ephemeral port that uniquely identifies client process on client host</a:t>
            </a:r>
          </a:p>
          <a:p>
            <a:pPr marL="0" indent="0">
              <a:buNone/>
            </a:pPr>
            <a:r>
              <a:rPr lang="en-US" sz="2400" dirty="0" smtClean="0">
                <a:latin typeface="+mn-lt"/>
                <a:cs typeface="Courier New"/>
              </a:rPr>
              <a:t>Best </a:t>
            </a:r>
            <a:r>
              <a:rPr lang="en-US" sz="2400" dirty="0" smtClean="0">
                <a:latin typeface="+mn-lt"/>
                <a:cs typeface="Courier New"/>
              </a:rPr>
              <a:t>practice is to use </a:t>
            </a:r>
            <a:r>
              <a:rPr lang="en-US" sz="2400" dirty="0" err="1" smtClean="0">
                <a:latin typeface="Courier New"/>
                <a:cs typeface="Courier New"/>
              </a:rPr>
              <a:t>getaddrinfo</a:t>
            </a:r>
            <a:r>
              <a:rPr lang="en-US" sz="2400" dirty="0" smtClean="0">
                <a:latin typeface="+mn-lt"/>
                <a:cs typeface="Courier New"/>
              </a:rPr>
              <a:t> to supply the arguments </a:t>
            </a:r>
            <a:r>
              <a:rPr lang="en-US" sz="2400" dirty="0" err="1" smtClean="0">
                <a:latin typeface="Courier New"/>
                <a:cs typeface="Courier New"/>
              </a:rPr>
              <a:t>addr</a:t>
            </a:r>
            <a:r>
              <a:rPr lang="en-US" sz="2400" dirty="0" smtClean="0">
                <a:latin typeface="+mn-lt"/>
                <a:cs typeface="Courier New"/>
              </a:rPr>
              <a:t> and </a:t>
            </a:r>
            <a:r>
              <a:rPr lang="en-US" sz="2400" dirty="0" err="1" smtClean="0">
                <a:latin typeface="Courier New"/>
                <a:cs typeface="Courier New"/>
              </a:rPr>
              <a:t>addrlen</a:t>
            </a:r>
            <a:r>
              <a:rPr lang="en-US" sz="2400" dirty="0" smtClean="0">
                <a:latin typeface="+mn-lt"/>
                <a:cs typeface="Courier New"/>
              </a:rPr>
              <a:t>.</a:t>
            </a:r>
            <a:endParaRPr lang="en-US" sz="2400" dirty="0"/>
          </a:p>
        </p:txBody>
      </p:sp>
      <p:sp>
        <p:nvSpPr>
          <p:cNvPr id="6" name="Rectangle 6"/>
          <p:cNvSpPr>
            <a:spLocks noChangeArrowheads="1"/>
          </p:cNvSpPr>
          <p:nvPr/>
        </p:nvSpPr>
        <p:spPr bwMode="auto">
          <a:xfrm>
            <a:off x="2570312" y="5470358"/>
            <a:ext cx="6973384" cy="338554"/>
          </a:xfrm>
          <a:prstGeom prst="rect">
            <a:avLst/>
          </a:prstGeom>
          <a:solidFill>
            <a:srgbClr val="F6F5BD"/>
          </a:solidFill>
          <a:ln w="12700">
            <a:solidFill>
              <a:schemeClr val="tx1"/>
            </a:solidFill>
            <a:miter lim="800000"/>
            <a:headEnd/>
            <a:tailEnd/>
          </a:ln>
          <a:effectLst/>
        </p:spPr>
        <p:txBody>
          <a:bodyPr wrap="none">
            <a:spAutoFit/>
          </a:bodyPr>
          <a:lstStyle/>
          <a:p>
            <a:r>
              <a:rPr lang="en-US" sz="1600" dirty="0" err="1" smtClean="0">
                <a:latin typeface="Courier New" pitchFamily="49" charset="0"/>
              </a:rPr>
              <a:t>int</a:t>
            </a:r>
            <a:r>
              <a:rPr lang="en-US" sz="1600" dirty="0" smtClean="0">
                <a:latin typeface="Courier New" pitchFamily="49" charset="0"/>
              </a:rPr>
              <a:t> connect(</a:t>
            </a:r>
            <a:r>
              <a:rPr lang="en-US" sz="1600" dirty="0" err="1" smtClean="0">
                <a:latin typeface="Courier New" pitchFamily="49" charset="0"/>
              </a:rPr>
              <a:t>int</a:t>
            </a:r>
            <a:r>
              <a:rPr lang="en-US" sz="1600" dirty="0" smtClean="0">
                <a:latin typeface="Courier New" pitchFamily="49" charset="0"/>
              </a:rPr>
              <a:t> </a:t>
            </a:r>
            <a:r>
              <a:rPr lang="en-US" sz="1600" dirty="0" err="1" smtClean="0">
                <a:latin typeface="Courier New" pitchFamily="49" charset="0"/>
              </a:rPr>
              <a:t>clientfd</a:t>
            </a:r>
            <a:r>
              <a:rPr lang="en-US" sz="1600" dirty="0" smtClean="0">
                <a:latin typeface="Courier New" pitchFamily="49" charset="0"/>
              </a:rPr>
              <a:t>, SA *</a:t>
            </a:r>
            <a:r>
              <a:rPr lang="en-US" sz="1600" dirty="0" err="1" smtClean="0">
                <a:latin typeface="Courier New" pitchFamily="49" charset="0"/>
              </a:rPr>
              <a:t>addr</a:t>
            </a:r>
            <a:r>
              <a:rPr lang="en-US" sz="1600" dirty="0" smtClean="0">
                <a:latin typeface="Courier New" pitchFamily="49" charset="0"/>
              </a:rPr>
              <a:t>, </a:t>
            </a:r>
            <a:r>
              <a:rPr lang="en-US" sz="1600" dirty="0" err="1" smtClean="0">
                <a:latin typeface="Courier New" pitchFamily="49" charset="0"/>
              </a:rPr>
              <a:t>socklen_t</a:t>
            </a:r>
            <a:r>
              <a:rPr lang="en-US" sz="1600" dirty="0" smtClean="0">
                <a:latin typeface="Courier New" pitchFamily="49" charset="0"/>
              </a:rPr>
              <a:t> </a:t>
            </a:r>
            <a:r>
              <a:rPr lang="en-US" sz="1600" dirty="0" err="1" smtClean="0">
                <a:latin typeface="Courier New" pitchFamily="49" charset="0"/>
              </a:rPr>
              <a:t>addrlen</a:t>
            </a:r>
            <a:r>
              <a:rPr lang="en-US" sz="1600" dirty="0" smtClean="0">
                <a:latin typeface="Courier New" pitchFamily="49" charset="0"/>
              </a:rPr>
              <a:t>);</a:t>
            </a:r>
            <a:endParaRPr lang="en-US" sz="1600" dirty="0">
              <a:latin typeface="Courier New" pitchFamily="49" charset="0"/>
            </a:endParaRPr>
          </a:p>
        </p:txBody>
      </p:sp>
      <p:sp>
        <p:nvSpPr>
          <p:cNvPr id="5"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24</a:t>
            </a:fld>
            <a:endParaRPr lang="ru-RU" dirty="0"/>
          </a:p>
        </p:txBody>
      </p:sp>
    </p:spTree>
    <p:extLst>
      <p:ext uri="{BB962C8B-B14F-4D97-AF65-F5344CB8AC3E}">
        <p14:creationId xmlns:p14="http://schemas.microsoft.com/office/powerpoint/2010/main" xmlns="" val="41036286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Grp="1" noChangeArrowheads="1"/>
          </p:cNvSpPr>
          <p:nvPr>
            <p:ph type="title"/>
          </p:nvPr>
        </p:nvSpPr>
        <p:spPr>
          <a:xfrm>
            <a:off x="854242" y="156412"/>
            <a:ext cx="10503570" cy="830177"/>
          </a:xfrm>
        </p:spPr>
        <p:txBody>
          <a:bodyPr>
            <a:normAutofit/>
          </a:bodyPr>
          <a:lstStyle/>
          <a:p>
            <a:r>
              <a:rPr lang="en-US" dirty="0" smtClean="0">
                <a:latin typeface="Courier New" pitchFamily="49" charset="0"/>
              </a:rPr>
              <a:t>accept</a:t>
            </a:r>
            <a:r>
              <a:rPr lang="en-US" dirty="0" smtClean="0"/>
              <a:t> </a:t>
            </a:r>
            <a:r>
              <a:rPr lang="en-US" dirty="0"/>
              <a:t>Illustrated</a:t>
            </a:r>
          </a:p>
        </p:txBody>
      </p:sp>
      <p:sp>
        <p:nvSpPr>
          <p:cNvPr id="740356" name="Text Box 4"/>
          <p:cNvSpPr txBox="1">
            <a:spLocks noChangeArrowheads="1"/>
          </p:cNvSpPr>
          <p:nvPr/>
        </p:nvSpPr>
        <p:spPr bwMode="auto">
          <a:xfrm>
            <a:off x="4204020" y="1238836"/>
            <a:ext cx="1542410" cy="338554"/>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listenfd(3)</a:t>
            </a:r>
          </a:p>
        </p:txBody>
      </p:sp>
      <p:sp>
        <p:nvSpPr>
          <p:cNvPr id="740358" name="Rectangle 6"/>
          <p:cNvSpPr>
            <a:spLocks noChangeArrowheads="1"/>
          </p:cNvSpPr>
          <p:nvPr/>
        </p:nvSpPr>
        <p:spPr bwMode="auto">
          <a:xfrm>
            <a:off x="626534" y="1576389"/>
            <a:ext cx="1411817"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Client</a:t>
            </a:r>
          </a:p>
        </p:txBody>
      </p:sp>
      <p:sp>
        <p:nvSpPr>
          <p:cNvPr id="740359" name="Text Box 7"/>
          <p:cNvSpPr txBox="1">
            <a:spLocks noChangeArrowheads="1"/>
          </p:cNvSpPr>
          <p:nvPr/>
        </p:nvSpPr>
        <p:spPr bwMode="auto">
          <a:xfrm>
            <a:off x="6682317" y="1590568"/>
            <a:ext cx="4392083" cy="923330"/>
          </a:xfrm>
          <a:prstGeom prst="rect">
            <a:avLst/>
          </a:prstGeom>
          <a:noFill/>
          <a:ln w="12700">
            <a:noFill/>
            <a:miter lim="800000"/>
            <a:headEnd/>
            <a:tailEnd/>
          </a:ln>
          <a:effectLst/>
        </p:spPr>
        <p:txBody>
          <a:bodyPr anchor="ctr">
            <a:spAutoFit/>
          </a:bodyPr>
          <a:lstStyle/>
          <a:p>
            <a:r>
              <a:rPr lang="en-US" sz="1800" i="1" dirty="0">
                <a:latin typeface="Calibri" pitchFamily="34" charset="0"/>
              </a:rPr>
              <a:t>1. Server blocks in </a:t>
            </a:r>
            <a:r>
              <a:rPr lang="en-US" sz="1800" i="1" dirty="0">
                <a:latin typeface="Courier New" pitchFamily="49" charset="0"/>
              </a:rPr>
              <a:t>accept</a:t>
            </a:r>
            <a:r>
              <a:rPr lang="en-US" sz="1800" i="1" dirty="0">
                <a:latin typeface="Calibri" pitchFamily="34" charset="0"/>
              </a:rPr>
              <a:t>, waiting for connection request on listening descriptor </a:t>
            </a:r>
            <a:r>
              <a:rPr lang="en-US" sz="1800" i="1" dirty="0" err="1" smtClean="0">
                <a:latin typeface="Courier New" pitchFamily="49" charset="0"/>
              </a:rPr>
              <a:t>listenfd</a:t>
            </a:r>
            <a:endParaRPr lang="en-US" sz="1800" i="1" dirty="0">
              <a:latin typeface="Calibri" pitchFamily="34" charset="0"/>
            </a:endParaRPr>
          </a:p>
        </p:txBody>
      </p:sp>
      <p:sp>
        <p:nvSpPr>
          <p:cNvPr id="740360" name="Text Box 8"/>
          <p:cNvSpPr txBox="1">
            <a:spLocks noChangeArrowheads="1"/>
          </p:cNvSpPr>
          <p:nvPr/>
        </p:nvSpPr>
        <p:spPr bwMode="auto">
          <a:xfrm>
            <a:off x="1526375" y="2105611"/>
            <a:ext cx="1172116" cy="338554"/>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clientfd</a:t>
            </a:r>
          </a:p>
        </p:txBody>
      </p:sp>
      <p:sp>
        <p:nvSpPr>
          <p:cNvPr id="740361" name="Rectangle 9"/>
          <p:cNvSpPr>
            <a:spLocks noChangeArrowheads="1"/>
          </p:cNvSpPr>
          <p:nvPr/>
        </p:nvSpPr>
        <p:spPr bwMode="auto">
          <a:xfrm>
            <a:off x="4599517" y="1576389"/>
            <a:ext cx="1411816"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Server</a:t>
            </a:r>
          </a:p>
        </p:txBody>
      </p:sp>
      <p:sp>
        <p:nvSpPr>
          <p:cNvPr id="740363" name="Text Box 11"/>
          <p:cNvSpPr txBox="1">
            <a:spLocks noChangeArrowheads="1"/>
          </p:cNvSpPr>
          <p:nvPr/>
        </p:nvSpPr>
        <p:spPr bwMode="auto">
          <a:xfrm>
            <a:off x="4204020" y="3107323"/>
            <a:ext cx="1542410" cy="338554"/>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listenfd(3)</a:t>
            </a:r>
          </a:p>
        </p:txBody>
      </p:sp>
      <p:sp>
        <p:nvSpPr>
          <p:cNvPr id="740365" name="Rectangle 13"/>
          <p:cNvSpPr>
            <a:spLocks noChangeArrowheads="1"/>
          </p:cNvSpPr>
          <p:nvPr/>
        </p:nvSpPr>
        <p:spPr bwMode="auto">
          <a:xfrm>
            <a:off x="626534" y="3444876"/>
            <a:ext cx="1411817"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Client</a:t>
            </a:r>
          </a:p>
        </p:txBody>
      </p:sp>
      <p:sp>
        <p:nvSpPr>
          <p:cNvPr id="740366" name="Text Box 14"/>
          <p:cNvSpPr txBox="1">
            <a:spLocks noChangeArrowheads="1"/>
          </p:cNvSpPr>
          <p:nvPr/>
        </p:nvSpPr>
        <p:spPr bwMode="auto">
          <a:xfrm>
            <a:off x="1526375" y="3974098"/>
            <a:ext cx="1172116" cy="338554"/>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clientfd</a:t>
            </a:r>
          </a:p>
        </p:txBody>
      </p:sp>
      <p:sp>
        <p:nvSpPr>
          <p:cNvPr id="740367" name="Rectangle 15"/>
          <p:cNvSpPr>
            <a:spLocks noChangeArrowheads="1"/>
          </p:cNvSpPr>
          <p:nvPr/>
        </p:nvSpPr>
        <p:spPr bwMode="auto">
          <a:xfrm>
            <a:off x="4599517" y="3444876"/>
            <a:ext cx="1411816"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Server</a:t>
            </a:r>
          </a:p>
        </p:txBody>
      </p:sp>
      <p:sp>
        <p:nvSpPr>
          <p:cNvPr id="740368" name="Line 16"/>
          <p:cNvSpPr>
            <a:spLocks noChangeShapeType="1"/>
          </p:cNvSpPr>
          <p:nvPr/>
        </p:nvSpPr>
        <p:spPr bwMode="auto">
          <a:xfrm>
            <a:off x="2048933" y="3575050"/>
            <a:ext cx="2336800" cy="0"/>
          </a:xfrm>
          <a:prstGeom prst="line">
            <a:avLst/>
          </a:prstGeom>
          <a:noFill/>
          <a:ln w="12700">
            <a:solidFill>
              <a:schemeClr val="tx1"/>
            </a:solidFill>
            <a:prstDash val="dash"/>
            <a:round/>
            <a:headEnd/>
            <a:tailEnd type="triangle" w="med" len="med"/>
          </a:ln>
          <a:effectLst/>
        </p:spPr>
        <p:txBody>
          <a:bodyPr wrap="none" anchor="ctr"/>
          <a:lstStyle/>
          <a:p>
            <a:endParaRPr lang="en-US" dirty="0">
              <a:latin typeface="Calibri" pitchFamily="34" charset="0"/>
            </a:endParaRPr>
          </a:p>
        </p:txBody>
      </p:sp>
      <p:sp>
        <p:nvSpPr>
          <p:cNvPr id="740369" name="Text Box 17"/>
          <p:cNvSpPr txBox="1">
            <a:spLocks noChangeArrowheads="1"/>
          </p:cNvSpPr>
          <p:nvPr/>
        </p:nvSpPr>
        <p:spPr bwMode="auto">
          <a:xfrm>
            <a:off x="6731000" y="3308351"/>
            <a:ext cx="5156200" cy="646331"/>
          </a:xfrm>
          <a:prstGeom prst="rect">
            <a:avLst/>
          </a:prstGeom>
          <a:noFill/>
          <a:ln w="12700">
            <a:noFill/>
            <a:miter lim="800000"/>
            <a:headEnd/>
            <a:tailEnd/>
          </a:ln>
          <a:effectLst/>
        </p:spPr>
        <p:txBody>
          <a:bodyPr anchor="ctr">
            <a:spAutoFit/>
          </a:bodyPr>
          <a:lstStyle/>
          <a:p>
            <a:r>
              <a:rPr lang="en-US" sz="1800" i="1" dirty="0">
                <a:latin typeface="Calibri" pitchFamily="34" charset="0"/>
              </a:rPr>
              <a:t>2. Client makes connection request by calling and blocking in </a:t>
            </a:r>
            <a:r>
              <a:rPr lang="en-US" sz="1800" i="1" dirty="0" smtClean="0">
                <a:latin typeface="Courier New" pitchFamily="49" charset="0"/>
              </a:rPr>
              <a:t>connect</a:t>
            </a:r>
            <a:endParaRPr lang="en-US" sz="1800" i="1" dirty="0">
              <a:latin typeface="Courier New" pitchFamily="49" charset="0"/>
            </a:endParaRPr>
          </a:p>
        </p:txBody>
      </p:sp>
      <p:sp>
        <p:nvSpPr>
          <p:cNvPr id="740377" name="Text Box 25"/>
          <p:cNvSpPr txBox="1">
            <a:spLocks noChangeArrowheads="1"/>
          </p:cNvSpPr>
          <p:nvPr/>
        </p:nvSpPr>
        <p:spPr bwMode="auto">
          <a:xfrm>
            <a:off x="2012849" y="2990851"/>
            <a:ext cx="1138453" cy="584775"/>
          </a:xfrm>
          <a:prstGeom prst="rect">
            <a:avLst/>
          </a:prstGeom>
          <a:noFill/>
          <a:ln w="12700">
            <a:noFill/>
            <a:miter lim="800000"/>
            <a:headEnd/>
            <a:tailEnd/>
          </a:ln>
          <a:effectLst/>
        </p:spPr>
        <p:txBody>
          <a:bodyPr wrap="none" anchor="ctr">
            <a:spAutoFit/>
          </a:bodyPr>
          <a:lstStyle/>
          <a:p>
            <a:pPr algn="ctr"/>
            <a:r>
              <a:rPr lang="en-US" sz="1600" dirty="0">
                <a:latin typeface="Calibri" pitchFamily="34" charset="0"/>
              </a:rPr>
              <a:t>Connection</a:t>
            </a:r>
          </a:p>
          <a:p>
            <a:pPr algn="ctr"/>
            <a:r>
              <a:rPr lang="en-US" sz="1600" dirty="0">
                <a:latin typeface="Calibri" pitchFamily="34" charset="0"/>
              </a:rPr>
              <a:t>request</a:t>
            </a:r>
          </a:p>
        </p:txBody>
      </p:sp>
      <p:sp>
        <p:nvSpPr>
          <p:cNvPr id="740371" name="Text Box 19"/>
          <p:cNvSpPr txBox="1">
            <a:spLocks noChangeArrowheads="1"/>
          </p:cNvSpPr>
          <p:nvPr/>
        </p:nvSpPr>
        <p:spPr bwMode="auto">
          <a:xfrm>
            <a:off x="4187087" y="4937711"/>
            <a:ext cx="1542410" cy="338554"/>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listenfd(3)</a:t>
            </a:r>
          </a:p>
        </p:txBody>
      </p:sp>
      <p:sp>
        <p:nvSpPr>
          <p:cNvPr id="740373" name="Rectangle 21"/>
          <p:cNvSpPr>
            <a:spLocks noChangeArrowheads="1"/>
          </p:cNvSpPr>
          <p:nvPr/>
        </p:nvSpPr>
        <p:spPr bwMode="auto">
          <a:xfrm>
            <a:off x="609601" y="5275264"/>
            <a:ext cx="1411817"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Client</a:t>
            </a:r>
          </a:p>
        </p:txBody>
      </p:sp>
      <p:sp>
        <p:nvSpPr>
          <p:cNvPr id="740374" name="Text Box 22"/>
          <p:cNvSpPr txBox="1">
            <a:spLocks noChangeArrowheads="1"/>
          </p:cNvSpPr>
          <p:nvPr/>
        </p:nvSpPr>
        <p:spPr bwMode="auto">
          <a:xfrm>
            <a:off x="1509442" y="5804486"/>
            <a:ext cx="1172116" cy="338554"/>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clientfd</a:t>
            </a:r>
          </a:p>
        </p:txBody>
      </p:sp>
      <p:sp>
        <p:nvSpPr>
          <p:cNvPr id="740375" name="Rectangle 23"/>
          <p:cNvSpPr>
            <a:spLocks noChangeArrowheads="1"/>
          </p:cNvSpPr>
          <p:nvPr/>
        </p:nvSpPr>
        <p:spPr bwMode="auto">
          <a:xfrm>
            <a:off x="4582584" y="5275264"/>
            <a:ext cx="1411816" cy="581025"/>
          </a:xfrm>
          <a:prstGeom prst="rect">
            <a:avLst/>
          </a:prstGeom>
          <a:solidFill>
            <a:srgbClr val="D5F1CF"/>
          </a:solidFill>
          <a:ln w="12700">
            <a:solidFill>
              <a:schemeClr val="tx1"/>
            </a:solidFill>
            <a:miter lim="800000"/>
            <a:headEnd/>
            <a:tailEnd/>
          </a:ln>
          <a:effectLst/>
        </p:spPr>
        <p:txBody>
          <a:bodyPr wrap="none" lIns="91430" tIns="45716" rIns="91430" bIns="45716" anchor="ctr"/>
          <a:lstStyle/>
          <a:p>
            <a:pPr algn="ctr" defTabSz="912813"/>
            <a:r>
              <a:rPr lang="en-US" sz="1600" dirty="0">
                <a:latin typeface="Calibri" pitchFamily="34" charset="0"/>
              </a:rPr>
              <a:t>Server</a:t>
            </a:r>
          </a:p>
        </p:txBody>
      </p:sp>
      <p:sp>
        <p:nvSpPr>
          <p:cNvPr id="740376" name="Text Box 24"/>
          <p:cNvSpPr txBox="1">
            <a:spLocks noChangeArrowheads="1"/>
          </p:cNvSpPr>
          <p:nvPr/>
        </p:nvSpPr>
        <p:spPr bwMode="auto">
          <a:xfrm>
            <a:off x="6743701" y="5275741"/>
            <a:ext cx="5346700" cy="923330"/>
          </a:xfrm>
          <a:prstGeom prst="rect">
            <a:avLst/>
          </a:prstGeom>
          <a:noFill/>
          <a:ln w="12700">
            <a:noFill/>
            <a:miter lim="800000"/>
            <a:headEnd/>
            <a:tailEnd/>
          </a:ln>
          <a:effectLst/>
        </p:spPr>
        <p:txBody>
          <a:bodyPr anchor="ctr">
            <a:spAutoFit/>
          </a:bodyPr>
          <a:lstStyle/>
          <a:p>
            <a:r>
              <a:rPr lang="en-US" sz="1800" i="1" dirty="0">
                <a:latin typeface="Calibri" pitchFamily="34" charset="0"/>
              </a:rPr>
              <a:t>3. Server returns </a:t>
            </a:r>
            <a:r>
              <a:rPr lang="en-US" sz="1800" i="1" dirty="0" err="1">
                <a:latin typeface="Courier New" pitchFamily="49" charset="0"/>
              </a:rPr>
              <a:t>connfd</a:t>
            </a:r>
            <a:r>
              <a:rPr lang="en-US" sz="1800" i="1" dirty="0">
                <a:latin typeface="Calibri" pitchFamily="34" charset="0"/>
              </a:rPr>
              <a:t> from </a:t>
            </a:r>
            <a:r>
              <a:rPr lang="en-US" sz="1800" i="1" dirty="0">
                <a:latin typeface="Courier New" pitchFamily="49" charset="0"/>
              </a:rPr>
              <a:t>accept</a:t>
            </a:r>
            <a:r>
              <a:rPr lang="en-US" sz="1800" i="1" dirty="0">
                <a:latin typeface="Calibri" pitchFamily="34" charset="0"/>
              </a:rPr>
              <a:t>. Client returns from </a:t>
            </a:r>
            <a:r>
              <a:rPr lang="en-US" sz="1800" i="1" dirty="0">
                <a:latin typeface="Courier New" pitchFamily="49" charset="0"/>
              </a:rPr>
              <a:t>connect</a:t>
            </a:r>
            <a:r>
              <a:rPr lang="en-US" sz="1800" i="1" dirty="0">
                <a:latin typeface="Calibri" pitchFamily="34" charset="0"/>
              </a:rPr>
              <a:t>. Connection is now established between </a:t>
            </a:r>
            <a:r>
              <a:rPr lang="en-US" sz="1800" i="1" dirty="0" err="1">
                <a:latin typeface="Courier New" pitchFamily="49" charset="0"/>
              </a:rPr>
              <a:t>clientfd</a:t>
            </a:r>
            <a:r>
              <a:rPr lang="en-US" sz="1800" i="1" dirty="0">
                <a:latin typeface="Calibri" pitchFamily="34" charset="0"/>
              </a:rPr>
              <a:t> and </a:t>
            </a:r>
            <a:r>
              <a:rPr lang="en-US" sz="1800" i="1" dirty="0" err="1" smtClean="0">
                <a:latin typeface="Courier New" pitchFamily="49" charset="0"/>
              </a:rPr>
              <a:t>connfd</a:t>
            </a:r>
            <a:endParaRPr lang="en-US" sz="1800" i="1" dirty="0">
              <a:latin typeface="Calibri" pitchFamily="34" charset="0"/>
            </a:endParaRPr>
          </a:p>
        </p:txBody>
      </p:sp>
      <p:sp>
        <p:nvSpPr>
          <p:cNvPr id="740378" name="Oval 26"/>
          <p:cNvSpPr>
            <a:spLocks noChangeAspect="1" noChangeArrowheads="1"/>
          </p:cNvSpPr>
          <p:nvPr/>
        </p:nvSpPr>
        <p:spPr bwMode="auto">
          <a:xfrm>
            <a:off x="4518405" y="5664200"/>
            <a:ext cx="171451" cy="128588"/>
          </a:xfrm>
          <a:prstGeom prst="ellipse">
            <a:avLst/>
          </a:prstGeom>
          <a:solidFill>
            <a:srgbClr val="C00000"/>
          </a:solidFill>
          <a:ln w="12700">
            <a:noFill/>
            <a:round/>
            <a:headEnd/>
            <a:tailEnd/>
          </a:ln>
          <a:effectLst/>
        </p:spPr>
        <p:txBody>
          <a:bodyPr wrap="none" anchor="ctr"/>
          <a:lstStyle/>
          <a:p>
            <a:endParaRPr lang="en-US" dirty="0">
              <a:solidFill>
                <a:srgbClr val="990000"/>
              </a:solidFill>
              <a:latin typeface="Calibri" pitchFamily="34" charset="0"/>
            </a:endParaRPr>
          </a:p>
        </p:txBody>
      </p:sp>
      <p:sp>
        <p:nvSpPr>
          <p:cNvPr id="740379" name="Text Box 27"/>
          <p:cNvSpPr txBox="1">
            <a:spLocks noChangeArrowheads="1"/>
          </p:cNvSpPr>
          <p:nvPr/>
        </p:nvSpPr>
        <p:spPr bwMode="auto">
          <a:xfrm>
            <a:off x="4297819" y="5817186"/>
            <a:ext cx="1295546" cy="338554"/>
          </a:xfrm>
          <a:prstGeom prst="rect">
            <a:avLst/>
          </a:prstGeom>
          <a:noFill/>
          <a:ln w="12700">
            <a:noFill/>
            <a:miter lim="800000"/>
            <a:headEnd/>
            <a:tailEnd/>
          </a:ln>
          <a:effectLst/>
        </p:spPr>
        <p:txBody>
          <a:bodyPr wrap="none" anchor="ctr">
            <a:spAutoFit/>
          </a:bodyPr>
          <a:lstStyle/>
          <a:p>
            <a:pPr algn="ctr"/>
            <a:r>
              <a:rPr lang="en-US" sz="1600">
                <a:latin typeface="Courier New" pitchFamily="49" charset="0"/>
              </a:rPr>
              <a:t>connfd(4)</a:t>
            </a:r>
          </a:p>
        </p:txBody>
      </p:sp>
      <p:sp>
        <p:nvSpPr>
          <p:cNvPr id="740380" name="Line 28"/>
          <p:cNvSpPr>
            <a:spLocks noChangeShapeType="1"/>
          </p:cNvSpPr>
          <p:nvPr/>
        </p:nvSpPr>
        <p:spPr bwMode="auto">
          <a:xfrm>
            <a:off x="2201333" y="5722938"/>
            <a:ext cx="2235200" cy="0"/>
          </a:xfrm>
          <a:prstGeom prst="line">
            <a:avLst/>
          </a:prstGeom>
          <a:noFill/>
          <a:ln w="28575">
            <a:solidFill>
              <a:schemeClr val="tx1"/>
            </a:solidFill>
            <a:round/>
            <a:headEnd type="triangle" w="med" len="med"/>
            <a:tailEnd type="triangle" w="med" len="med"/>
          </a:ln>
          <a:effectLst/>
        </p:spPr>
        <p:txBody>
          <a:bodyPr wrap="none" anchor="ctr"/>
          <a:lstStyle/>
          <a:p>
            <a:endParaRPr lang="en-US" dirty="0">
              <a:latin typeface="Calibri" pitchFamily="34" charset="0"/>
            </a:endParaRPr>
          </a:p>
        </p:txBody>
      </p:sp>
      <p:sp>
        <p:nvSpPr>
          <p:cNvPr id="740357" name="Oval 5"/>
          <p:cNvSpPr>
            <a:spLocks noChangeAspect="1" noChangeArrowheads="1"/>
          </p:cNvSpPr>
          <p:nvPr/>
        </p:nvSpPr>
        <p:spPr bwMode="auto">
          <a:xfrm>
            <a:off x="1945713" y="1952625"/>
            <a:ext cx="171451" cy="128588"/>
          </a:xfrm>
          <a:prstGeom prst="ellipse">
            <a:avLst/>
          </a:prstGeom>
          <a:solidFill>
            <a:srgbClr val="C00000"/>
          </a:solidFill>
          <a:ln w="12700">
            <a:noFill/>
            <a:round/>
            <a:headEnd/>
            <a:tailEnd/>
          </a:ln>
          <a:effectLst/>
        </p:spPr>
        <p:txBody>
          <a:bodyPr wrap="none" anchor="ctr"/>
          <a:lstStyle/>
          <a:p>
            <a:endParaRPr lang="en-US" dirty="0">
              <a:solidFill>
                <a:srgbClr val="990000"/>
              </a:solidFill>
              <a:latin typeface="Calibri" pitchFamily="34" charset="0"/>
            </a:endParaRPr>
          </a:p>
        </p:txBody>
      </p:sp>
      <p:sp>
        <p:nvSpPr>
          <p:cNvPr id="740364" name="Oval 12"/>
          <p:cNvSpPr>
            <a:spLocks noChangeAspect="1" noChangeArrowheads="1"/>
          </p:cNvSpPr>
          <p:nvPr/>
        </p:nvSpPr>
        <p:spPr bwMode="auto">
          <a:xfrm>
            <a:off x="1945713" y="3821114"/>
            <a:ext cx="171451" cy="128587"/>
          </a:xfrm>
          <a:prstGeom prst="ellipse">
            <a:avLst/>
          </a:prstGeom>
          <a:solidFill>
            <a:srgbClr val="C00000"/>
          </a:solidFill>
          <a:ln w="12700">
            <a:noFill/>
            <a:round/>
            <a:headEnd/>
            <a:tailEnd/>
          </a:ln>
          <a:effectLst/>
        </p:spPr>
        <p:txBody>
          <a:bodyPr wrap="none" anchor="ctr"/>
          <a:lstStyle/>
          <a:p>
            <a:endParaRPr lang="en-US" dirty="0">
              <a:solidFill>
                <a:srgbClr val="990000"/>
              </a:solidFill>
              <a:latin typeface="Calibri" pitchFamily="34" charset="0"/>
            </a:endParaRPr>
          </a:p>
        </p:txBody>
      </p:sp>
      <p:sp>
        <p:nvSpPr>
          <p:cNvPr id="740372" name="Oval 20"/>
          <p:cNvSpPr>
            <a:spLocks noChangeAspect="1" noChangeArrowheads="1"/>
          </p:cNvSpPr>
          <p:nvPr/>
        </p:nvSpPr>
        <p:spPr bwMode="auto">
          <a:xfrm>
            <a:off x="1945713" y="5651500"/>
            <a:ext cx="171451" cy="128588"/>
          </a:xfrm>
          <a:prstGeom prst="ellipse">
            <a:avLst/>
          </a:prstGeom>
          <a:solidFill>
            <a:srgbClr val="C00000"/>
          </a:solidFill>
          <a:ln w="12700">
            <a:noFill/>
            <a:round/>
            <a:headEnd/>
            <a:tailEnd/>
          </a:ln>
          <a:effectLst/>
        </p:spPr>
        <p:txBody>
          <a:bodyPr wrap="none" anchor="ctr"/>
          <a:lstStyle/>
          <a:p>
            <a:endParaRPr lang="en-US" dirty="0">
              <a:solidFill>
                <a:srgbClr val="990000"/>
              </a:solidFill>
              <a:latin typeface="Calibri" pitchFamily="34" charset="0"/>
            </a:endParaRPr>
          </a:p>
        </p:txBody>
      </p:sp>
      <p:sp>
        <p:nvSpPr>
          <p:cNvPr id="740355" name="Oval 3"/>
          <p:cNvSpPr>
            <a:spLocks noChangeAspect="1" noChangeArrowheads="1"/>
          </p:cNvSpPr>
          <p:nvPr/>
        </p:nvSpPr>
        <p:spPr bwMode="auto">
          <a:xfrm>
            <a:off x="4518408" y="1635125"/>
            <a:ext cx="171449" cy="128588"/>
          </a:xfrm>
          <a:prstGeom prst="ellipse">
            <a:avLst/>
          </a:prstGeom>
          <a:solidFill>
            <a:schemeClr val="tx1"/>
          </a:solidFill>
          <a:ln w="12700">
            <a:noFill/>
            <a:round/>
            <a:headEnd/>
            <a:tailEnd/>
          </a:ln>
          <a:effectLst/>
        </p:spPr>
        <p:txBody>
          <a:bodyPr wrap="none" anchor="ctr"/>
          <a:lstStyle/>
          <a:p>
            <a:endParaRPr lang="en-US" dirty="0">
              <a:latin typeface="Calibri" pitchFamily="34" charset="0"/>
            </a:endParaRPr>
          </a:p>
        </p:txBody>
      </p:sp>
      <p:sp>
        <p:nvSpPr>
          <p:cNvPr id="740362" name="Oval 10"/>
          <p:cNvSpPr>
            <a:spLocks noChangeAspect="1" noChangeArrowheads="1"/>
          </p:cNvSpPr>
          <p:nvPr/>
        </p:nvSpPr>
        <p:spPr bwMode="auto">
          <a:xfrm>
            <a:off x="4518408" y="3503613"/>
            <a:ext cx="171449" cy="128587"/>
          </a:xfrm>
          <a:prstGeom prst="ellipse">
            <a:avLst/>
          </a:prstGeom>
          <a:solidFill>
            <a:schemeClr val="tx1"/>
          </a:solidFill>
          <a:ln w="12700">
            <a:noFill/>
            <a:round/>
            <a:headEnd/>
            <a:tailEnd/>
          </a:ln>
          <a:effectLst/>
        </p:spPr>
        <p:txBody>
          <a:bodyPr wrap="none" anchor="ctr"/>
          <a:lstStyle/>
          <a:p>
            <a:endParaRPr lang="en-US" dirty="0">
              <a:latin typeface="Calibri" pitchFamily="34" charset="0"/>
            </a:endParaRPr>
          </a:p>
        </p:txBody>
      </p:sp>
      <p:sp>
        <p:nvSpPr>
          <p:cNvPr id="740370" name="Oval 18"/>
          <p:cNvSpPr>
            <a:spLocks noChangeAspect="1" noChangeArrowheads="1"/>
          </p:cNvSpPr>
          <p:nvPr/>
        </p:nvSpPr>
        <p:spPr bwMode="auto">
          <a:xfrm>
            <a:off x="4518408" y="5334000"/>
            <a:ext cx="171449" cy="128588"/>
          </a:xfrm>
          <a:prstGeom prst="ellipse">
            <a:avLst/>
          </a:prstGeom>
          <a:solidFill>
            <a:schemeClr val="tx1"/>
          </a:solidFill>
          <a:ln w="12700">
            <a:noFill/>
            <a:round/>
            <a:headEnd/>
            <a:tailEnd/>
          </a:ln>
          <a:effectLst/>
        </p:spPr>
        <p:txBody>
          <a:bodyPr wrap="none" anchor="ctr"/>
          <a:lstStyle/>
          <a:p>
            <a:endParaRPr lang="en-US" dirty="0">
              <a:latin typeface="Calibri" pitchFamily="34" charset="0"/>
            </a:endParaRPr>
          </a:p>
        </p:txBody>
      </p:sp>
      <p:sp>
        <p:nvSpPr>
          <p:cNvPr id="29"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25</a:t>
            </a:fld>
            <a:endParaRPr lang="ru-RU" dirty="0"/>
          </a:p>
        </p:txBody>
      </p:sp>
    </p:spTree>
    <p:extLst>
      <p:ext uri="{BB962C8B-B14F-4D97-AF65-F5344CB8AC3E}">
        <p14:creationId xmlns:p14="http://schemas.microsoft.com/office/powerpoint/2010/main" xmlns="" val="100805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036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036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036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4036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036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4036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4037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4036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4036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4037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4037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4037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4037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4037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4037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4037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4038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4037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40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0363" grpId="0"/>
      <p:bldP spid="740365" grpId="0" animBg="1"/>
      <p:bldP spid="740366" grpId="0"/>
      <p:bldP spid="740367" grpId="0" animBg="1"/>
      <p:bldP spid="740368" grpId="0" animBg="1"/>
      <p:bldP spid="740369" grpId="0"/>
      <p:bldP spid="740377" grpId="0"/>
      <p:bldP spid="740371" grpId="0"/>
      <p:bldP spid="740373" grpId="0" animBg="1"/>
      <p:bldP spid="740374" grpId="0"/>
      <p:bldP spid="740375" grpId="0" animBg="1"/>
      <p:bldP spid="740376" grpId="0"/>
      <p:bldP spid="740378" grpId="0" animBg="1"/>
      <p:bldP spid="740379" grpId="0"/>
      <p:bldP spid="740380" grpId="0" animBg="1"/>
      <p:bldP spid="740364" grpId="0" animBg="1"/>
      <p:bldP spid="740372" grpId="0" animBg="1"/>
      <p:bldP spid="740362" grpId="0" animBg="1"/>
      <p:bldP spid="74037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1026"/>
          <p:cNvSpPr>
            <a:spLocks noGrp="1" noChangeArrowheads="1"/>
          </p:cNvSpPr>
          <p:nvPr>
            <p:ph type="title"/>
          </p:nvPr>
        </p:nvSpPr>
        <p:spPr/>
        <p:txBody>
          <a:bodyPr/>
          <a:lstStyle/>
          <a:p>
            <a:r>
              <a:rPr lang="en-US"/>
              <a:t>Connected vs. Listening Descriptors</a:t>
            </a:r>
          </a:p>
        </p:txBody>
      </p:sp>
      <p:sp>
        <p:nvSpPr>
          <p:cNvPr id="753667" name="Rectangle 1027"/>
          <p:cNvSpPr>
            <a:spLocks noGrp="1" noChangeArrowheads="1"/>
          </p:cNvSpPr>
          <p:nvPr>
            <p:ph type="body" idx="1"/>
          </p:nvPr>
        </p:nvSpPr>
        <p:spPr>
          <a:xfrm>
            <a:off x="485934" y="1362074"/>
            <a:ext cx="10528300" cy="5191125"/>
          </a:xfrm>
        </p:spPr>
        <p:txBody>
          <a:bodyPr>
            <a:normAutofit fontScale="85000" lnSpcReduction="20000"/>
          </a:bodyPr>
          <a:lstStyle/>
          <a:p>
            <a:pPr>
              <a:lnSpc>
                <a:spcPct val="85000"/>
              </a:lnSpc>
            </a:pPr>
            <a:r>
              <a:rPr lang="en-US" dirty="0"/>
              <a:t>Listening descriptor</a:t>
            </a:r>
          </a:p>
          <a:p>
            <a:pPr lvl="1">
              <a:lnSpc>
                <a:spcPct val="90000"/>
              </a:lnSpc>
            </a:pPr>
            <a:r>
              <a:rPr lang="en-US" dirty="0"/>
              <a:t>End point for client connection </a:t>
            </a:r>
            <a:r>
              <a:rPr lang="en-US" dirty="0" smtClean="0"/>
              <a:t>requests</a:t>
            </a:r>
            <a:endParaRPr lang="en-US" dirty="0"/>
          </a:p>
          <a:p>
            <a:pPr lvl="1">
              <a:lnSpc>
                <a:spcPct val="90000"/>
              </a:lnSpc>
            </a:pPr>
            <a:r>
              <a:rPr lang="en-US" dirty="0"/>
              <a:t>Created once and exists for lifetime of the </a:t>
            </a:r>
            <a:r>
              <a:rPr lang="en-US" dirty="0" smtClean="0"/>
              <a:t>server</a:t>
            </a:r>
            <a:endParaRPr lang="en-US" dirty="0"/>
          </a:p>
          <a:p>
            <a:pPr>
              <a:lnSpc>
                <a:spcPct val="85000"/>
              </a:lnSpc>
            </a:pPr>
            <a:endParaRPr lang="en-US" dirty="0" smtClean="0"/>
          </a:p>
          <a:p>
            <a:pPr>
              <a:lnSpc>
                <a:spcPct val="85000"/>
              </a:lnSpc>
            </a:pPr>
            <a:r>
              <a:rPr lang="en-US" dirty="0" smtClean="0"/>
              <a:t>Connected </a:t>
            </a:r>
            <a:r>
              <a:rPr lang="en-US" dirty="0"/>
              <a:t>descriptor</a:t>
            </a:r>
          </a:p>
          <a:p>
            <a:pPr lvl="1">
              <a:lnSpc>
                <a:spcPct val="90000"/>
              </a:lnSpc>
            </a:pPr>
            <a:r>
              <a:rPr lang="en-US" dirty="0"/>
              <a:t>End point of the connection between client and </a:t>
            </a:r>
            <a:r>
              <a:rPr lang="en-US" dirty="0" smtClean="0"/>
              <a:t>server</a:t>
            </a:r>
            <a:endParaRPr lang="en-US" dirty="0"/>
          </a:p>
          <a:p>
            <a:pPr lvl="1">
              <a:lnSpc>
                <a:spcPct val="90000"/>
              </a:lnSpc>
            </a:pPr>
            <a:r>
              <a:rPr lang="en-US" dirty="0"/>
              <a:t>A new descriptor is created each time the server accepts a connection request from a </a:t>
            </a:r>
            <a:r>
              <a:rPr lang="en-US" dirty="0" smtClean="0"/>
              <a:t>client</a:t>
            </a:r>
            <a:endParaRPr lang="en-US" dirty="0"/>
          </a:p>
          <a:p>
            <a:pPr lvl="1">
              <a:lnSpc>
                <a:spcPct val="90000"/>
              </a:lnSpc>
            </a:pPr>
            <a:r>
              <a:rPr lang="en-US" dirty="0"/>
              <a:t>Exists only as long as it takes to service </a:t>
            </a:r>
            <a:r>
              <a:rPr lang="en-US" dirty="0" smtClean="0"/>
              <a:t>client</a:t>
            </a:r>
            <a:endParaRPr lang="en-US" dirty="0"/>
          </a:p>
          <a:p>
            <a:pPr>
              <a:lnSpc>
                <a:spcPct val="85000"/>
              </a:lnSpc>
            </a:pPr>
            <a:endParaRPr lang="en-US" dirty="0" smtClean="0"/>
          </a:p>
          <a:p>
            <a:pPr>
              <a:lnSpc>
                <a:spcPct val="85000"/>
              </a:lnSpc>
            </a:pPr>
            <a:r>
              <a:rPr lang="en-US" dirty="0" smtClean="0"/>
              <a:t>Why </a:t>
            </a:r>
            <a:r>
              <a:rPr lang="en-US" dirty="0"/>
              <a:t>the distinction?</a:t>
            </a:r>
          </a:p>
          <a:p>
            <a:pPr lvl="1">
              <a:lnSpc>
                <a:spcPct val="90000"/>
              </a:lnSpc>
            </a:pPr>
            <a:r>
              <a:rPr lang="en-US" dirty="0"/>
              <a:t>Allows for concurrent servers that can communicate over many client connections </a:t>
            </a:r>
            <a:r>
              <a:rPr lang="en-US" dirty="0" smtClean="0"/>
              <a:t>simultaneously</a:t>
            </a:r>
            <a:endParaRPr lang="en-US" dirty="0"/>
          </a:p>
          <a:p>
            <a:pPr lvl="2">
              <a:lnSpc>
                <a:spcPct val="97000"/>
              </a:lnSpc>
            </a:pPr>
            <a:r>
              <a:rPr lang="en-US" dirty="0"/>
              <a:t>E.g., Each time we receive a new request, we fork a child to handle the </a:t>
            </a:r>
            <a:r>
              <a:rPr lang="en-US" dirty="0" smtClean="0"/>
              <a:t>request</a:t>
            </a:r>
            <a:endParaRPr lang="en-US" dirty="0"/>
          </a:p>
          <a:p>
            <a:pPr>
              <a:lnSpc>
                <a:spcPct val="85000"/>
              </a:lnSpc>
            </a:pPr>
            <a:endParaRPr lang="en-US" dirty="0"/>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26</a:t>
            </a:fld>
            <a:endParaRPr lang="ru-RU" dirty="0"/>
          </a:p>
        </p:txBody>
      </p:sp>
    </p:spTree>
    <p:extLst>
      <p:ext uri="{BB962C8B-B14F-4D97-AF65-F5344CB8AC3E}">
        <p14:creationId xmlns:p14="http://schemas.microsoft.com/office/powerpoint/2010/main" xmlns="" val="268314704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3426" name="Rectangle 2"/>
          <p:cNvSpPr>
            <a:spLocks noGrp="1" noChangeArrowheads="1"/>
          </p:cNvSpPr>
          <p:nvPr>
            <p:ph type="title"/>
          </p:nvPr>
        </p:nvSpPr>
        <p:spPr>
          <a:xfrm>
            <a:off x="866274" y="156412"/>
            <a:ext cx="10515600" cy="770020"/>
          </a:xfrm>
        </p:spPr>
        <p:txBody>
          <a:bodyPr>
            <a:normAutofit/>
          </a:bodyPr>
          <a:lstStyle/>
          <a:p>
            <a:r>
              <a:rPr lang="en-US" sz="4400" dirty="0"/>
              <a:t>Testing Servers Using </a:t>
            </a:r>
            <a:r>
              <a:rPr lang="en-US" sz="4400" dirty="0">
                <a:latin typeface="Courier New" pitchFamily="49" charset="0"/>
              </a:rPr>
              <a:t>telnet</a:t>
            </a:r>
            <a:endParaRPr lang="en-US" sz="4400" dirty="0"/>
          </a:p>
        </p:txBody>
      </p:sp>
      <p:sp>
        <p:nvSpPr>
          <p:cNvPr id="743427" name="Rectangle 3"/>
          <p:cNvSpPr>
            <a:spLocks noGrp="1" noChangeArrowheads="1"/>
          </p:cNvSpPr>
          <p:nvPr>
            <p:ph type="body" idx="1"/>
          </p:nvPr>
        </p:nvSpPr>
        <p:spPr/>
        <p:txBody>
          <a:bodyPr>
            <a:normAutofit fontScale="92500"/>
          </a:bodyPr>
          <a:lstStyle/>
          <a:p>
            <a:r>
              <a:rPr lang="en-US" dirty="0"/>
              <a:t>The </a:t>
            </a:r>
            <a:r>
              <a:rPr lang="en-US" dirty="0">
                <a:latin typeface="Courier New" pitchFamily="49" charset="0"/>
              </a:rPr>
              <a:t>telnet </a:t>
            </a:r>
            <a:r>
              <a:rPr lang="en-US" dirty="0"/>
              <a:t>program is invaluable for testing servers that transmit ASCII strings over Internet connections</a:t>
            </a:r>
          </a:p>
          <a:p>
            <a:pPr lvl="1"/>
            <a:r>
              <a:rPr lang="en-US" dirty="0"/>
              <a:t>Our simple echo server</a:t>
            </a:r>
          </a:p>
          <a:p>
            <a:pPr lvl="1"/>
            <a:r>
              <a:rPr lang="en-US" dirty="0"/>
              <a:t>Web servers</a:t>
            </a:r>
          </a:p>
          <a:p>
            <a:pPr lvl="1"/>
            <a:r>
              <a:rPr lang="en-US" dirty="0"/>
              <a:t>Mail servers</a:t>
            </a:r>
          </a:p>
          <a:p>
            <a:endParaRPr lang="en-US" dirty="0"/>
          </a:p>
          <a:p>
            <a:r>
              <a:rPr lang="en-US" dirty="0"/>
              <a:t>Usage: </a:t>
            </a:r>
          </a:p>
          <a:p>
            <a:pPr lvl="1"/>
            <a:r>
              <a:rPr lang="en-US" b="1" dirty="0" err="1" smtClean="0">
                <a:latin typeface="Courier New" pitchFamily="49" charset="0"/>
              </a:rPr>
              <a:t>linux</a:t>
            </a:r>
            <a:r>
              <a:rPr lang="en-US" b="1" dirty="0" smtClean="0">
                <a:latin typeface="Courier New" pitchFamily="49" charset="0"/>
              </a:rPr>
              <a:t>&gt; </a:t>
            </a:r>
            <a:r>
              <a:rPr lang="en-US" b="1" i="1" dirty="0">
                <a:latin typeface="Courier New" pitchFamily="49" charset="0"/>
              </a:rPr>
              <a:t>telnet &lt;host&gt; &lt;</a:t>
            </a:r>
            <a:r>
              <a:rPr lang="en-US" b="1" i="1" dirty="0" err="1">
                <a:latin typeface="Courier New" pitchFamily="49" charset="0"/>
              </a:rPr>
              <a:t>portnumber</a:t>
            </a:r>
            <a:r>
              <a:rPr lang="en-US" b="1" i="1" dirty="0">
                <a:latin typeface="Courier New" pitchFamily="49" charset="0"/>
              </a:rPr>
              <a:t>&gt;</a:t>
            </a:r>
          </a:p>
          <a:p>
            <a:pPr lvl="1"/>
            <a:r>
              <a:rPr lang="en-US" dirty="0"/>
              <a:t>Creates a connection with a server running on </a:t>
            </a:r>
            <a:r>
              <a:rPr lang="en-US" b="1" i="1" dirty="0">
                <a:latin typeface="Courier New" pitchFamily="49" charset="0"/>
              </a:rPr>
              <a:t>&lt;host&gt;</a:t>
            </a:r>
            <a:r>
              <a:rPr lang="en-US" b="1" dirty="0"/>
              <a:t> </a:t>
            </a:r>
            <a:r>
              <a:rPr lang="en-US" dirty="0"/>
              <a:t>and  listening on port </a:t>
            </a:r>
            <a:r>
              <a:rPr lang="en-US" b="1" i="1" dirty="0">
                <a:latin typeface="Courier New" pitchFamily="49" charset="0"/>
              </a:rPr>
              <a:t>&lt;</a:t>
            </a:r>
            <a:r>
              <a:rPr lang="en-US" b="1" i="1" dirty="0" err="1">
                <a:latin typeface="Courier New" pitchFamily="49" charset="0"/>
              </a:rPr>
              <a:t>portnumber</a:t>
            </a:r>
            <a:r>
              <a:rPr lang="en-US" b="1" i="1" dirty="0" smtClean="0">
                <a:latin typeface="Courier New" pitchFamily="49" charset="0"/>
              </a:rPr>
              <a:t>&gt;</a:t>
            </a:r>
            <a:endParaRPr lang="en-US" b="1" dirty="0">
              <a:latin typeface="Courier New" pitchFamily="49" charset="0"/>
            </a:endParaRPr>
          </a:p>
          <a:p>
            <a:endParaRPr lang="en-US" dirty="0">
              <a:latin typeface="Courier New" pitchFamily="49" charset="0"/>
            </a:endParaRPr>
          </a:p>
          <a:p>
            <a:endParaRPr lang="en-US" dirty="0"/>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27</a:t>
            </a:fld>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64999" y="472120"/>
            <a:ext cx="7524751" cy="5262979"/>
          </a:xfrm>
          <a:prstGeom prst="rect">
            <a:avLst/>
          </a:prstGeom>
          <a:noFill/>
          <a:ln>
            <a:noFill/>
          </a:ln>
          <a:scene3d>
            <a:camera prst="perspectiveRelaxed"/>
            <a:lightRig rig="threePt" dir="t"/>
          </a:scene3d>
        </p:spPr>
        <p:txBody>
          <a:bodyPr wrap="square" lIns="91440" tIns="45720" rIns="91440" bIns="45720">
            <a:spAutoFit/>
          </a:bodyPr>
          <a:lstStyle/>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.text</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__start:	addi t1, zero, 0x18</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addi t2, zero, 0x21</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cycle: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beq</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t1, t2, done</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slt</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t0, t1, t2</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bne</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t0, zero,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if_less</a:t>
            </a:r>
            <a:endPar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endParaRP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nop</a:t>
            </a:r>
            <a:endPar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endParaRP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sub t1, t1, t2</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j cycle</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a:t>
            </a:r>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nop</a:t>
            </a:r>
            <a:endPar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endParaRPr>
          </a:p>
          <a:p>
            <a:r>
              <a:rPr lang="en-US" sz="2400" dirty="0" err="1" smtClean="0">
                <a:ln w="0"/>
                <a:solidFill>
                  <a:srgbClr val="273272"/>
                </a:solidFill>
                <a:effectLst>
                  <a:reflection blurRad="6350" stA="53000" endA="300" endPos="35500" dir="5400000" sy="-90000" algn="bl" rotWithShape="0"/>
                </a:effectLst>
                <a:latin typeface="Courier New" pitchFamily="49" charset="0"/>
                <a:cs typeface="Courier New" pitchFamily="49" charset="0"/>
              </a:rPr>
              <a:t>if_less</a:t>
            </a:r>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sub t2, t2, t1</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		j cycle</a:t>
            </a:r>
          </a:p>
          <a:p>
            <a:r>
              <a:rPr lang="en-US" sz="2400" dirty="0" smtClean="0">
                <a:ln w="0"/>
                <a:solidFill>
                  <a:srgbClr val="273272"/>
                </a:solidFill>
                <a:effectLst>
                  <a:reflection blurRad="6350" stA="53000" endA="300" endPos="35500" dir="5400000" sy="-90000" algn="bl" rotWithShape="0"/>
                </a:effectLst>
                <a:latin typeface="Courier New" pitchFamily="49" charset="0"/>
                <a:cs typeface="Courier New" pitchFamily="49" charset="0"/>
              </a:rPr>
              <a:t>done:		add t3, t1, zero</a:t>
            </a:r>
            <a:endParaRPr lang="ru-RU" sz="2400" b="0" cap="none" spc="0" dirty="0">
              <a:ln w="0"/>
              <a:solidFill>
                <a:srgbClr val="273272"/>
              </a:solidFill>
              <a:effectLst>
                <a:reflection blurRad="6350" stA="53000" endA="300" endPos="35500" dir="5400000" sy="-90000" algn="bl" rotWithShape="0"/>
              </a:effectLst>
              <a:latin typeface="Courier New" pitchFamily="49" charset="0"/>
              <a:cs typeface="Courier New" pitchFamily="49" charset="0"/>
            </a:endParaRPr>
          </a:p>
        </p:txBody>
      </p:sp>
      <p:sp>
        <p:nvSpPr>
          <p:cNvPr id="2" name="Заголовок 1"/>
          <p:cNvSpPr>
            <a:spLocks noGrp="1"/>
          </p:cNvSpPr>
          <p:nvPr>
            <p:ph type="title"/>
          </p:nvPr>
        </p:nvSpPr>
        <p:spPr/>
        <p:txBody>
          <a:bodyPr>
            <a:normAutofit/>
          </a:bodyPr>
          <a:lstStyle/>
          <a:p>
            <a:r>
              <a:rPr lang="en-US" dirty="0" smtClean="0"/>
              <a:t>Any Questions?</a:t>
            </a:r>
            <a:endParaRPr lang="ru-RU" sz="4000" dirty="0"/>
          </a:p>
        </p:txBody>
      </p:sp>
      <p:sp>
        <p:nvSpPr>
          <p:cNvPr id="6" name="Номер слайда 5"/>
          <p:cNvSpPr>
            <a:spLocks noGrp="1"/>
          </p:cNvSpPr>
          <p:nvPr>
            <p:ph type="sldNum" sz="quarter" idx="12"/>
          </p:nvPr>
        </p:nvSpPr>
        <p:spPr/>
        <p:txBody>
          <a:bodyPr/>
          <a:lstStyle/>
          <a:p>
            <a:pPr algn="ctr"/>
            <a:fld id="{1397BFD8-F312-4EF2-A268-44FB4BDDBBB0}" type="slidenum">
              <a:rPr lang="ru-RU" smtClean="0"/>
              <a:pPr algn="ctr"/>
              <a:t>28</a:t>
            </a:fld>
            <a:endParaRPr lang="ru-RU" dirty="0"/>
          </a:p>
        </p:txBody>
      </p:sp>
    </p:spTree>
    <p:extLst>
      <p:ext uri="{BB962C8B-B14F-4D97-AF65-F5344CB8AC3E}">
        <p14:creationId xmlns="" xmlns:p14="http://schemas.microsoft.com/office/powerpoint/2010/main" val="3375874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type="body" idx="1"/>
          </p:nvPr>
        </p:nvSpPr>
        <p:spPr>
          <a:xfrm>
            <a:off x="854242" y="1046742"/>
            <a:ext cx="10527632" cy="5654847"/>
          </a:xfrm>
        </p:spPr>
        <p:txBody>
          <a:bodyPr>
            <a:noAutofit/>
          </a:bodyPr>
          <a:lstStyle/>
          <a:p>
            <a:pPr>
              <a:spcBef>
                <a:spcPts val="600"/>
              </a:spcBef>
            </a:pPr>
            <a:r>
              <a:rPr lang="en-US" altLang="en-US" sz="3200" b="1" dirty="0" smtClean="0"/>
              <a:t>Layer 4: Transport layer</a:t>
            </a:r>
            <a:r>
              <a:rPr lang="en-US" altLang="en-US" sz="3200" dirty="0" smtClean="0"/>
              <a:t> – responsible for low-level network access and for message transfer between clients, including partitioning messages into packets, maintaining packet order, controlling flow, and generating physical addresses</a:t>
            </a:r>
          </a:p>
          <a:p>
            <a:pPr>
              <a:spcBef>
                <a:spcPts val="600"/>
              </a:spcBef>
            </a:pPr>
            <a:r>
              <a:rPr lang="en-US" altLang="en-US" sz="3200" b="1" dirty="0" smtClean="0"/>
              <a:t>Layer 5: Session layer</a:t>
            </a:r>
            <a:r>
              <a:rPr lang="en-US" altLang="en-US" sz="3200" dirty="0" smtClean="0"/>
              <a:t> – implements sessions, or process-to-process communications protocols</a:t>
            </a:r>
          </a:p>
          <a:p>
            <a:pPr>
              <a:spcBef>
                <a:spcPts val="600"/>
              </a:spcBef>
            </a:pPr>
            <a:r>
              <a:rPr lang="en-US" altLang="en-US" sz="3200" b="1" dirty="0" smtClean="0"/>
              <a:t>Layer 6: Presentation layer</a:t>
            </a:r>
            <a:r>
              <a:rPr lang="en-US" altLang="en-US" sz="3200" dirty="0" smtClean="0"/>
              <a:t> – resolves the differences in formats among the various sites in the network, including character conversions, and half duplex/full duplex (echoing)</a:t>
            </a:r>
          </a:p>
          <a:p>
            <a:pPr>
              <a:spcBef>
                <a:spcPts val="600"/>
              </a:spcBef>
            </a:pPr>
            <a:r>
              <a:rPr lang="en-US" altLang="en-US" sz="3200" b="1" dirty="0" smtClean="0"/>
              <a:t>Layer 7: Application layer</a:t>
            </a:r>
            <a:r>
              <a:rPr lang="en-US" altLang="en-US" sz="3200" dirty="0" smtClean="0"/>
              <a:t> – interacts directly with the users,</a:t>
            </a:r>
            <a:r>
              <a:rPr lang="en-US" altLang="ja-JP" sz="3200" dirty="0" smtClean="0"/>
              <a:t> deals with file transfer, remote-login protocols and electronic mail, as well as schemas for distributed databases</a:t>
            </a:r>
            <a:endParaRPr lang="en-US" altLang="en-US" sz="3200" dirty="0" smtClean="0"/>
          </a:p>
        </p:txBody>
      </p:sp>
      <p:sp>
        <p:nvSpPr>
          <p:cNvPr id="28674" name="Title 1"/>
          <p:cNvSpPr>
            <a:spLocks noGrp="1" noChangeArrowheads="1"/>
          </p:cNvSpPr>
          <p:nvPr>
            <p:ph type="title"/>
          </p:nvPr>
        </p:nvSpPr>
        <p:spPr/>
        <p:txBody>
          <a:bodyPr/>
          <a:lstStyle/>
          <a:p>
            <a:r>
              <a:rPr lang="en-US" altLang="en-US" smtClean="0"/>
              <a:t>Communication Protocol (Cont.)</a:t>
            </a:r>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3</a:t>
            </a:fld>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838200" y="1178052"/>
            <a:ext cx="10515600" cy="1156073"/>
          </a:xfrm>
        </p:spPr>
        <p:txBody>
          <a:bodyPr>
            <a:normAutofit/>
          </a:bodyPr>
          <a:lstStyle/>
          <a:p>
            <a:pPr indent="0">
              <a:buNone/>
            </a:pPr>
            <a:r>
              <a:rPr kumimoji="1" lang="en-US" altLang="en-US" sz="2800" dirty="0" smtClean="0">
                <a:cs typeface="ＭＳ Ｐゴシック" charset="-128"/>
              </a:rPr>
              <a:t>Logical communication between two computers, with the three lowest-level  layers implemented in </a:t>
            </a:r>
            <a:r>
              <a:rPr kumimoji="1" lang="en-US" altLang="en-US" sz="2800" dirty="0" smtClean="0">
                <a:cs typeface="ＭＳ Ｐゴシック" charset="-128"/>
              </a:rPr>
              <a:t>hardware</a:t>
            </a:r>
            <a:endParaRPr kumimoji="1" lang="en-US" altLang="en-US" sz="2800" dirty="0" smtClean="0">
              <a:cs typeface="ＭＳ Ｐゴシック" charset="-128"/>
            </a:endParaRPr>
          </a:p>
        </p:txBody>
      </p:sp>
      <p:sp>
        <p:nvSpPr>
          <p:cNvPr id="3" name="Номер слайда 2"/>
          <p:cNvSpPr>
            <a:spLocks noGrp="1"/>
          </p:cNvSpPr>
          <p:nvPr>
            <p:ph type="sldNum" sz="quarter" idx="12"/>
          </p:nvPr>
        </p:nvSpPr>
        <p:spPr/>
        <p:txBody>
          <a:bodyPr/>
          <a:lstStyle/>
          <a:p>
            <a:pPr algn="ctr"/>
            <a:fld id="{1397BFD8-F312-4EF2-A268-44FB4BDDBBB0}" type="slidenum">
              <a:rPr lang="ru-RU" smtClean="0"/>
              <a:pPr algn="ctr"/>
              <a:t>4</a:t>
            </a:fld>
            <a:endParaRPr lang="ru-RU" dirty="0"/>
          </a:p>
        </p:txBody>
      </p:sp>
      <p:sp>
        <p:nvSpPr>
          <p:cNvPr id="4" name="Заголовок 3"/>
          <p:cNvSpPr>
            <a:spLocks noGrp="1"/>
          </p:cNvSpPr>
          <p:nvPr>
            <p:ph type="title"/>
          </p:nvPr>
        </p:nvSpPr>
        <p:spPr/>
        <p:txBody>
          <a:bodyPr/>
          <a:lstStyle/>
          <a:p>
            <a:r>
              <a:rPr lang="en-US" altLang="en-US" dirty="0" smtClean="0"/>
              <a:t>OSI Network Model</a:t>
            </a:r>
            <a:endParaRPr lang="ru-RU" dirty="0"/>
          </a:p>
        </p:txBody>
      </p:sp>
      <p:pic>
        <p:nvPicPr>
          <p:cNvPr id="5" name="Picture 1" descr="17_05.pdf"/>
          <p:cNvPicPr>
            <a:picLocks noChangeAspect="1"/>
          </p:cNvPicPr>
          <p:nvPr/>
        </p:nvPicPr>
        <p:blipFill>
          <a:blip r:embed="rId2" cstate="print"/>
          <a:srcRect/>
          <a:stretch>
            <a:fillRect/>
          </a:stretch>
        </p:blipFill>
        <p:spPr bwMode="auto">
          <a:xfrm>
            <a:off x="2155436" y="2604420"/>
            <a:ext cx="8005233" cy="3527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algn="ctr"/>
            <a:fld id="{1397BFD8-F312-4EF2-A268-44FB4BDDBBB0}" type="slidenum">
              <a:rPr lang="ru-RU" smtClean="0"/>
              <a:pPr algn="ctr"/>
              <a:t>5</a:t>
            </a:fld>
            <a:endParaRPr lang="ru-RU" dirty="0"/>
          </a:p>
        </p:txBody>
      </p:sp>
      <p:sp>
        <p:nvSpPr>
          <p:cNvPr id="4" name="Заголовок 3"/>
          <p:cNvSpPr>
            <a:spLocks noGrp="1"/>
          </p:cNvSpPr>
          <p:nvPr>
            <p:ph type="title"/>
          </p:nvPr>
        </p:nvSpPr>
        <p:spPr/>
        <p:txBody>
          <a:bodyPr/>
          <a:lstStyle/>
          <a:p>
            <a:r>
              <a:rPr lang="en-US" altLang="en-US" dirty="0" smtClean="0"/>
              <a:t>OSI Protocol Stack</a:t>
            </a:r>
            <a:endParaRPr lang="ru-RU" dirty="0"/>
          </a:p>
        </p:txBody>
      </p:sp>
      <p:pic>
        <p:nvPicPr>
          <p:cNvPr id="5" name="Picture 1" descr="17_06.pdf"/>
          <p:cNvPicPr>
            <a:picLocks noChangeAspect="1"/>
          </p:cNvPicPr>
          <p:nvPr/>
        </p:nvPicPr>
        <p:blipFill>
          <a:blip r:embed="rId2" cstate="print"/>
          <a:srcRect/>
          <a:stretch>
            <a:fillRect/>
          </a:stretch>
        </p:blipFill>
        <p:spPr bwMode="auto">
          <a:xfrm>
            <a:off x="4457478" y="1524502"/>
            <a:ext cx="4212167" cy="4791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algn="ctr"/>
            <a:fld id="{1397BFD8-F312-4EF2-A268-44FB4BDDBBB0}" type="slidenum">
              <a:rPr lang="ru-RU" smtClean="0"/>
              <a:pPr algn="ctr"/>
              <a:t>6</a:t>
            </a:fld>
            <a:endParaRPr lang="ru-RU" dirty="0"/>
          </a:p>
        </p:txBody>
      </p:sp>
      <p:sp>
        <p:nvSpPr>
          <p:cNvPr id="4" name="Заголовок 3"/>
          <p:cNvSpPr>
            <a:spLocks noGrp="1"/>
          </p:cNvSpPr>
          <p:nvPr>
            <p:ph type="title"/>
          </p:nvPr>
        </p:nvSpPr>
        <p:spPr/>
        <p:txBody>
          <a:bodyPr/>
          <a:lstStyle/>
          <a:p>
            <a:r>
              <a:rPr lang="en-US" altLang="en-US" dirty="0" smtClean="0"/>
              <a:t>OSI Network Message</a:t>
            </a:r>
            <a:endParaRPr lang="ru-RU" dirty="0"/>
          </a:p>
        </p:txBody>
      </p:sp>
      <p:pic>
        <p:nvPicPr>
          <p:cNvPr id="6" name="Picture 1" descr="17_07.pdf"/>
          <p:cNvPicPr>
            <a:picLocks noChangeAspect="1"/>
          </p:cNvPicPr>
          <p:nvPr/>
        </p:nvPicPr>
        <p:blipFill>
          <a:blip r:embed="rId2" cstate="print"/>
          <a:srcRect/>
          <a:stretch>
            <a:fillRect/>
          </a:stretch>
        </p:blipFill>
        <p:spPr bwMode="auto">
          <a:xfrm>
            <a:off x="4171616" y="1568369"/>
            <a:ext cx="3922184" cy="4454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noChangeArrowheads="1"/>
          </p:cNvSpPr>
          <p:nvPr>
            <p:ph type="title"/>
          </p:nvPr>
        </p:nvSpPr>
        <p:spPr/>
        <p:txBody>
          <a:bodyPr/>
          <a:lstStyle/>
          <a:p>
            <a:r>
              <a:rPr lang="en-US" altLang="en-US" dirty="0" smtClean="0"/>
              <a:t>OSI Model</a:t>
            </a:r>
            <a:endParaRPr lang="en-US" altLang="en-US" dirty="0" smtClean="0"/>
          </a:p>
        </p:txBody>
      </p:sp>
      <p:sp>
        <p:nvSpPr>
          <p:cNvPr id="36866" name="Content Placeholder 2"/>
          <p:cNvSpPr>
            <a:spLocks noGrp="1" noChangeArrowheads="1"/>
          </p:cNvSpPr>
          <p:nvPr>
            <p:ph idx="1"/>
          </p:nvPr>
        </p:nvSpPr>
        <p:spPr>
          <a:xfrm>
            <a:off x="866274" y="1233489"/>
            <a:ext cx="10455442" cy="5480132"/>
          </a:xfrm>
        </p:spPr>
        <p:txBody>
          <a:bodyPr>
            <a:normAutofit fontScale="85000" lnSpcReduction="20000"/>
          </a:bodyPr>
          <a:lstStyle/>
          <a:p>
            <a:pPr>
              <a:lnSpc>
                <a:spcPct val="110000"/>
              </a:lnSpc>
              <a:spcBef>
                <a:spcPts val="600"/>
              </a:spcBef>
            </a:pPr>
            <a:r>
              <a:rPr lang="en-US" altLang="en-US" dirty="0" smtClean="0"/>
              <a:t>The OSI model formalizes some of the earlier work done in network protocols but was developed in the late 1970s and is currently not in widespread use</a:t>
            </a:r>
          </a:p>
          <a:p>
            <a:pPr>
              <a:lnSpc>
                <a:spcPct val="110000"/>
              </a:lnSpc>
              <a:spcBef>
                <a:spcPts val="600"/>
              </a:spcBef>
            </a:pPr>
            <a:r>
              <a:rPr lang="en-US" altLang="en-US" dirty="0" smtClean="0"/>
              <a:t>The most widely adopted protocol stack is the TCP/IP model, which has been adopted by virtually all Internet sites </a:t>
            </a:r>
          </a:p>
          <a:p>
            <a:pPr>
              <a:lnSpc>
                <a:spcPct val="110000"/>
              </a:lnSpc>
              <a:spcBef>
                <a:spcPts val="600"/>
              </a:spcBef>
            </a:pPr>
            <a:r>
              <a:rPr lang="en-US" altLang="en-US" dirty="0" smtClean="0"/>
              <a:t>The TCP/IP protocol stack has fewer layers than the OSI model. Theoretically, because it combines several functions in each layer, it is more difficult to implement but more efficient than OSI networking </a:t>
            </a:r>
          </a:p>
          <a:p>
            <a:pPr>
              <a:lnSpc>
                <a:spcPct val="110000"/>
              </a:lnSpc>
              <a:spcBef>
                <a:spcPts val="600"/>
              </a:spcBef>
            </a:pPr>
            <a:r>
              <a:rPr lang="en-US" altLang="en-US" dirty="0" smtClean="0"/>
              <a:t>The relationship between the OSI and TCP/IP models is shown in the next slide</a:t>
            </a:r>
          </a:p>
          <a:p>
            <a:endParaRPr lang="en-US" altLang="en-US" dirty="0" smtClean="0"/>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7</a:t>
            </a:fld>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Номер слайда 2"/>
          <p:cNvSpPr>
            <a:spLocks noGrp="1"/>
          </p:cNvSpPr>
          <p:nvPr>
            <p:ph type="sldNum" sz="quarter" idx="12"/>
          </p:nvPr>
        </p:nvSpPr>
        <p:spPr/>
        <p:txBody>
          <a:bodyPr/>
          <a:lstStyle/>
          <a:p>
            <a:pPr algn="ctr"/>
            <a:fld id="{1397BFD8-F312-4EF2-A268-44FB4BDDBBB0}" type="slidenum">
              <a:rPr lang="ru-RU" smtClean="0"/>
              <a:pPr algn="ctr"/>
              <a:t>8</a:t>
            </a:fld>
            <a:endParaRPr lang="ru-RU" dirty="0"/>
          </a:p>
        </p:txBody>
      </p:sp>
      <p:sp>
        <p:nvSpPr>
          <p:cNvPr id="4" name="Заголовок 3"/>
          <p:cNvSpPr>
            <a:spLocks noGrp="1"/>
          </p:cNvSpPr>
          <p:nvPr>
            <p:ph type="title"/>
          </p:nvPr>
        </p:nvSpPr>
        <p:spPr/>
        <p:txBody>
          <a:bodyPr/>
          <a:lstStyle/>
          <a:p>
            <a:r>
              <a:rPr lang="en-US" altLang="en-US" dirty="0" smtClean="0"/>
              <a:t> The OSI and TCP/IP Protocol Stacks</a:t>
            </a:r>
            <a:endParaRPr lang="ru-RU" b="0" dirty="0"/>
          </a:p>
        </p:txBody>
      </p:sp>
      <p:pic>
        <p:nvPicPr>
          <p:cNvPr id="5" name="Picture 1" descr="17_08.pdf"/>
          <p:cNvPicPr>
            <a:picLocks noChangeAspect="1"/>
          </p:cNvPicPr>
          <p:nvPr/>
        </p:nvPicPr>
        <p:blipFill>
          <a:blip r:embed="rId2" cstate="print"/>
          <a:srcRect/>
          <a:stretch>
            <a:fillRect/>
          </a:stretch>
        </p:blipFill>
        <p:spPr bwMode="auto">
          <a:xfrm>
            <a:off x="3833617" y="1767305"/>
            <a:ext cx="5096933" cy="3822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noChangeArrowheads="1"/>
          </p:cNvSpPr>
          <p:nvPr>
            <p:ph type="title"/>
          </p:nvPr>
        </p:nvSpPr>
        <p:spPr/>
        <p:txBody>
          <a:bodyPr/>
          <a:lstStyle/>
          <a:p>
            <a:r>
              <a:rPr lang="en-US" altLang="en-US" smtClean="0"/>
              <a:t>TCP/IP Example</a:t>
            </a:r>
          </a:p>
        </p:txBody>
      </p:sp>
      <p:sp>
        <p:nvSpPr>
          <p:cNvPr id="40962" name="Content Placeholder 2"/>
          <p:cNvSpPr>
            <a:spLocks noGrp="1" noChangeArrowheads="1"/>
          </p:cNvSpPr>
          <p:nvPr>
            <p:ph idx="1"/>
          </p:nvPr>
        </p:nvSpPr>
        <p:spPr>
          <a:xfrm>
            <a:off x="1075267" y="1233489"/>
            <a:ext cx="10202333" cy="4530725"/>
          </a:xfrm>
        </p:spPr>
        <p:txBody>
          <a:bodyPr>
            <a:normAutofit fontScale="92500" lnSpcReduction="20000"/>
          </a:bodyPr>
          <a:lstStyle/>
          <a:p>
            <a:r>
              <a:rPr lang="en-US" altLang="en-US" dirty="0" smtClean="0"/>
              <a:t>Every host has a name and an associated </a:t>
            </a:r>
            <a:r>
              <a:rPr lang="en-US" altLang="en-US" b="1" dirty="0" smtClean="0">
                <a:solidFill>
                  <a:srgbClr val="F7B217"/>
                </a:solidFill>
              </a:rPr>
              <a:t>IP address </a:t>
            </a:r>
            <a:r>
              <a:rPr lang="en-US" altLang="en-US" dirty="0" smtClean="0"/>
              <a:t>(host-id)</a:t>
            </a:r>
          </a:p>
          <a:p>
            <a:pPr lvl="1"/>
            <a:r>
              <a:rPr lang="en-US" altLang="en-US" dirty="0" smtClean="0"/>
              <a:t>Hierarchical and segmented</a:t>
            </a:r>
          </a:p>
          <a:p>
            <a:r>
              <a:rPr lang="en-US" altLang="en-US" dirty="0" smtClean="0"/>
              <a:t>Sending system checks routing tables and locates a router to send packet</a:t>
            </a:r>
          </a:p>
          <a:p>
            <a:r>
              <a:rPr lang="en-US" altLang="en-US" dirty="0" smtClean="0"/>
              <a:t>Router uses segmented network part of host-id to determine where to transfer packet</a:t>
            </a:r>
          </a:p>
          <a:p>
            <a:pPr lvl="1"/>
            <a:r>
              <a:rPr lang="en-US" altLang="en-US" dirty="0" smtClean="0"/>
              <a:t>This may repeat among multiple routers</a:t>
            </a:r>
          </a:p>
          <a:p>
            <a:r>
              <a:rPr lang="en-US" altLang="en-US" dirty="0" smtClean="0"/>
              <a:t>Destination system receives the packet</a:t>
            </a:r>
          </a:p>
          <a:p>
            <a:pPr lvl="1"/>
            <a:r>
              <a:rPr lang="en-US" altLang="en-US" dirty="0" smtClean="0"/>
              <a:t>Packet may be complete message, or it may need to be reassembled into larger message spanning multiple packets</a:t>
            </a:r>
          </a:p>
          <a:p>
            <a:pPr lvl="1"/>
            <a:endParaRPr lang="en-US" altLang="en-US" dirty="0" smtClean="0"/>
          </a:p>
          <a:p>
            <a:pPr lvl="1"/>
            <a:endParaRPr lang="en-US" altLang="en-US" dirty="0" smtClean="0"/>
          </a:p>
        </p:txBody>
      </p:sp>
      <p:sp>
        <p:nvSpPr>
          <p:cNvPr id="4" name="Номер слайда 5"/>
          <p:cNvSpPr>
            <a:spLocks noGrp="1"/>
          </p:cNvSpPr>
          <p:nvPr>
            <p:ph type="sldNum" sz="quarter" idx="12"/>
          </p:nvPr>
        </p:nvSpPr>
        <p:spPr>
          <a:xfrm>
            <a:off x="10776031" y="6190938"/>
            <a:ext cx="594673" cy="479419"/>
          </a:xfrm>
        </p:spPr>
        <p:txBody>
          <a:bodyPr/>
          <a:lstStyle/>
          <a:p>
            <a:pPr algn="ctr"/>
            <a:fld id="{1397BFD8-F312-4EF2-A268-44FB4BDDBBB0}" type="slidenum">
              <a:rPr lang="ru-RU" smtClean="0"/>
              <a:pPr algn="ctr"/>
              <a:t>9</a:t>
            </a:fld>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Дымчатое стекло">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bg1"/>
        </a:solidFill>
      </a:spPr>
      <a:bodyPr wrap="square" lIns="72000" tIns="25200" rIns="0" bIns="25200" rtlCol="0" anchor="ctr" anchorCtr="0">
        <a:normAutofit/>
      </a:bodyPr>
      <a:lstStyle>
        <a:defPPr>
          <a:defRPr sz="4400" b="0" dirty="0" smtClean="0">
            <a:solidFill>
              <a:srgbClr val="2E5E8E"/>
            </a:solidFill>
            <a:latin typeface="+mj-lt"/>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TM03090434[[fn=Дерево]]</Template>
  <TotalTime>26325</TotalTime>
  <Words>1659</Words>
  <Application>Microsoft Office PowerPoint</Application>
  <PresentationFormat>Произвольный</PresentationFormat>
  <Paragraphs>295</Paragraphs>
  <Slides>28</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Computer Architecture and Operating Systems Lecture 13: Sockets</vt:lpstr>
      <vt:lpstr>Communication Protocol</vt:lpstr>
      <vt:lpstr>Communication Protocol (Cont.)</vt:lpstr>
      <vt:lpstr>OSI Network Model</vt:lpstr>
      <vt:lpstr>OSI Protocol Stack</vt:lpstr>
      <vt:lpstr>OSI Network Message</vt:lpstr>
      <vt:lpstr>OSI Model</vt:lpstr>
      <vt:lpstr> The OSI and TCP/IP Protocol Stacks</vt:lpstr>
      <vt:lpstr>TCP/IP Example</vt:lpstr>
      <vt:lpstr>TCP/IP Example (Cont.)</vt:lpstr>
      <vt:lpstr>Ethernet Packet</vt:lpstr>
      <vt:lpstr>Transport Protocols UDP and TCP</vt:lpstr>
      <vt:lpstr>User Datagram Protocol</vt:lpstr>
      <vt:lpstr>UDP Dropped Packet Example</vt:lpstr>
      <vt:lpstr>Transmission Control Protocol</vt:lpstr>
      <vt:lpstr>TCP Data Transfer Scenario</vt:lpstr>
      <vt:lpstr>Sockets Interface</vt:lpstr>
      <vt:lpstr>Recall: Socket Address Structures</vt:lpstr>
      <vt:lpstr>Socket Address Structures</vt:lpstr>
      <vt:lpstr>Sockets Interface: socket</vt:lpstr>
      <vt:lpstr>Sockets Interface: bind</vt:lpstr>
      <vt:lpstr>Sockets Interface: listen</vt:lpstr>
      <vt:lpstr>Sockets Interface: accept</vt:lpstr>
      <vt:lpstr>Sockets Interface: connect</vt:lpstr>
      <vt:lpstr>accept Illustrated</vt:lpstr>
      <vt:lpstr>Connected vs. Listening Descriptors</vt:lpstr>
      <vt:lpstr>Testing Servers Using telnet</vt:lpstr>
      <vt:lpstr>Any Questions?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and Operating Systems Lecture X: Lecture Topic</dc:title>
  <dc:creator>Sergey</dc:creator>
  <cp:lastModifiedBy>Sergey</cp:lastModifiedBy>
  <cp:revision>719</cp:revision>
  <dcterms:created xsi:type="dcterms:W3CDTF">2015-11-11T03:30:50Z</dcterms:created>
  <dcterms:modified xsi:type="dcterms:W3CDTF">2021-06-07T06:22:40Z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(2)G/0n5s0OJt210kN0rMWPVQgnJI6CDE+6BJT+m6OwLQhkCYjwBoWUkYgkanWIKkgRsYh1B8Uj
e9GKfJM6aX3r56ETiFwURgdOiBOzXg//2GJs86GhGmUDxNF53xchHKM7j5AmpDAb9kCVOthI
Vzwq8aqehDohU2q0rm75EVuWLFLycQxUptlmAykA+3y+mCquEUlzScYjU+C0yNJA0e25zFTR
VsiptQwuBlrGi0PH0B</vt:lpwstr>
  </property>
  <property fmtid="{D5CDD505-2E9C-101B-9397-08002B2CF9AE}" pid="3" name="_2015_ms_pID_7253431">
    <vt:lpwstr>cFpAZV5KZCnc4SP5f7FtzXr/76MDjckm9A3DXxVCfqeMgEQYiQ0I+M
4j2HbcKpUuwdcu9RQEEs4C2URPiN+OAiEjj+Hnx0ogsoNU0RUZ2tVUDezP69WF3SgS0C61Fy
Mt8fLffal9Igb8Y/bfA71baKTUgfKfEcrC/ahGnsp/HEWn8Mjtc1ed1HsSBiMbW5tJ3TsC4f
MGpi5EfdQ8hu73PY</vt:lpwstr>
  </property>
</Properties>
</file>