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4" r:id="rId43"/>
    <p:sldId id="315" r:id="rId44"/>
    <p:sldId id="316" r:id="rId45"/>
    <p:sldId id="317" r:id="rId46"/>
    <p:sldId id="318" r:id="rId47"/>
    <p:sldId id="319" r:id="rId48"/>
    <p:sldId id="320" r:id="rId49"/>
    <p:sldId id="272" r:id="rId5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мкин Александр Сергеевич" initials="КАС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B217"/>
    <a:srgbClr val="1E3272"/>
    <a:srgbClr val="2F5CB5"/>
    <a:srgbClr val="F7B217"/>
    <a:srgbClr val="F07F09"/>
    <a:srgbClr val="FF6600"/>
    <a:srgbClr val="273272"/>
    <a:srgbClr val="F8BA30"/>
    <a:srgbClr val="FFC000"/>
    <a:srgbClr val="2E5E8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32" autoAdjust="0"/>
    <p:restoredTop sz="99729" autoAdjust="0"/>
  </p:normalViewPr>
  <p:slideViewPr>
    <p:cSldViewPr snapToGrid="0">
      <p:cViewPr varScale="1">
        <p:scale>
          <a:sx n="91" d="100"/>
          <a:sy n="91" d="100"/>
        </p:scale>
        <p:origin x="-14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307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06195-8D78-4F6F-B8E4-FA67975ACEF5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301F6-630C-4517-9108-FC1E44EE8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727997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212F1-C3D9-4F2B-8F42-5E960FE8BE51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3B3A5-99BF-45D9-956B-DC57CC23AD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502139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B3A5-99BF-45D9-956B-DC57CC23AD97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81791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4C5AE230-BE18-47D1-8D3C-DD50DFD7733E}" type="slidenum">
              <a:rPr lang="en-US" altLang="en-US">
                <a:latin typeface="Helvetica" panose="020B0604020202020204" pitchFamily="34" charset="0"/>
              </a:rPr>
              <a:pPr/>
              <a:t>2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6503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9E82D145-D57D-43A9-9EF5-E42594D5C0D2}" type="slidenum">
              <a:rPr lang="en-US" altLang="en-US">
                <a:latin typeface="Helvetica" panose="020B0604020202020204" pitchFamily="34" charset="0"/>
              </a:rPr>
              <a:pPr/>
              <a:t>3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8111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B3A5-99BF-45D9-956B-DC57CC23AD97}" type="slidenum">
              <a:rPr lang="ru-RU" smtClean="0"/>
              <a:pPr/>
              <a:t>49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5950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/>
          <p:nvPr userDrawn="1"/>
        </p:nvSpPr>
        <p:spPr>
          <a:xfrm>
            <a:off x="-1" y="2601087"/>
            <a:ext cx="12192001" cy="1603772"/>
          </a:xfrm>
          <a:prstGeom prst="rect">
            <a:avLst/>
          </a:prstGeom>
          <a:solidFill>
            <a:srgbClr val="2F5CB5"/>
          </a:solidFill>
          <a:ln w="19050" cap="sq" cmpd="sng" algn="ctr">
            <a:solidFill>
              <a:srgbClr val="FF66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6"/>
          <p:cNvSpPr/>
          <p:nvPr userDrawn="1"/>
        </p:nvSpPr>
        <p:spPr>
          <a:xfrm>
            <a:off x="0" y="2545985"/>
            <a:ext cx="12192000" cy="59883"/>
          </a:xfrm>
          <a:prstGeom prst="rect">
            <a:avLst/>
          </a:prstGeom>
          <a:solidFill>
            <a:srgbClr val="F7B217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9"/>
          <p:cNvSpPr/>
          <p:nvPr userDrawn="1"/>
        </p:nvSpPr>
        <p:spPr>
          <a:xfrm>
            <a:off x="0" y="4210574"/>
            <a:ext cx="12192000" cy="45719"/>
          </a:xfrm>
          <a:prstGeom prst="rect">
            <a:avLst/>
          </a:prstGeom>
          <a:solidFill>
            <a:srgbClr val="F7B217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itle 7"/>
          <p:cNvSpPr>
            <a:spLocks noGrp="1"/>
          </p:cNvSpPr>
          <p:nvPr>
            <p:ph type="ctrTitle"/>
          </p:nvPr>
        </p:nvSpPr>
        <p:spPr>
          <a:xfrm>
            <a:off x="0" y="2601227"/>
            <a:ext cx="12192000" cy="1840144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Рисунок 8" descr="logo_с_hse_cmyk_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34031" y="213770"/>
            <a:ext cx="1704213" cy="2196275"/>
          </a:xfrm>
          <a:prstGeom prst="rect">
            <a:avLst/>
          </a:prstGeom>
        </p:spPr>
      </p:pic>
      <p:pic>
        <p:nvPicPr>
          <p:cNvPr id="10" name="Рисунок 9" descr="Unknown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045713" y="21988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2455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111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8877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838200" y="123553"/>
            <a:ext cx="10515600" cy="842818"/>
          </a:xfrm>
          <a:prstGeom prst="rect">
            <a:avLst/>
          </a:prstGeom>
          <a:solidFill>
            <a:srgbClr val="2F5CB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273272"/>
              </a:solidFill>
            </a:endParaRPr>
          </a:p>
        </p:txBody>
      </p:sp>
      <p:sp>
        <p:nvSpPr>
          <p:cNvPr id="21" name="Овал 20"/>
          <p:cNvSpPr/>
          <p:nvPr userDrawn="1"/>
        </p:nvSpPr>
        <p:spPr>
          <a:xfrm flipV="1">
            <a:off x="10775841" y="6190935"/>
            <a:ext cx="584617" cy="502173"/>
          </a:xfrm>
          <a:prstGeom prst="ellipse">
            <a:avLst/>
          </a:prstGeom>
          <a:solidFill>
            <a:srgbClr val="2F5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7327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4997896"/>
          </a:xfrm>
        </p:spPr>
        <p:txBody>
          <a:bodyPr/>
          <a:lstStyle>
            <a:lvl1pPr>
              <a:buFont typeface="Wingdings" pitchFamily="2" charset="2"/>
              <a:buChar char="§"/>
              <a:defRPr sz="3600">
                <a:solidFill>
                  <a:srgbClr val="273272"/>
                </a:solidFill>
              </a:defRPr>
            </a:lvl1pPr>
            <a:lvl2pPr>
              <a:buClr>
                <a:srgbClr val="F7B217"/>
              </a:buClr>
              <a:buFont typeface="Wingdings" pitchFamily="2" charset="2"/>
              <a:buChar char="§"/>
              <a:defRPr sz="3200">
                <a:solidFill>
                  <a:srgbClr val="273272"/>
                </a:solidFill>
              </a:defRPr>
            </a:lvl2pPr>
            <a:lvl3pPr>
              <a:buFont typeface="Wingdings" pitchFamily="2" charset="2"/>
              <a:buChar char="§"/>
              <a:defRPr sz="2400">
                <a:solidFill>
                  <a:srgbClr val="273272"/>
                </a:solidFill>
              </a:defRPr>
            </a:lvl3pPr>
            <a:lvl4pPr>
              <a:defRPr sz="2000">
                <a:solidFill>
                  <a:srgbClr val="273272"/>
                </a:solidFill>
              </a:defRPr>
            </a:lvl4pPr>
            <a:lvl5pPr>
              <a:defRPr sz="1800">
                <a:solidFill>
                  <a:srgbClr val="27327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>
            <a:lvl1pPr>
              <a:defRPr sz="2000" b="1">
                <a:solidFill>
                  <a:srgbClr val="F7B217"/>
                </a:solidFill>
              </a:defRPr>
            </a:lvl1pPr>
          </a:lstStyle>
          <a:p>
            <a:pPr algn="ctr"/>
            <a:fld id="{1397BFD8-F312-4EF2-A268-44FB4BDDBBB0}" type="slidenum">
              <a:rPr lang="ru-RU" smtClean="0"/>
              <a:pPr algn="ctr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8200" y="107867"/>
            <a:ext cx="10515600" cy="840215"/>
          </a:xfrm>
          <a:noFill/>
          <a:effectLst/>
        </p:spPr>
        <p:txBody>
          <a:bodyPr lIns="72000" tIns="25200" rIns="0" bIns="25200"/>
          <a:lstStyle>
            <a:lvl1pPr algn="ctr">
              <a:lnSpc>
                <a:spcPct val="100000"/>
              </a:lnSpc>
              <a:defRPr sz="4800" b="1">
                <a:solidFill>
                  <a:srgbClr val="F7B217"/>
                </a:solidFill>
              </a:defRPr>
            </a:lvl1pPr>
          </a:lstStyle>
          <a:p>
            <a:r>
              <a:rPr lang="en-US" dirty="0" smtClean="0"/>
              <a:t>Slide Header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56953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7076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001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5590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9604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384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7791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2705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883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0696"/>
            <a:ext cx="12192000" cy="1587256"/>
          </a:xfrm>
          <a:effectLst/>
        </p:spPr>
        <p:txBody>
          <a:bodyPr>
            <a:normAutofit/>
          </a:bodyPr>
          <a:lstStyle/>
          <a:p>
            <a:pPr fontAlgn="base"/>
            <a:r>
              <a:rPr lang="en-US" b="1" dirty="0" smtClean="0">
                <a:solidFill>
                  <a:schemeClr val="bg1"/>
                </a:solidFill>
              </a:rPr>
              <a:t>Computer Architecture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F7B217"/>
                </a:solidFill>
              </a:rPr>
              <a:t>Operating Systems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smtClean="0"/>
              <a:t>Lecture 11: </a:t>
            </a:r>
            <a:r>
              <a:rPr lang="en-US" b="1" dirty="0" smtClean="0"/>
              <a:t>Virtual Machines</a:t>
            </a:r>
            <a:endParaRPr lang="en-US" b="1" dirty="0"/>
          </a:p>
        </p:txBody>
      </p:sp>
      <p:sp>
        <p:nvSpPr>
          <p:cNvPr id="5" name="Subtitle 11"/>
          <p:cNvSpPr>
            <a:spLocks noGrp="1"/>
          </p:cNvSpPr>
          <p:nvPr>
            <p:ph type="subTitle" idx="4294967295"/>
          </p:nvPr>
        </p:nvSpPr>
        <p:spPr>
          <a:xfrm>
            <a:off x="0" y="4423118"/>
            <a:ext cx="12192000" cy="573664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en-US" sz="4800" b="1" dirty="0" smtClean="0"/>
              <a:t>Andrei Tatarnikov</a:t>
            </a:r>
            <a:endParaRPr lang="en-US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-47500" y="5305305"/>
            <a:ext cx="122395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u="sng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atatarnikov@hse.ru </a:t>
            </a:r>
          </a:p>
          <a:p>
            <a:pPr algn="ctr">
              <a:defRPr/>
            </a:pPr>
            <a:r>
              <a:rPr lang="en-US" sz="2800" b="1" u="sng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@andrewt0301</a:t>
            </a:r>
            <a:endParaRPr lang="en-US" sz="2800" b="1" u="sng" dirty="0">
              <a:solidFill>
                <a:srgbClr val="0070C0"/>
              </a:solidFill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289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 noChangeArrowheads="1"/>
          </p:cNvSpPr>
          <p:nvPr>
            <p:ph type="title"/>
          </p:nvPr>
        </p:nvSpPr>
        <p:spPr>
          <a:xfrm>
            <a:off x="850392" y="128016"/>
            <a:ext cx="10515600" cy="841248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Benefits and Features (cont.)</a:t>
            </a:r>
          </a:p>
        </p:txBody>
      </p:sp>
      <p:sp>
        <p:nvSpPr>
          <p:cNvPr id="17410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850392" y="1225296"/>
            <a:ext cx="10515600" cy="5212079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F3B217"/>
                </a:solidFill>
              </a:rPr>
              <a:t>Templating</a:t>
            </a:r>
            <a:r>
              <a:rPr lang="en-US" altLang="en-US" dirty="0" smtClean="0">
                <a:solidFill>
                  <a:srgbClr val="F3B217"/>
                </a:solidFill>
              </a:rPr>
              <a:t> </a:t>
            </a:r>
            <a:r>
              <a:rPr lang="en-US" altLang="en-US" dirty="0" smtClean="0"/>
              <a:t>– create an OS + application VM, provide it to customers, use it to create multiple instances of that combination</a:t>
            </a:r>
          </a:p>
          <a:p>
            <a:r>
              <a:rPr lang="en-US" altLang="en-US" b="1" dirty="0" smtClean="0">
                <a:solidFill>
                  <a:srgbClr val="F3B217"/>
                </a:solidFill>
              </a:rPr>
              <a:t>Live migration </a:t>
            </a:r>
            <a:r>
              <a:rPr lang="en-US" altLang="en-US" dirty="0" smtClean="0"/>
              <a:t>– move a running VM from one host to another!</a:t>
            </a:r>
          </a:p>
          <a:p>
            <a:pPr lvl="1"/>
            <a:r>
              <a:rPr lang="en-US" altLang="en-US" dirty="0" smtClean="0"/>
              <a:t>No interruption of user access</a:t>
            </a:r>
          </a:p>
          <a:p>
            <a:r>
              <a:rPr lang="en-US" altLang="en-US" dirty="0" smtClean="0"/>
              <a:t>All those features taken together -&gt; </a:t>
            </a:r>
            <a:r>
              <a:rPr lang="en-US" altLang="en-US" b="1" dirty="0" smtClean="0">
                <a:solidFill>
                  <a:srgbClr val="F3B217"/>
                </a:solidFill>
              </a:rPr>
              <a:t>cloud computing</a:t>
            </a:r>
          </a:p>
          <a:p>
            <a:pPr lvl="1"/>
            <a:r>
              <a:rPr lang="en-US" altLang="en-US" dirty="0" smtClean="0"/>
              <a:t>Using APIs, programs tell cloud infrastructure (servers, networking, storage) to create new guests, VMs, virtual desktops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26789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 noChangeArrowheads="1"/>
          </p:cNvSpPr>
          <p:nvPr>
            <p:ph type="title"/>
          </p:nvPr>
        </p:nvSpPr>
        <p:spPr>
          <a:xfrm>
            <a:off x="850392" y="137160"/>
            <a:ext cx="10497312" cy="832103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Building Blocks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="" xmlns:a16="http://schemas.microsoft.com/office/drawing/2014/main" id="{65276A7D-1087-BC42-BD37-B42EBD696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384" y="1161288"/>
            <a:ext cx="10561320" cy="52120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Generally difficult to provide an </a:t>
            </a:r>
            <a:r>
              <a:rPr lang="en-US" b="1" i="1" dirty="0">
                <a:ea typeface="ＭＳ Ｐゴシック" charset="0"/>
              </a:rPr>
              <a:t>exact</a:t>
            </a:r>
            <a:r>
              <a:rPr lang="en-US" dirty="0">
                <a:ea typeface="ＭＳ Ｐゴシック" charset="0"/>
              </a:rPr>
              <a:t> duplicate of underlying machine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Especially if only dual-mode operation available on CPU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But getting easier over time as CPU features and support for VMM improves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Most VMMs implement </a:t>
            </a:r>
            <a:r>
              <a:rPr lang="en-US" b="1" dirty="0">
                <a:solidFill>
                  <a:srgbClr val="F3B217"/>
                </a:solidFill>
                <a:ea typeface="ＭＳ Ｐゴシック" charset="0"/>
                <a:cs typeface="ＭＳ Ｐゴシック" charset="0"/>
              </a:rPr>
              <a:t>virtual CPU</a:t>
            </a:r>
            <a:r>
              <a:rPr lang="en-US" b="1" dirty="0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(</a:t>
            </a:r>
            <a:r>
              <a:rPr lang="en-US" b="1" dirty="0">
                <a:solidFill>
                  <a:srgbClr val="F3B217"/>
                </a:solidFill>
                <a:ea typeface="ＭＳ Ｐゴシック" charset="0"/>
                <a:cs typeface="ＭＳ Ｐゴシック" charset="0"/>
              </a:rPr>
              <a:t>VCPU</a:t>
            </a:r>
            <a:r>
              <a:rPr lang="en-US" dirty="0">
                <a:ea typeface="ＭＳ Ｐゴシック" charset="0"/>
              </a:rPr>
              <a:t>) to represent state of CPU per guest as guest believes it to be</a:t>
            </a:r>
          </a:p>
          <a:p>
            <a:pPr lvl="2">
              <a:defRPr/>
            </a:pPr>
            <a:r>
              <a:rPr lang="en-US" sz="2800" dirty="0">
                <a:ea typeface="ＭＳ Ｐゴシック" charset="0"/>
              </a:rPr>
              <a:t>When guest context switched onto CPU by VMM, information from VCPU loaded and stored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Several techniques, as described in next slides</a:t>
            </a:r>
          </a:p>
          <a:p>
            <a:pPr marL="0" indent="0">
              <a:buNone/>
              <a:defRPr/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46534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 noChangeArrowheads="1"/>
          </p:cNvSpPr>
          <p:nvPr>
            <p:ph type="title"/>
          </p:nvPr>
        </p:nvSpPr>
        <p:spPr>
          <a:xfrm>
            <a:off x="832104" y="146304"/>
            <a:ext cx="10524743" cy="82296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Building Block – Trap and Emulate</a:t>
            </a:r>
          </a:p>
        </p:txBody>
      </p:sp>
      <p:sp>
        <p:nvSpPr>
          <p:cNvPr id="19458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832104" y="1225296"/>
            <a:ext cx="10524743" cy="4718304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Dual mode CPU means guest executes in user mode</a:t>
            </a:r>
          </a:p>
          <a:p>
            <a:pPr lvl="1"/>
            <a:r>
              <a:rPr lang="en-US" altLang="en-US" dirty="0" smtClean="0"/>
              <a:t>Kernel runs in kernel mode</a:t>
            </a:r>
          </a:p>
          <a:p>
            <a:pPr lvl="1"/>
            <a:r>
              <a:rPr lang="en-US" altLang="en-US" dirty="0" smtClean="0"/>
              <a:t>Not safe to let guest kernel run in kernel mode too</a:t>
            </a:r>
          </a:p>
          <a:p>
            <a:pPr lvl="1"/>
            <a:r>
              <a:rPr lang="en-US" altLang="en-US" dirty="0" smtClean="0"/>
              <a:t>So VM needs two modes – virtual user mode and virtual kernel mode</a:t>
            </a:r>
          </a:p>
          <a:p>
            <a:pPr lvl="2"/>
            <a:r>
              <a:rPr lang="en-US" altLang="en-US" sz="2800" dirty="0" smtClean="0"/>
              <a:t>Both of which run in real user mode</a:t>
            </a:r>
          </a:p>
          <a:p>
            <a:pPr lvl="1"/>
            <a:r>
              <a:rPr lang="en-US" altLang="en-US" dirty="0" smtClean="0"/>
              <a:t>Actions in guest that usually cause switch to kernel mode must cause switch to virtual kernel mode</a:t>
            </a:r>
          </a:p>
          <a:p>
            <a:pPr>
              <a:buFont typeface="Monotype Sorts" pitchFamily="-84" charset="2"/>
              <a:buNone/>
            </a:pPr>
            <a:endParaRPr lang="en-US" altLang="en-US" dirty="0" smtClean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99995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 noChangeArrowheads="1"/>
          </p:cNvSpPr>
          <p:nvPr>
            <p:ph type="title"/>
          </p:nvPr>
        </p:nvSpPr>
        <p:spPr>
          <a:xfrm>
            <a:off x="841248" y="100584"/>
            <a:ext cx="10533888" cy="877824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Trap-and-Emulate (cont.)</a:t>
            </a:r>
          </a:p>
        </p:txBody>
      </p:sp>
      <p:sp>
        <p:nvSpPr>
          <p:cNvPr id="20482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841248" y="1106424"/>
            <a:ext cx="10442448" cy="5321808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sz="4100" dirty="0" smtClean="0"/>
              <a:t>How does switch from virtual user mode to virtual kernel mode occur?</a:t>
            </a:r>
          </a:p>
          <a:p>
            <a:pPr lvl="1"/>
            <a:r>
              <a:rPr lang="en-US" altLang="en-US" dirty="0" smtClean="0"/>
              <a:t>Attempting a privileged instruction in user mode causes an error -&gt; trap</a:t>
            </a:r>
          </a:p>
          <a:p>
            <a:pPr lvl="1"/>
            <a:r>
              <a:rPr lang="en-US" altLang="en-US" dirty="0" smtClean="0"/>
              <a:t>VMM gains control, analyzes error, executes operation as attempted by guest</a:t>
            </a:r>
          </a:p>
          <a:p>
            <a:pPr lvl="1"/>
            <a:r>
              <a:rPr lang="en-US" altLang="en-US" dirty="0" smtClean="0"/>
              <a:t>Returns control to guest in user mode</a:t>
            </a:r>
          </a:p>
          <a:p>
            <a:pPr lvl="1"/>
            <a:r>
              <a:rPr lang="en-US" altLang="en-US" dirty="0" smtClean="0"/>
              <a:t>Known as</a:t>
            </a:r>
            <a:r>
              <a:rPr lang="en-US" altLang="en-US" b="1" dirty="0" smtClean="0">
                <a:solidFill>
                  <a:srgbClr val="3366FF"/>
                </a:solidFill>
              </a:rPr>
              <a:t> </a:t>
            </a:r>
            <a:r>
              <a:rPr lang="en-US" altLang="en-US" b="1" dirty="0" smtClean="0">
                <a:solidFill>
                  <a:srgbClr val="F3B217"/>
                </a:solidFill>
              </a:rPr>
              <a:t>trap-and-emulate</a:t>
            </a:r>
          </a:p>
          <a:p>
            <a:pPr lvl="1"/>
            <a:r>
              <a:rPr lang="en-US" altLang="en-US" dirty="0" smtClean="0"/>
              <a:t>Most virtualization products use this at least in part</a:t>
            </a:r>
          </a:p>
          <a:p>
            <a:r>
              <a:rPr lang="en-US" altLang="en-US" dirty="0" smtClean="0"/>
              <a:t>User mode code in guest runs at same speed as if not a guest</a:t>
            </a:r>
          </a:p>
          <a:p>
            <a:r>
              <a:rPr lang="en-US" altLang="en-US" dirty="0" smtClean="0"/>
              <a:t>But kernel mode privilege mode code runs slower due to trap-and-emulate</a:t>
            </a:r>
          </a:p>
          <a:p>
            <a:pPr lvl="1"/>
            <a:r>
              <a:rPr lang="en-US" altLang="en-US" dirty="0" smtClean="0"/>
              <a:t>Especially a problem when multiple guests running, each needing trap-and-emulate</a:t>
            </a:r>
          </a:p>
          <a:p>
            <a:r>
              <a:rPr lang="en-US" altLang="en-US" dirty="0" smtClean="0"/>
              <a:t>CPUs adding hardware support, mode CPU modes to improve virtualization performance</a:t>
            </a:r>
          </a:p>
          <a:p>
            <a:endParaRPr lang="en-US" altLang="en-US" dirty="0" smtClean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8945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 noChangeArrowheads="1"/>
          </p:cNvSpPr>
          <p:nvPr>
            <p:ph type="title"/>
          </p:nvPr>
        </p:nvSpPr>
        <p:spPr>
          <a:xfrm>
            <a:off x="877824" y="118872"/>
            <a:ext cx="10488168" cy="868680"/>
          </a:xfrm>
        </p:spPr>
        <p:txBody>
          <a:bodyPr>
            <a:noAutofit/>
          </a:bodyPr>
          <a:lstStyle/>
          <a:p>
            <a:r>
              <a:rPr lang="en-US" altLang="en-US" sz="4000" dirty="0" smtClean="0">
                <a:solidFill>
                  <a:srgbClr val="F3B217"/>
                </a:solidFill>
              </a:rPr>
              <a:t>Trap-and-Emulate </a:t>
            </a:r>
            <a:r>
              <a:rPr lang="en-US" altLang="en-US" sz="4000" dirty="0">
                <a:solidFill>
                  <a:srgbClr val="F3B217"/>
                </a:solidFill>
              </a:rPr>
              <a:t>Virtualization Implementation</a:t>
            </a:r>
          </a:p>
        </p:txBody>
      </p:sp>
      <p:pic>
        <p:nvPicPr>
          <p:cNvPr id="21506" name="Content Placeholder 3" descr="16_02.pd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62" r="-11562"/>
          <a:stretch>
            <a:fillRect/>
          </a:stretch>
        </p:blipFill>
        <p:spPr>
          <a:xfrm>
            <a:off x="2897950" y="1856043"/>
            <a:ext cx="7281862" cy="4008437"/>
          </a:xfrm>
        </p:spPr>
      </p:pic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48022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 noChangeArrowheads="1"/>
          </p:cNvSpPr>
          <p:nvPr>
            <p:ph type="title"/>
          </p:nvPr>
        </p:nvSpPr>
        <p:spPr>
          <a:xfrm>
            <a:off x="822960" y="118872"/>
            <a:ext cx="10533888" cy="868679"/>
          </a:xfrm>
        </p:spPr>
        <p:txBody>
          <a:bodyPr>
            <a:normAutofit/>
          </a:bodyPr>
          <a:lstStyle/>
          <a:p>
            <a:r>
              <a:rPr lang="en-US" altLang="en-US" sz="5300" dirty="0" smtClean="0"/>
              <a:t>Building</a:t>
            </a:r>
            <a:r>
              <a:rPr lang="en-US" altLang="en-US" dirty="0" smtClean="0"/>
              <a:t> Block – Binary Translation</a:t>
            </a:r>
          </a:p>
        </p:txBody>
      </p:sp>
      <p:sp>
        <p:nvSpPr>
          <p:cNvPr id="22530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822960" y="1264223"/>
            <a:ext cx="10533888" cy="5228017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Some CPUs don’t have clean separation between privileged and </a:t>
            </a:r>
            <a:r>
              <a:rPr lang="en-US" altLang="en-US" dirty="0" err="1" smtClean="0"/>
              <a:t>nonprivileged</a:t>
            </a:r>
            <a:r>
              <a:rPr lang="en-US" altLang="en-US" dirty="0" smtClean="0"/>
              <a:t> instructions</a:t>
            </a:r>
          </a:p>
          <a:p>
            <a:pPr lvl="1"/>
            <a:r>
              <a:rPr lang="en-US" altLang="en-US" dirty="0" smtClean="0"/>
              <a:t>Earlier Intel x86 CPUs are among them</a:t>
            </a:r>
          </a:p>
          <a:p>
            <a:pPr lvl="2"/>
            <a:r>
              <a:rPr lang="en-US" altLang="en-US" sz="2800" dirty="0" smtClean="0"/>
              <a:t>Earliest Intel CPU designed for a calculator</a:t>
            </a:r>
          </a:p>
          <a:p>
            <a:pPr lvl="1"/>
            <a:r>
              <a:rPr lang="en-US" altLang="en-US" dirty="0" smtClean="0"/>
              <a:t>Backward compatibility means difficult to improve</a:t>
            </a:r>
          </a:p>
          <a:p>
            <a:pPr lvl="1"/>
            <a:r>
              <a:rPr lang="en-US" altLang="en-US" dirty="0" smtClean="0"/>
              <a:t>Consider Intel x86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popf</a:t>
            </a:r>
            <a:r>
              <a:rPr lang="en-US" altLang="en-US" dirty="0" smtClean="0"/>
              <a:t> instruction</a:t>
            </a:r>
          </a:p>
          <a:p>
            <a:pPr lvl="2"/>
            <a:r>
              <a:rPr lang="en-US" altLang="en-US" sz="2800" dirty="0" smtClean="0"/>
              <a:t>Loads CPU flags register from contents of the stack</a:t>
            </a:r>
          </a:p>
          <a:p>
            <a:pPr lvl="2"/>
            <a:r>
              <a:rPr lang="en-US" altLang="en-US" sz="2800" dirty="0" smtClean="0"/>
              <a:t>If CPU in privileged mode -&gt; all flags replaced</a:t>
            </a:r>
          </a:p>
          <a:p>
            <a:pPr lvl="2"/>
            <a:r>
              <a:rPr lang="en-US" altLang="en-US" sz="2800" dirty="0" smtClean="0"/>
              <a:t>If CPU in user mode -&gt; on some flags replaced</a:t>
            </a:r>
          </a:p>
          <a:p>
            <a:pPr lvl="3"/>
            <a:r>
              <a:rPr lang="en-US" altLang="en-US" sz="2400" dirty="0" smtClean="0"/>
              <a:t>No trap is generated</a:t>
            </a:r>
          </a:p>
          <a:p>
            <a:pPr lvl="2"/>
            <a:endParaRPr lang="en-US" altLang="en-US" dirty="0" smtClean="0"/>
          </a:p>
          <a:p>
            <a:pPr>
              <a:buFont typeface="Monotype Sorts" pitchFamily="-84" charset="2"/>
              <a:buNone/>
            </a:pP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65535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 noChangeArrowheads="1"/>
          </p:cNvSpPr>
          <p:nvPr>
            <p:ph type="title"/>
          </p:nvPr>
        </p:nvSpPr>
        <p:spPr>
          <a:xfrm>
            <a:off x="822960" y="109728"/>
            <a:ext cx="10533888" cy="877824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Binary Translation (cont.)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="" xmlns:a16="http://schemas.microsoft.com/office/drawing/2014/main" id="{5D6502A8-D1AD-C043-A73C-FB5268294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197864"/>
            <a:ext cx="10533887" cy="5468111"/>
          </a:xfrm>
        </p:spPr>
        <p:txBody>
          <a:bodyPr>
            <a:normAutofit fontScale="92500" lnSpcReduction="20000"/>
          </a:bodyPr>
          <a:lstStyle/>
          <a:p>
            <a:pPr>
              <a:buFont typeface="Monotype Sorts" charset="0"/>
              <a:buChar char="n"/>
              <a:defRPr/>
            </a:pPr>
            <a:r>
              <a:rPr lang="en-US" dirty="0">
                <a:ea typeface="ＭＳ Ｐゴシック" charset="0"/>
              </a:rPr>
              <a:t>Other similar problem instructions we will call </a:t>
            </a:r>
            <a:r>
              <a:rPr lang="en-US" b="1" i="1" dirty="0">
                <a:ea typeface="ＭＳ Ｐゴシック" charset="0"/>
              </a:rPr>
              <a:t>special instructions</a:t>
            </a:r>
            <a:endParaRPr lang="en-US" b="1" dirty="0">
              <a:ea typeface="ＭＳ Ｐゴシック" charset="0"/>
            </a:endParaRP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Caused trap-and-emulate method considered impossible until 1998</a:t>
            </a:r>
          </a:p>
          <a:p>
            <a:pPr>
              <a:buFont typeface="Monotype Sorts" charset="0"/>
              <a:buChar char="n"/>
              <a:defRPr/>
            </a:pPr>
            <a:r>
              <a:rPr lang="en-US" dirty="0">
                <a:ea typeface="ＭＳ Ｐゴシック" charset="0"/>
              </a:rPr>
              <a:t>Binary translation solves the problem</a:t>
            </a:r>
          </a:p>
          <a:p>
            <a:pPr lvl="1">
              <a:buFont typeface="Monotype Sorts" charset="0"/>
              <a:buChar char="l"/>
              <a:defRPr/>
            </a:pPr>
            <a:r>
              <a:rPr lang="en-US" dirty="0">
                <a:ea typeface="ＭＳ Ｐゴシック" charset="0"/>
              </a:rPr>
              <a:t>Basics are simple, but implementation very complex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dirty="0">
                <a:ea typeface="ＭＳ Ｐゴシック" charset="0"/>
              </a:rPr>
              <a:t>If guest VCPU is in user mode, guest can run instructions natively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dirty="0">
                <a:ea typeface="ＭＳ Ｐゴシック" charset="0"/>
              </a:rPr>
              <a:t>If guest VCPU in kernel mode (guest believes it is in kernel mode)</a:t>
            </a:r>
          </a:p>
          <a:p>
            <a:pPr lvl="2" indent="-342900">
              <a:buFont typeface="+mj-lt"/>
              <a:buAutoNum type="arabicPeriod"/>
              <a:defRPr/>
            </a:pPr>
            <a:r>
              <a:rPr lang="en-US" dirty="0">
                <a:ea typeface="ＭＳ Ｐゴシック" charset="0"/>
              </a:rPr>
              <a:t>VMM examines every instruction guest is about to execute by reading a few instructions ahead of program counter</a:t>
            </a:r>
          </a:p>
          <a:p>
            <a:pPr lvl="2" indent="-342900">
              <a:buFont typeface="+mj-lt"/>
              <a:buAutoNum type="arabicPeriod"/>
              <a:defRPr/>
            </a:pPr>
            <a:r>
              <a:rPr lang="en-US" dirty="0">
                <a:ea typeface="ＭＳ Ｐゴシック" charset="0"/>
              </a:rPr>
              <a:t>Non-special-instructions run natively</a:t>
            </a:r>
          </a:p>
          <a:p>
            <a:pPr lvl="2" indent="-342900">
              <a:buFont typeface="+mj-lt"/>
              <a:buAutoNum type="arabicPeriod"/>
              <a:defRPr/>
            </a:pPr>
            <a:r>
              <a:rPr lang="en-US" dirty="0">
                <a:ea typeface="ＭＳ Ｐゴシック" charset="0"/>
              </a:rPr>
              <a:t>Special instructions translated into new set of instructions that perform equivalent task (for example changing the flags in the VCPU)</a:t>
            </a:r>
          </a:p>
          <a:p>
            <a:pPr lvl="2">
              <a:buFont typeface="Webdings" charset="0"/>
              <a:buChar char="4"/>
              <a:defRPr/>
            </a:pPr>
            <a:endParaRPr lang="en-US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58931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 noChangeArrowheads="1"/>
          </p:cNvSpPr>
          <p:nvPr>
            <p:ph type="title"/>
          </p:nvPr>
        </p:nvSpPr>
        <p:spPr>
          <a:xfrm>
            <a:off x="822960" y="128016"/>
            <a:ext cx="10515600" cy="832104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Binary Translation (cont.)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="" xmlns:a16="http://schemas.microsoft.com/office/drawing/2014/main" id="{3EFEB4B3-BDE4-FD4C-96E4-3D38D42DD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149351"/>
            <a:ext cx="10515600" cy="548919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Implemented by translation of code within VMM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Code reads native instructions dynamically from guest, on demand, generates native binary code that executes in place of original code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Performance of this method would be poor without optimizations</a:t>
            </a:r>
          </a:p>
          <a:p>
            <a:pPr lvl="1">
              <a:defRPr/>
            </a:pPr>
            <a:r>
              <a:rPr lang="en-US" sz="3100" dirty="0">
                <a:ea typeface="ＭＳ Ｐゴシック" charset="0"/>
              </a:rPr>
              <a:t>Products like VMware use caching</a:t>
            </a:r>
          </a:p>
          <a:p>
            <a:pPr lvl="2">
              <a:defRPr/>
            </a:pPr>
            <a:r>
              <a:rPr lang="en-US" dirty="0">
                <a:ea typeface="ＭＳ Ｐゴシック" charset="0"/>
              </a:rPr>
              <a:t>Translate once, and when guest executes code containing special instruction cached translation used instead of translating again</a:t>
            </a:r>
          </a:p>
          <a:p>
            <a:pPr lvl="2">
              <a:defRPr/>
            </a:pPr>
            <a:r>
              <a:rPr lang="en-US" dirty="0">
                <a:ea typeface="ＭＳ Ｐゴシック" charset="0"/>
              </a:rPr>
              <a:t>Testing showed booting Windows XP as guest caused 950,000 translations, at 3 microseconds each, or 3 second (5 %) slowdown over </a:t>
            </a:r>
            <a:r>
              <a:rPr lang="en-US" dirty="0" smtClean="0">
                <a:ea typeface="ＭＳ Ｐゴシック" charset="0"/>
              </a:rPr>
              <a:t>native</a:t>
            </a:r>
            <a:endParaRPr lang="en-US" dirty="0">
              <a:ea typeface="ＭＳ Ｐゴシック" charset="0"/>
            </a:endParaRPr>
          </a:p>
          <a:p>
            <a:pPr lvl="2">
              <a:buFont typeface="Webdings" charset="0"/>
              <a:buChar char="4"/>
              <a:defRPr/>
            </a:pPr>
            <a:endParaRPr lang="en-US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77959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 noChangeArrowheads="1"/>
          </p:cNvSpPr>
          <p:nvPr>
            <p:ph type="title"/>
          </p:nvPr>
        </p:nvSpPr>
        <p:spPr>
          <a:xfrm>
            <a:off x="832104" y="118871"/>
            <a:ext cx="10515600" cy="886969"/>
          </a:xfrm>
        </p:spPr>
        <p:txBody>
          <a:bodyPr>
            <a:noAutofit/>
          </a:bodyPr>
          <a:lstStyle/>
          <a:p>
            <a:r>
              <a:rPr lang="en-US" altLang="en-US" sz="4000" dirty="0"/>
              <a:t>Binary Translation Virtualization Implementation</a:t>
            </a:r>
          </a:p>
        </p:txBody>
      </p:sp>
      <p:pic>
        <p:nvPicPr>
          <p:cNvPr id="25602" name="Content Placeholder 3" descr="16_03.pd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771" r="-11771"/>
          <a:stretch>
            <a:fillRect/>
          </a:stretch>
        </p:blipFill>
        <p:spPr>
          <a:xfrm>
            <a:off x="2795842" y="1914652"/>
            <a:ext cx="7264400" cy="4000500"/>
          </a:xfrm>
        </p:spPr>
      </p:pic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5562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 noChangeArrowheads="1"/>
          </p:cNvSpPr>
          <p:nvPr>
            <p:ph type="title"/>
          </p:nvPr>
        </p:nvSpPr>
        <p:spPr>
          <a:xfrm>
            <a:off x="850392" y="118872"/>
            <a:ext cx="10488168" cy="859536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Nested Page Tables</a:t>
            </a:r>
          </a:p>
        </p:txBody>
      </p:sp>
      <p:sp>
        <p:nvSpPr>
          <p:cNvPr id="26626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850392" y="1143001"/>
            <a:ext cx="10488168" cy="5394960"/>
          </a:xfrm>
        </p:spPr>
        <p:txBody>
          <a:bodyPr>
            <a:normAutofit fontScale="40000" lnSpcReduction="20000"/>
          </a:bodyPr>
          <a:lstStyle/>
          <a:p>
            <a:r>
              <a:rPr lang="en-US" altLang="en-US" sz="5900" dirty="0"/>
              <a:t>Memory management another general challenge to VMM implementations</a:t>
            </a:r>
          </a:p>
          <a:p>
            <a:r>
              <a:rPr lang="en-US" altLang="en-US" sz="5900" dirty="0"/>
              <a:t>How can VMM keep page-table state for both guests believing they control the page tables and VMM that does control the tables?</a:t>
            </a:r>
          </a:p>
          <a:p>
            <a:r>
              <a:rPr lang="en-US" altLang="en-US" sz="5900" dirty="0"/>
              <a:t>Common method (for trap-and-emulate and binary translation) is </a:t>
            </a:r>
            <a:r>
              <a:rPr lang="en-US" altLang="en-US" sz="5900" b="1" dirty="0">
                <a:solidFill>
                  <a:srgbClr val="F3B217"/>
                </a:solidFill>
              </a:rPr>
              <a:t>nested page</a:t>
            </a:r>
            <a:r>
              <a:rPr lang="en-US" altLang="en-US" sz="5900" dirty="0">
                <a:solidFill>
                  <a:srgbClr val="F3B217"/>
                </a:solidFill>
              </a:rPr>
              <a:t> </a:t>
            </a:r>
            <a:r>
              <a:rPr lang="en-US" altLang="en-US" sz="5900" b="1" dirty="0">
                <a:solidFill>
                  <a:srgbClr val="F3B217"/>
                </a:solidFill>
              </a:rPr>
              <a:t>tables</a:t>
            </a:r>
            <a:r>
              <a:rPr lang="en-US" altLang="en-US" sz="5900" dirty="0">
                <a:solidFill>
                  <a:srgbClr val="F3B217"/>
                </a:solidFill>
              </a:rPr>
              <a:t> (</a:t>
            </a:r>
            <a:r>
              <a:rPr lang="en-US" altLang="en-US" sz="5900" b="1" dirty="0">
                <a:solidFill>
                  <a:srgbClr val="F3B217"/>
                </a:solidFill>
              </a:rPr>
              <a:t>NPTs</a:t>
            </a:r>
            <a:r>
              <a:rPr lang="en-US" altLang="en-US" sz="5900" dirty="0">
                <a:solidFill>
                  <a:srgbClr val="F3B217"/>
                </a:solidFill>
              </a:rPr>
              <a:t>)</a:t>
            </a:r>
            <a:r>
              <a:rPr lang="en-US" altLang="en-US" sz="5900" dirty="0"/>
              <a:t> </a:t>
            </a:r>
          </a:p>
          <a:p>
            <a:pPr lvl="1"/>
            <a:r>
              <a:rPr lang="en-US" altLang="en-US" sz="5900" dirty="0"/>
              <a:t>Each guest maintains page tables to translate virtual to physical addresses</a:t>
            </a:r>
          </a:p>
          <a:p>
            <a:pPr lvl="1"/>
            <a:r>
              <a:rPr lang="en-US" altLang="en-US" sz="5900" dirty="0"/>
              <a:t>VMM maintains per guest NPTs to represent guest’s page-table state</a:t>
            </a:r>
          </a:p>
          <a:p>
            <a:pPr lvl="2"/>
            <a:r>
              <a:rPr lang="en-US" altLang="en-US" sz="5900" dirty="0"/>
              <a:t>Just as VCPU stores guest CPU state</a:t>
            </a:r>
          </a:p>
          <a:p>
            <a:pPr lvl="1"/>
            <a:r>
              <a:rPr lang="en-US" altLang="en-US" sz="5900" dirty="0"/>
              <a:t>When guest on CPU -&gt; VMM makes that guest’s NPTs the active system page tables</a:t>
            </a:r>
          </a:p>
          <a:p>
            <a:pPr lvl="1"/>
            <a:r>
              <a:rPr lang="en-US" altLang="en-US" sz="5900" dirty="0"/>
              <a:t>Guest tries to change page table -&gt; VMM makes equivalent change to NPTs and its own page tables</a:t>
            </a:r>
          </a:p>
          <a:p>
            <a:pPr lvl="1"/>
            <a:r>
              <a:rPr lang="en-US" altLang="en-US" sz="5900" dirty="0"/>
              <a:t>Can cause many more TLB misses -&gt; much slower </a:t>
            </a:r>
            <a:r>
              <a:rPr lang="en-US" altLang="en-US" sz="5900" dirty="0" smtClean="0"/>
              <a:t>performance</a:t>
            </a:r>
            <a:endParaRPr lang="en-US" altLang="en-US" sz="5100" dirty="0" smtClean="0"/>
          </a:p>
          <a:p>
            <a:pPr>
              <a:buFont typeface="Monotype Sorts" pitchFamily="-84" charset="2"/>
              <a:buNone/>
            </a:pP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48016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146304"/>
            <a:ext cx="10579608" cy="83210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Virtual </a:t>
            </a:r>
            <a:r>
              <a:rPr lang="en-US" altLang="en-US" dirty="0"/>
              <a:t>Machines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2960" y="1327530"/>
            <a:ext cx="10469880" cy="4625213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Overview</a:t>
            </a:r>
          </a:p>
          <a:p>
            <a:r>
              <a:rPr lang="en-US" altLang="en-US" dirty="0" smtClean="0"/>
              <a:t>History</a:t>
            </a:r>
          </a:p>
          <a:p>
            <a:r>
              <a:rPr lang="en-US" altLang="en-US" dirty="0" smtClean="0"/>
              <a:t>Benefits and Features</a:t>
            </a:r>
          </a:p>
          <a:p>
            <a:r>
              <a:rPr lang="en-US" altLang="en-US" dirty="0" smtClean="0"/>
              <a:t>Building Blocks</a:t>
            </a:r>
          </a:p>
          <a:p>
            <a:r>
              <a:rPr lang="en-US" altLang="en-US" dirty="0" smtClean="0"/>
              <a:t>Types of Virtual Machines and Their Implementations</a:t>
            </a:r>
          </a:p>
          <a:p>
            <a:r>
              <a:rPr lang="en-US" altLang="en-US" dirty="0" smtClean="0"/>
              <a:t>Virtualization and Operating-System Components</a:t>
            </a:r>
          </a:p>
          <a:p>
            <a:r>
              <a:rPr lang="en-US" altLang="en-US" dirty="0" smtClean="0"/>
              <a:t>Examples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08099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 noChangeArrowheads="1"/>
          </p:cNvSpPr>
          <p:nvPr>
            <p:ph type="title"/>
          </p:nvPr>
        </p:nvSpPr>
        <p:spPr>
          <a:xfrm>
            <a:off x="850392" y="118872"/>
            <a:ext cx="10488168" cy="841248"/>
          </a:xfrm>
        </p:spPr>
        <p:txBody>
          <a:bodyPr>
            <a:noAutofit/>
          </a:bodyPr>
          <a:lstStyle/>
          <a:p>
            <a:r>
              <a:rPr lang="en-US" altLang="en-US" dirty="0"/>
              <a:t>Building Blocks – Hardware Assistance</a:t>
            </a:r>
          </a:p>
        </p:txBody>
      </p:sp>
      <p:sp>
        <p:nvSpPr>
          <p:cNvPr id="27650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775970" y="1216217"/>
            <a:ext cx="10562590" cy="5468047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 smtClean="0"/>
              <a:t>All virtualization needs some HW support</a:t>
            </a:r>
          </a:p>
          <a:p>
            <a:r>
              <a:rPr lang="en-US" altLang="en-US" dirty="0" smtClean="0"/>
              <a:t>More support -&gt; more feature rich, stable, better performance of guests</a:t>
            </a:r>
          </a:p>
          <a:p>
            <a:r>
              <a:rPr lang="en-US" altLang="en-US" dirty="0" smtClean="0"/>
              <a:t>Intel added new </a:t>
            </a:r>
            <a:r>
              <a:rPr lang="en-US" altLang="en-US" b="1" dirty="0" smtClean="0">
                <a:solidFill>
                  <a:srgbClr val="F3B217"/>
                </a:solidFill>
              </a:rPr>
              <a:t>VT-x</a:t>
            </a:r>
            <a:r>
              <a:rPr lang="en-US" altLang="en-US" dirty="0" smtClean="0"/>
              <a:t> instructions in 2005 and AMD the </a:t>
            </a:r>
            <a:r>
              <a:rPr lang="en-US" altLang="en-US" b="1" dirty="0" smtClean="0">
                <a:solidFill>
                  <a:srgbClr val="F3B217"/>
                </a:solidFill>
              </a:rPr>
              <a:t>AMD-V</a:t>
            </a:r>
            <a:r>
              <a:rPr lang="en-US" altLang="en-US" b="1" dirty="0" smtClean="0">
                <a:solidFill>
                  <a:srgbClr val="3366FF"/>
                </a:solidFill>
              </a:rPr>
              <a:t> </a:t>
            </a:r>
            <a:r>
              <a:rPr lang="en-US" altLang="en-US" dirty="0" smtClean="0"/>
              <a:t>instructions in 2006</a:t>
            </a:r>
          </a:p>
          <a:p>
            <a:pPr lvl="1"/>
            <a:r>
              <a:rPr lang="en-US" altLang="en-US" sz="2800" dirty="0"/>
              <a:t>CPUs with these instructions remove need for binary translation</a:t>
            </a:r>
          </a:p>
          <a:p>
            <a:pPr lvl="1"/>
            <a:r>
              <a:rPr lang="en-US" altLang="en-US" sz="2800" dirty="0"/>
              <a:t>Generally define more CPU modes – “guest” and “host”</a:t>
            </a:r>
          </a:p>
          <a:p>
            <a:pPr lvl="1"/>
            <a:r>
              <a:rPr lang="en-US" altLang="en-US" sz="2800" dirty="0"/>
              <a:t>VMM can enable host mode, define characteristics of each guest VM, switch to guest mode and guest(s) on CPU(s)</a:t>
            </a:r>
          </a:p>
          <a:p>
            <a:pPr lvl="1"/>
            <a:r>
              <a:rPr lang="en-US" altLang="en-US" sz="2800" dirty="0"/>
              <a:t>In guest mode, guest OS thinks it is running natively, sees devices (as defined by VMM for that guest) </a:t>
            </a:r>
          </a:p>
          <a:p>
            <a:pPr lvl="2"/>
            <a:r>
              <a:rPr lang="en-US" altLang="en-US" sz="2800" dirty="0"/>
              <a:t>Access to virtualized device, </a:t>
            </a:r>
            <a:r>
              <a:rPr lang="en-US" altLang="en-US" sz="2800" dirty="0" err="1"/>
              <a:t>priv</a:t>
            </a:r>
            <a:r>
              <a:rPr lang="en-US" altLang="en-US" sz="2800" dirty="0"/>
              <a:t> instructions cause trap to VMM</a:t>
            </a:r>
          </a:p>
          <a:p>
            <a:pPr lvl="2"/>
            <a:r>
              <a:rPr lang="en-US" altLang="en-US" sz="2800" dirty="0"/>
              <a:t>CPU maintains VCPU, context switches it as needed</a:t>
            </a:r>
          </a:p>
          <a:p>
            <a:r>
              <a:rPr lang="en-US" altLang="en-US" dirty="0" smtClean="0"/>
              <a:t>HW support for Nested Page Tables, DMA, interrupts as well over time</a:t>
            </a:r>
          </a:p>
          <a:p>
            <a:pPr lvl="1"/>
            <a:endParaRPr lang="en-US" altLang="en-US" dirty="0" smtClean="0"/>
          </a:p>
          <a:p>
            <a:pPr lvl="2"/>
            <a:endParaRPr lang="en-US" altLang="en-US" dirty="0" smtClean="0"/>
          </a:p>
          <a:p>
            <a:pPr>
              <a:buFont typeface="Monotype Sorts" pitchFamily="-84" charset="2"/>
              <a:buNone/>
            </a:pP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11700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 noChangeArrowheads="1"/>
          </p:cNvSpPr>
          <p:nvPr>
            <p:ph type="title"/>
          </p:nvPr>
        </p:nvSpPr>
        <p:spPr>
          <a:xfrm>
            <a:off x="822960" y="100584"/>
            <a:ext cx="10515600" cy="859536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Nested Page Tables</a:t>
            </a:r>
          </a:p>
        </p:txBody>
      </p:sp>
      <p:pic>
        <p:nvPicPr>
          <p:cNvPr id="28674" name="Content Placeholder 3" descr="16_04.pd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65543" r="-65543"/>
          <a:stretch>
            <a:fillRect/>
          </a:stretch>
        </p:blipFill>
        <p:spPr>
          <a:xfrm>
            <a:off x="2454529" y="1279525"/>
            <a:ext cx="7778750" cy="5181600"/>
          </a:xfrm>
        </p:spPr>
      </p:pic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241662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 noChangeArrowheads="1"/>
          </p:cNvSpPr>
          <p:nvPr>
            <p:ph type="title"/>
          </p:nvPr>
        </p:nvSpPr>
        <p:spPr>
          <a:xfrm>
            <a:off x="877824" y="155448"/>
            <a:ext cx="10515600" cy="786384"/>
          </a:xfrm>
        </p:spPr>
        <p:txBody>
          <a:bodyPr>
            <a:noAutofit/>
          </a:bodyPr>
          <a:lstStyle/>
          <a:p>
            <a:r>
              <a:rPr lang="en-US" altLang="en-US" sz="4000" dirty="0"/>
              <a:t>Types of Virtual Machines and Implementations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="" xmlns:a16="http://schemas.microsoft.com/office/drawing/2014/main" id="{C7994231-6E6F-9C44-8AD3-B00A60214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824" y="1184784"/>
            <a:ext cx="10707624" cy="53166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Many variations as well as HW details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Assume VMMs take advantage of HW features</a:t>
            </a:r>
          </a:p>
          <a:p>
            <a:pPr lvl="2">
              <a:defRPr/>
            </a:pPr>
            <a:r>
              <a:rPr lang="en-US" sz="2800" dirty="0">
                <a:ea typeface="ＭＳ Ｐゴシック" charset="0"/>
              </a:rPr>
              <a:t>HW features can simplify implementation, improve performance</a:t>
            </a:r>
            <a:endParaRPr lang="en-US" dirty="0"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ea typeface="ＭＳ Ｐゴシック" charset="0"/>
              </a:rPr>
              <a:t>Whatever the type, a VM has a lifecycle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Created by VMM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Resources assigned to it (number of cores, amount of memory, networking details, storage details)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In type 0 hypervisor, resources usually dedicated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Other types dedicate or share resources, or a mix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When no longer needed, VM can be deleted, freeing </a:t>
            </a:r>
            <a:r>
              <a:rPr lang="en-US" dirty="0" smtClean="0">
                <a:ea typeface="ＭＳ Ｐゴシック" charset="0"/>
              </a:rPr>
              <a:t>resources</a:t>
            </a:r>
            <a:endParaRPr lang="en-US" dirty="0"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ea typeface="ＭＳ Ｐゴシック" charset="0"/>
              </a:rPr>
              <a:t>Steps simpler, faster than with a physical machine install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Can lead to </a:t>
            </a:r>
            <a:r>
              <a:rPr lang="en-US" b="1" dirty="0">
                <a:solidFill>
                  <a:srgbClr val="F3B217"/>
                </a:solidFill>
                <a:ea typeface="ＭＳ Ｐゴシック" charset="0"/>
              </a:rPr>
              <a:t>virtual machine sprawl </a:t>
            </a:r>
            <a:r>
              <a:rPr lang="en-US" dirty="0">
                <a:ea typeface="ＭＳ Ｐゴシック" charset="0"/>
              </a:rPr>
              <a:t>with lots of VMs, history and state difficult to track</a:t>
            </a:r>
          </a:p>
          <a:p>
            <a:pPr lvl="1">
              <a:buFont typeface="Monotype Sorts" charset="0"/>
              <a:buChar char="l"/>
              <a:defRPr/>
            </a:pPr>
            <a:endParaRPr lang="en-US" dirty="0">
              <a:ea typeface="ＭＳ Ｐゴシック" charset="0"/>
            </a:endParaRPr>
          </a:p>
          <a:p>
            <a:pPr lvl="2">
              <a:buFont typeface="Webdings" charset="0"/>
              <a:buChar char="4"/>
              <a:defRPr/>
            </a:pPr>
            <a:endParaRPr lang="en-US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545185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 noChangeArrowheads="1"/>
          </p:cNvSpPr>
          <p:nvPr>
            <p:ph type="title"/>
          </p:nvPr>
        </p:nvSpPr>
        <p:spPr>
          <a:xfrm>
            <a:off x="813816" y="109728"/>
            <a:ext cx="10524744" cy="850392"/>
          </a:xfrm>
        </p:spPr>
        <p:txBody>
          <a:bodyPr>
            <a:normAutofit/>
          </a:bodyPr>
          <a:lstStyle/>
          <a:p>
            <a:r>
              <a:rPr lang="en-US" altLang="en-US" sz="4400" dirty="0"/>
              <a:t>Types of VMs – Type 0 Hypervisor</a:t>
            </a:r>
          </a:p>
        </p:txBody>
      </p:sp>
      <p:sp>
        <p:nvSpPr>
          <p:cNvPr id="30722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813816" y="1193928"/>
            <a:ext cx="10524744" cy="5298312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 smtClean="0"/>
              <a:t>Old idea, under many names by HW manufacturers</a:t>
            </a:r>
          </a:p>
          <a:p>
            <a:pPr lvl="1"/>
            <a:r>
              <a:rPr lang="en-US" altLang="en-US" dirty="0" smtClean="0"/>
              <a:t>“partitions”, “domains”</a:t>
            </a:r>
          </a:p>
          <a:p>
            <a:pPr lvl="1"/>
            <a:r>
              <a:rPr lang="en-US" altLang="en-US" dirty="0" smtClean="0"/>
              <a:t>A HW feature implemented by firmware</a:t>
            </a:r>
          </a:p>
          <a:p>
            <a:pPr lvl="1"/>
            <a:r>
              <a:rPr lang="en-US" altLang="en-US" dirty="0" smtClean="0"/>
              <a:t>OS need to nothing special, VMM is in firmware</a:t>
            </a:r>
          </a:p>
          <a:p>
            <a:pPr lvl="1"/>
            <a:r>
              <a:rPr lang="en-US" altLang="en-US" dirty="0" smtClean="0"/>
              <a:t>Smaller feature set than other types</a:t>
            </a:r>
          </a:p>
          <a:p>
            <a:pPr lvl="1"/>
            <a:r>
              <a:rPr lang="en-US" altLang="en-US" dirty="0" smtClean="0"/>
              <a:t>Each guest has dedicated HW</a:t>
            </a:r>
          </a:p>
          <a:p>
            <a:r>
              <a:rPr lang="en-US" altLang="en-US" dirty="0" smtClean="0"/>
              <a:t>I/O a challenge as difficult to have enough devices, controllers to dedicate to each guest</a:t>
            </a:r>
          </a:p>
          <a:p>
            <a:r>
              <a:rPr lang="en-US" altLang="en-US" dirty="0" smtClean="0"/>
              <a:t>Sometimes VMM implements a </a:t>
            </a:r>
            <a:r>
              <a:rPr lang="en-US" altLang="en-US" b="1" dirty="0" smtClean="0">
                <a:solidFill>
                  <a:srgbClr val="F3B217"/>
                </a:solidFill>
              </a:rPr>
              <a:t>control partition </a:t>
            </a:r>
            <a:r>
              <a:rPr lang="en-US" altLang="en-US" dirty="0" smtClean="0"/>
              <a:t>running daemons that other guests communicate with for shared I/O</a:t>
            </a:r>
          </a:p>
          <a:p>
            <a:r>
              <a:rPr lang="en-US" altLang="en-US" dirty="0" smtClean="0"/>
              <a:t>Can provide virtualization-within-virtualization (guest itself can be a VMM with guests</a:t>
            </a:r>
          </a:p>
          <a:p>
            <a:pPr lvl="1"/>
            <a:r>
              <a:rPr lang="en-US" altLang="en-US" dirty="0" smtClean="0"/>
              <a:t>Other types have difficulty doing this</a:t>
            </a:r>
          </a:p>
          <a:p>
            <a:pPr lvl="1"/>
            <a:endParaRPr lang="en-US" altLang="en-US" dirty="0" smtClean="0"/>
          </a:p>
          <a:p>
            <a:pPr lvl="2"/>
            <a:endParaRPr lang="en-US" altLang="en-US" dirty="0" smtClean="0"/>
          </a:p>
          <a:p>
            <a:pPr>
              <a:buFont typeface="Monotype Sorts" pitchFamily="-84" charset="2"/>
              <a:buNone/>
            </a:pP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149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 noChangeArrowheads="1"/>
          </p:cNvSpPr>
          <p:nvPr>
            <p:ph type="title"/>
          </p:nvPr>
        </p:nvSpPr>
        <p:spPr>
          <a:xfrm>
            <a:off x="859536" y="109728"/>
            <a:ext cx="10488168" cy="841248"/>
          </a:xfrm>
        </p:spPr>
        <p:txBody>
          <a:bodyPr>
            <a:normAutofit/>
          </a:bodyPr>
          <a:lstStyle/>
          <a:p>
            <a:r>
              <a:rPr lang="en-US" altLang="en-US" dirty="0"/>
              <a:t>Type 0 Hypervisor</a:t>
            </a:r>
          </a:p>
        </p:txBody>
      </p:sp>
      <p:pic>
        <p:nvPicPr>
          <p:cNvPr id="31746" name="Content Placeholder 3" descr="16_05.pd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0861" b="-10861"/>
          <a:stretch>
            <a:fillRect/>
          </a:stretch>
        </p:blipFill>
        <p:spPr>
          <a:xfrm>
            <a:off x="3608388" y="2145665"/>
            <a:ext cx="5916612" cy="3257550"/>
          </a:xfrm>
        </p:spPr>
      </p:pic>
    </p:spTree>
    <p:extLst>
      <p:ext uri="{BB962C8B-B14F-4D97-AF65-F5344CB8AC3E}">
        <p14:creationId xmlns:p14="http://schemas.microsoft.com/office/powerpoint/2010/main" xmlns="" val="403767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 noChangeArrowheads="1"/>
          </p:cNvSpPr>
          <p:nvPr>
            <p:ph type="title"/>
          </p:nvPr>
        </p:nvSpPr>
        <p:spPr>
          <a:xfrm>
            <a:off x="877824" y="128016"/>
            <a:ext cx="10479024" cy="832104"/>
          </a:xfrm>
        </p:spPr>
        <p:txBody>
          <a:bodyPr>
            <a:noAutofit/>
          </a:bodyPr>
          <a:lstStyle/>
          <a:p>
            <a:r>
              <a:rPr lang="en-US" altLang="en-US" dirty="0"/>
              <a:t>Types of VMs – Type 1 Hypervisor</a:t>
            </a:r>
          </a:p>
        </p:txBody>
      </p:sp>
      <p:sp>
        <p:nvSpPr>
          <p:cNvPr id="32770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758952" y="959486"/>
            <a:ext cx="10789920" cy="552361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en-US" dirty="0"/>
              <a:t>Commonly found in company datacenters</a:t>
            </a:r>
          </a:p>
          <a:p>
            <a:pPr lvl="1">
              <a:spcBef>
                <a:spcPts val="0"/>
              </a:spcBef>
            </a:pPr>
            <a:r>
              <a:rPr lang="en-US" altLang="en-US" sz="2400" dirty="0"/>
              <a:t>In a sense becoming “datacenter operating systems”</a:t>
            </a:r>
          </a:p>
          <a:p>
            <a:pPr lvl="2">
              <a:spcBef>
                <a:spcPts val="0"/>
              </a:spcBef>
            </a:pPr>
            <a:r>
              <a:rPr lang="en-US" altLang="en-US" dirty="0"/>
              <a:t>Datacenter managers control and manage OSes in new, sophisticated ways by controlling the Type 1 hypervisor</a:t>
            </a:r>
          </a:p>
          <a:p>
            <a:pPr lvl="2">
              <a:spcBef>
                <a:spcPts val="0"/>
              </a:spcBef>
            </a:pPr>
            <a:r>
              <a:rPr lang="en-US" altLang="en-US" dirty="0"/>
              <a:t>Consolidation of multiple OSes and apps onto less HW</a:t>
            </a:r>
          </a:p>
          <a:p>
            <a:pPr lvl="2">
              <a:spcBef>
                <a:spcPts val="0"/>
              </a:spcBef>
            </a:pPr>
            <a:r>
              <a:rPr lang="en-US" altLang="en-US" dirty="0"/>
              <a:t>Move guests between systems to balance performance</a:t>
            </a:r>
          </a:p>
          <a:p>
            <a:pPr lvl="2">
              <a:spcBef>
                <a:spcPts val="0"/>
              </a:spcBef>
            </a:pPr>
            <a:r>
              <a:rPr lang="en-US" altLang="en-US" dirty="0"/>
              <a:t>Snapshots and cloning</a:t>
            </a:r>
          </a:p>
          <a:p>
            <a:pPr>
              <a:spcBef>
                <a:spcPts val="0"/>
              </a:spcBef>
            </a:pPr>
            <a:r>
              <a:rPr lang="en-US" altLang="en-US" dirty="0"/>
              <a:t>Special purpose operating systems that run natively on HW</a:t>
            </a:r>
          </a:p>
          <a:p>
            <a:pPr lvl="1">
              <a:spcBef>
                <a:spcPts val="0"/>
              </a:spcBef>
            </a:pPr>
            <a:r>
              <a:rPr lang="en-US" altLang="en-US" sz="2400" dirty="0"/>
              <a:t>Rather than providing system call interface, create run and manage guest OSes</a:t>
            </a:r>
          </a:p>
          <a:p>
            <a:pPr lvl="1">
              <a:spcBef>
                <a:spcPts val="0"/>
              </a:spcBef>
            </a:pPr>
            <a:r>
              <a:rPr lang="en-US" altLang="en-US" sz="2400" dirty="0"/>
              <a:t>Can run on Type 0 hypervisors but not on other Type 1s</a:t>
            </a:r>
          </a:p>
          <a:p>
            <a:pPr lvl="1">
              <a:spcBef>
                <a:spcPts val="0"/>
              </a:spcBef>
            </a:pPr>
            <a:r>
              <a:rPr lang="en-US" altLang="en-US" sz="2400" dirty="0"/>
              <a:t>Run in kernel mode</a:t>
            </a:r>
          </a:p>
          <a:p>
            <a:pPr lvl="1">
              <a:spcBef>
                <a:spcPts val="0"/>
              </a:spcBef>
            </a:pPr>
            <a:r>
              <a:rPr lang="en-US" altLang="en-US" sz="2400" dirty="0"/>
              <a:t>Guests generally don’t know they are running in a VM</a:t>
            </a:r>
          </a:p>
          <a:p>
            <a:pPr lvl="1">
              <a:spcBef>
                <a:spcPts val="0"/>
              </a:spcBef>
            </a:pPr>
            <a:r>
              <a:rPr lang="en-US" altLang="en-US" sz="2400" dirty="0"/>
              <a:t>Implement device drivers for host HW because no other component can</a:t>
            </a:r>
          </a:p>
          <a:p>
            <a:pPr lvl="1">
              <a:spcBef>
                <a:spcPts val="0"/>
              </a:spcBef>
            </a:pPr>
            <a:r>
              <a:rPr lang="en-US" altLang="en-US" sz="2400" dirty="0"/>
              <a:t>Also provide other traditional OS services like CPU and memory </a:t>
            </a:r>
            <a:r>
              <a:rPr lang="en-US" altLang="en-US" sz="2400" dirty="0" smtClean="0"/>
              <a:t>management</a:t>
            </a:r>
            <a:endParaRPr lang="en-US" altLang="en-US" sz="2400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241103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 noChangeArrowheads="1"/>
          </p:cNvSpPr>
          <p:nvPr>
            <p:ph type="title"/>
          </p:nvPr>
        </p:nvSpPr>
        <p:spPr>
          <a:xfrm>
            <a:off x="859536" y="146304"/>
            <a:ext cx="10515600" cy="813816"/>
          </a:xfrm>
        </p:spPr>
        <p:txBody>
          <a:bodyPr>
            <a:noAutofit/>
          </a:bodyPr>
          <a:lstStyle/>
          <a:p>
            <a:r>
              <a:rPr lang="en-US" altLang="en-US" sz="4400" dirty="0"/>
              <a:t>Types of VMs – Type 1 Hypervisor (cont.)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="" xmlns:a16="http://schemas.microsoft.com/office/drawing/2014/main" id="{0E82E74E-DF81-7643-BF0A-94CB1794C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536" y="1106489"/>
            <a:ext cx="10515600" cy="521201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Another variation is a general purpose OS that also provides VMM functionality</a:t>
            </a:r>
          </a:p>
          <a:p>
            <a:pPr lvl="1">
              <a:defRPr/>
            </a:pPr>
            <a:r>
              <a:rPr lang="en-US" dirty="0" err="1">
                <a:ea typeface="ＭＳ Ｐゴシック" charset="0"/>
              </a:rPr>
              <a:t>RedHat</a:t>
            </a:r>
            <a:r>
              <a:rPr lang="en-US" dirty="0">
                <a:ea typeface="ＭＳ Ｐゴシック" charset="0"/>
              </a:rPr>
              <a:t> Enterprise Linux with KVM, Windows with Hyper-V, Oracle Solaris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Perform normal duties as well as VMM duties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Typically less feature rich than dedicated Type 1 hypervisors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In many ways, treat guests </a:t>
            </a:r>
            <a:r>
              <a:rPr lang="en-US" dirty="0" err="1">
                <a:ea typeface="ＭＳ Ｐゴシック" charset="0"/>
              </a:rPr>
              <a:t>OSes</a:t>
            </a:r>
            <a:r>
              <a:rPr lang="en-US" dirty="0">
                <a:ea typeface="ＭＳ Ｐゴシック" charset="0"/>
              </a:rPr>
              <a:t> as just another process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Albeit with special handling when guest tries to execute special instructions</a:t>
            </a:r>
          </a:p>
          <a:p>
            <a:pPr lvl="2">
              <a:buFont typeface="Webdings" charset="0"/>
              <a:buChar char="4"/>
              <a:defRPr/>
            </a:pPr>
            <a:endParaRPr lang="en-US" sz="1600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sz="1600" dirty="0"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48376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 noChangeArrowheads="1"/>
          </p:cNvSpPr>
          <p:nvPr>
            <p:ph type="title"/>
          </p:nvPr>
        </p:nvSpPr>
        <p:spPr>
          <a:xfrm>
            <a:off x="841248" y="109728"/>
            <a:ext cx="10533888" cy="859536"/>
          </a:xfrm>
        </p:spPr>
        <p:txBody>
          <a:bodyPr>
            <a:noAutofit/>
          </a:bodyPr>
          <a:lstStyle/>
          <a:p>
            <a:r>
              <a:rPr lang="en-US" altLang="en-US" sz="4400" dirty="0"/>
              <a:t>Types of VMs – Type 2 Hypervisor</a:t>
            </a:r>
          </a:p>
        </p:txBody>
      </p:sp>
      <p:sp>
        <p:nvSpPr>
          <p:cNvPr id="34818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676086" y="1303656"/>
            <a:ext cx="10699050" cy="5115432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Less interesting from an OS perspective </a:t>
            </a:r>
          </a:p>
          <a:p>
            <a:pPr lvl="1"/>
            <a:r>
              <a:rPr lang="en-US" altLang="en-US" dirty="0" smtClean="0"/>
              <a:t>Very little OS involvement in virtualization</a:t>
            </a:r>
          </a:p>
          <a:p>
            <a:pPr lvl="1"/>
            <a:r>
              <a:rPr lang="en-US" altLang="en-US" dirty="0" smtClean="0"/>
              <a:t>VMM is simply another process, run and managed by host</a:t>
            </a:r>
          </a:p>
          <a:p>
            <a:pPr lvl="2"/>
            <a:r>
              <a:rPr lang="en-US" altLang="en-US" dirty="0" smtClean="0"/>
              <a:t>Even the host doesn’t know they are a VMM running guests</a:t>
            </a:r>
          </a:p>
          <a:p>
            <a:pPr lvl="1"/>
            <a:r>
              <a:rPr lang="en-US" altLang="en-US" dirty="0" smtClean="0"/>
              <a:t>Tend to have poorer overall performance because can’t take advantage of some HW features</a:t>
            </a:r>
          </a:p>
          <a:p>
            <a:pPr lvl="1"/>
            <a:r>
              <a:rPr lang="en-US" altLang="en-US" dirty="0" smtClean="0"/>
              <a:t>But also a benefit because require no changes to host OS</a:t>
            </a:r>
          </a:p>
          <a:p>
            <a:pPr lvl="2"/>
            <a:r>
              <a:rPr lang="en-US" altLang="en-US" dirty="0" smtClean="0"/>
              <a:t>Student could have Type 2 hypervisor on native host, run multiple guests, all on standard host OS such as Windows, Linux, </a:t>
            </a:r>
            <a:r>
              <a:rPr lang="en-US" altLang="en-US" dirty="0" err="1" smtClean="0"/>
              <a:t>MacOS</a:t>
            </a:r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2"/>
            <a:endParaRPr lang="en-US" altLang="en-US" dirty="0" smtClean="0"/>
          </a:p>
          <a:p>
            <a:pPr>
              <a:buFont typeface="Monotype Sorts" pitchFamily="-84" charset="2"/>
              <a:buNone/>
            </a:pP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256638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 noChangeArrowheads="1"/>
          </p:cNvSpPr>
          <p:nvPr>
            <p:ph type="title"/>
          </p:nvPr>
        </p:nvSpPr>
        <p:spPr>
          <a:xfrm>
            <a:off x="787146" y="132524"/>
            <a:ext cx="10551414" cy="827595"/>
          </a:xfrm>
        </p:spPr>
        <p:txBody>
          <a:bodyPr>
            <a:normAutofit/>
          </a:bodyPr>
          <a:lstStyle/>
          <a:p>
            <a:r>
              <a:rPr lang="en-US" altLang="en-US" sz="4400" dirty="0"/>
              <a:t>Types of VMs – </a:t>
            </a:r>
            <a:r>
              <a:rPr lang="en-US" altLang="en-US" sz="4400" dirty="0" err="1"/>
              <a:t>Paravirtualization</a:t>
            </a:r>
            <a:endParaRPr lang="en-US" altLang="en-US" sz="4400" dirty="0"/>
          </a:p>
        </p:txBody>
      </p:sp>
      <p:sp>
        <p:nvSpPr>
          <p:cNvPr id="35842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782256" y="1170433"/>
            <a:ext cx="10821480" cy="5285232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Does not fit the definition of virtualization – VMM not presenting an exact duplication of underlying hardware</a:t>
            </a:r>
          </a:p>
          <a:p>
            <a:pPr lvl="1"/>
            <a:r>
              <a:rPr lang="en-US" altLang="en-US" dirty="0" smtClean="0"/>
              <a:t>But still useful!</a:t>
            </a:r>
          </a:p>
          <a:p>
            <a:pPr lvl="1"/>
            <a:r>
              <a:rPr lang="en-US" altLang="en-US" dirty="0" smtClean="0"/>
              <a:t>VMM provides services that guest must be modified to use</a:t>
            </a:r>
          </a:p>
          <a:p>
            <a:pPr lvl="1"/>
            <a:r>
              <a:rPr lang="en-US" altLang="en-US" dirty="0" smtClean="0"/>
              <a:t>Leads to increased performance</a:t>
            </a:r>
          </a:p>
          <a:p>
            <a:pPr lvl="1"/>
            <a:r>
              <a:rPr lang="en-US" altLang="en-US" dirty="0" smtClean="0"/>
              <a:t>Less needed as hardware support for VMs grows</a:t>
            </a:r>
          </a:p>
          <a:p>
            <a:r>
              <a:rPr lang="en-US" altLang="en-US" dirty="0" smtClean="0"/>
              <a:t>Xen, leader in </a:t>
            </a:r>
            <a:r>
              <a:rPr lang="en-US" altLang="en-US" dirty="0" err="1" smtClean="0"/>
              <a:t>paravirtualized</a:t>
            </a:r>
            <a:r>
              <a:rPr lang="en-US" altLang="en-US" dirty="0" smtClean="0"/>
              <a:t> space, adds several techniques </a:t>
            </a:r>
          </a:p>
          <a:p>
            <a:pPr lvl="1"/>
            <a:r>
              <a:rPr lang="en-US" altLang="en-US" dirty="0" smtClean="0"/>
              <a:t>For example, clean and simple device abstractions</a:t>
            </a:r>
          </a:p>
          <a:p>
            <a:pPr lvl="2"/>
            <a:r>
              <a:rPr lang="en-US" altLang="en-US" sz="2600" dirty="0" smtClean="0"/>
              <a:t>Efficient I/O</a:t>
            </a:r>
          </a:p>
          <a:p>
            <a:pPr lvl="2"/>
            <a:r>
              <a:rPr lang="en-US" altLang="en-US" sz="2600" dirty="0" smtClean="0"/>
              <a:t>Good communication between guest and VMM about device I/O</a:t>
            </a:r>
          </a:p>
          <a:p>
            <a:pPr lvl="2"/>
            <a:r>
              <a:rPr lang="en-US" altLang="en-US" sz="2600" dirty="0" smtClean="0"/>
              <a:t>Each device has circular buffer shared by guest and VMM via shared memory</a:t>
            </a:r>
          </a:p>
          <a:p>
            <a:pPr lvl="2"/>
            <a:endParaRPr lang="en-US" altLang="en-US" dirty="0" smtClean="0"/>
          </a:p>
          <a:p>
            <a:pPr>
              <a:buFont typeface="Monotype Sorts" pitchFamily="-84" charset="2"/>
              <a:buNone/>
            </a:pP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59950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 noChangeArrowheads="1"/>
          </p:cNvSpPr>
          <p:nvPr>
            <p:ph type="title"/>
          </p:nvPr>
        </p:nvSpPr>
        <p:spPr>
          <a:xfrm>
            <a:off x="841248" y="137160"/>
            <a:ext cx="10524744" cy="841248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Xen I/O via Shared Circular Buffer</a:t>
            </a:r>
          </a:p>
        </p:txBody>
      </p:sp>
      <p:pic>
        <p:nvPicPr>
          <p:cNvPr id="36866" name="Content Placeholder 3" descr="16_06.pd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5573" r="-5573"/>
          <a:stretch>
            <a:fillRect/>
          </a:stretch>
        </p:blipFill>
        <p:spPr>
          <a:xfrm>
            <a:off x="2710053" y="1696593"/>
            <a:ext cx="7569200" cy="4167188"/>
          </a:xfrm>
        </p:spPr>
      </p:pic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89999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>
          <a:xfrm>
            <a:off x="859536" y="146304"/>
            <a:ext cx="10479024" cy="82296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Objectives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9536" y="1298449"/>
            <a:ext cx="10479024" cy="4754879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Explore the history and benefits of virtual machines</a:t>
            </a:r>
          </a:p>
          <a:p>
            <a:r>
              <a:rPr lang="en-US" altLang="en-US" dirty="0" smtClean="0"/>
              <a:t>Discuss the various virtual machine technologies</a:t>
            </a:r>
          </a:p>
          <a:p>
            <a:r>
              <a:rPr lang="en-US" altLang="en-US" dirty="0" smtClean="0"/>
              <a:t>Describe the methods used to implement virtualization</a:t>
            </a:r>
          </a:p>
          <a:p>
            <a:r>
              <a:rPr lang="en-US" altLang="en-US" dirty="0" smtClean="0"/>
              <a:t>Show the most common hardware features that support virtualization and explain how they are used by operating-system modules</a:t>
            </a:r>
          </a:p>
          <a:p>
            <a:r>
              <a:rPr lang="en-US" altLang="en-US" dirty="0" smtClean="0"/>
              <a:t>Discuss current virtualization research areas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107934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 noChangeArrowheads="1"/>
          </p:cNvSpPr>
          <p:nvPr>
            <p:ph type="title"/>
          </p:nvPr>
        </p:nvSpPr>
        <p:spPr>
          <a:xfrm>
            <a:off x="841248" y="146304"/>
            <a:ext cx="10488168" cy="804672"/>
          </a:xfrm>
        </p:spPr>
        <p:txBody>
          <a:bodyPr>
            <a:noAutofit/>
          </a:bodyPr>
          <a:lstStyle/>
          <a:p>
            <a:r>
              <a:rPr lang="en-US" altLang="en-US" sz="4400" dirty="0"/>
              <a:t>Types of VMs – </a:t>
            </a:r>
            <a:r>
              <a:rPr lang="en-US" altLang="en-US" sz="4400" dirty="0" err="1"/>
              <a:t>Paravirtualization</a:t>
            </a:r>
            <a:r>
              <a:rPr lang="en-US" altLang="en-US" sz="4400" dirty="0"/>
              <a:t> (cont.)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="" xmlns:a16="http://schemas.microsoft.com/office/drawing/2014/main" id="{FEC94855-9B30-1A4F-BF4B-C3A922B4E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260222"/>
            <a:ext cx="10396728" cy="5067426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en-US" dirty="0" err="1"/>
              <a:t>Xen</a:t>
            </a:r>
            <a:r>
              <a:rPr lang="en-US" altLang="en-US" dirty="0"/>
              <a:t>, leader in </a:t>
            </a:r>
            <a:r>
              <a:rPr lang="en-US" altLang="en-US" dirty="0" err="1"/>
              <a:t>paravirtualized</a:t>
            </a:r>
            <a:r>
              <a:rPr lang="en-US" altLang="en-US" dirty="0"/>
              <a:t> space, adds several techniques (Cont.) </a:t>
            </a:r>
            <a:endParaRPr lang="en-US" dirty="0">
              <a:ea typeface="ＭＳ Ｐゴシック" charset="0"/>
            </a:endParaRP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Memory management does not include nested page tables</a:t>
            </a:r>
          </a:p>
          <a:p>
            <a:pPr lvl="2">
              <a:defRPr/>
            </a:pPr>
            <a:r>
              <a:rPr lang="en-US" sz="2600" dirty="0">
                <a:ea typeface="ＭＳ Ｐゴシック" charset="0"/>
              </a:rPr>
              <a:t>Each guest has own read-only tables</a:t>
            </a:r>
          </a:p>
          <a:p>
            <a:pPr lvl="2">
              <a:defRPr/>
            </a:pPr>
            <a:r>
              <a:rPr lang="en-US" sz="2600" dirty="0">
                <a:ea typeface="ＭＳ Ｐゴシック" charset="0"/>
              </a:rPr>
              <a:t>Guest uses </a:t>
            </a:r>
            <a:r>
              <a:rPr lang="en-US" sz="2600" b="1" dirty="0" err="1">
                <a:solidFill>
                  <a:srgbClr val="F3B217"/>
                </a:solidFill>
                <a:ea typeface="ＭＳ Ｐゴシック" charset="0"/>
                <a:cs typeface="ＭＳ Ｐゴシック" charset="0"/>
              </a:rPr>
              <a:t>hypercall</a:t>
            </a:r>
            <a:r>
              <a:rPr lang="en-US" sz="2600" dirty="0">
                <a:solidFill>
                  <a:srgbClr val="F3B217"/>
                </a:solidFill>
                <a:ea typeface="ＭＳ Ｐゴシック" charset="0"/>
              </a:rPr>
              <a:t> </a:t>
            </a:r>
            <a:r>
              <a:rPr lang="en-US" sz="2600" dirty="0">
                <a:ea typeface="ＭＳ Ｐゴシック" charset="0"/>
              </a:rPr>
              <a:t>(call to hypervisor) when page-table changes needed</a:t>
            </a:r>
          </a:p>
          <a:p>
            <a:pPr>
              <a:defRPr/>
            </a:pPr>
            <a:r>
              <a:rPr lang="en-US" dirty="0" err="1">
                <a:ea typeface="ＭＳ Ｐゴシック" charset="0"/>
              </a:rPr>
              <a:t>Paravirtualization</a:t>
            </a:r>
            <a:r>
              <a:rPr lang="en-US" dirty="0">
                <a:ea typeface="ＭＳ Ｐゴシック" charset="0"/>
              </a:rPr>
              <a:t> allowed virtualization of older x86 CPUs (and others) without binary translation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Guest had to be modified to use run on </a:t>
            </a:r>
            <a:r>
              <a:rPr lang="en-US" dirty="0" err="1">
                <a:ea typeface="ＭＳ Ｐゴシック" charset="0"/>
              </a:rPr>
              <a:t>paravirtualized</a:t>
            </a:r>
            <a:r>
              <a:rPr lang="en-US" dirty="0">
                <a:ea typeface="ＭＳ Ｐゴシック" charset="0"/>
              </a:rPr>
              <a:t> VMM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But on modern CPUs Xen no longer requires guest modification -&gt; no longer </a:t>
            </a:r>
            <a:r>
              <a:rPr lang="en-US" dirty="0" err="1" smtClean="0">
                <a:ea typeface="ＭＳ Ｐゴシック" charset="0"/>
              </a:rPr>
              <a:t>paravirtualization</a:t>
            </a:r>
            <a:endParaRPr lang="en-US" dirty="0" smtClean="0">
              <a:ea typeface="ＭＳ Ｐゴシック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003064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 noChangeArrowheads="1"/>
          </p:cNvSpPr>
          <p:nvPr>
            <p:ph type="title"/>
          </p:nvPr>
        </p:nvSpPr>
        <p:spPr>
          <a:xfrm>
            <a:off x="841248" y="146304"/>
            <a:ext cx="10543032" cy="832104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Types of VMs – Programming Environment Virtualization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="" xmlns:a16="http://schemas.microsoft.com/office/drawing/2014/main" id="{5C6CCD97-22DF-BB4E-91B4-2E445C3D6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124712"/>
            <a:ext cx="10543032" cy="5157216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Also not-really-virtualization but using same techniques, providing similar features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Programming language is designed to run within custom-built virtualized environment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For example Oracle Java has many features that depend on running in </a:t>
            </a:r>
            <a:r>
              <a:rPr lang="en-US" b="1" dirty="0">
                <a:solidFill>
                  <a:srgbClr val="F3B217"/>
                </a:solidFill>
                <a:ea typeface="ＭＳ Ｐゴシック" charset="0"/>
              </a:rPr>
              <a:t>Java Virtual Machine</a:t>
            </a:r>
            <a:r>
              <a:rPr lang="en-US" dirty="0">
                <a:solidFill>
                  <a:srgbClr val="F3B217"/>
                </a:solidFill>
                <a:ea typeface="ＭＳ Ｐゴシック" charset="0"/>
              </a:rPr>
              <a:t> (</a:t>
            </a:r>
            <a:r>
              <a:rPr lang="en-US" b="1" dirty="0">
                <a:solidFill>
                  <a:srgbClr val="F3B217"/>
                </a:solidFill>
                <a:ea typeface="ＭＳ Ｐゴシック" charset="0"/>
              </a:rPr>
              <a:t>JVM</a:t>
            </a:r>
            <a:r>
              <a:rPr lang="en-US" dirty="0">
                <a:solidFill>
                  <a:srgbClr val="F3B217"/>
                </a:solidFill>
                <a:ea typeface="ＭＳ Ｐゴシック" charset="0"/>
              </a:rPr>
              <a:t>)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In this case virtualization is defined as providing APIs that define a set of features made available to a language and programs written in that language to provide an improved execution environment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JVM compiled to run on many systems (including some smart phones even)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Programs written in Java run in the JVM no matter the underlying system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Similar to </a:t>
            </a:r>
            <a:r>
              <a:rPr lang="en-US" b="1" dirty="0">
                <a:solidFill>
                  <a:srgbClr val="F3B217"/>
                </a:solidFill>
                <a:ea typeface="ＭＳ Ｐゴシック" charset="0"/>
              </a:rPr>
              <a:t>interpreted languages</a:t>
            </a:r>
          </a:p>
          <a:p>
            <a:pPr lvl="1">
              <a:buFont typeface="Monotype Sorts" charset="0"/>
              <a:buChar char="l"/>
              <a:defRPr/>
            </a:pPr>
            <a:endParaRPr lang="en-US" dirty="0">
              <a:ea typeface="ＭＳ Ｐゴシック" charset="0"/>
            </a:endParaRPr>
          </a:p>
          <a:p>
            <a:pPr lvl="2">
              <a:buFont typeface="Webdings" charset="0"/>
              <a:buChar char="4"/>
              <a:defRPr/>
            </a:pPr>
            <a:endParaRPr lang="en-US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651228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 noChangeArrowheads="1"/>
          </p:cNvSpPr>
          <p:nvPr>
            <p:ph type="title"/>
          </p:nvPr>
        </p:nvSpPr>
        <p:spPr>
          <a:xfrm>
            <a:off x="822960" y="146304"/>
            <a:ext cx="10524744" cy="850391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Types of VMs – Emulation</a:t>
            </a:r>
          </a:p>
        </p:txBody>
      </p:sp>
      <p:sp>
        <p:nvSpPr>
          <p:cNvPr id="39938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822960" y="1088136"/>
            <a:ext cx="10524744" cy="5157216"/>
          </a:xfrm>
        </p:spPr>
        <p:txBody>
          <a:bodyPr>
            <a:noAutofit/>
          </a:bodyPr>
          <a:lstStyle/>
          <a:p>
            <a:r>
              <a:rPr lang="en-US" altLang="en-US" sz="2400" dirty="0"/>
              <a:t>Another (older) way for running one operating system on a different operating system</a:t>
            </a:r>
          </a:p>
          <a:p>
            <a:pPr lvl="1"/>
            <a:r>
              <a:rPr lang="en-US" altLang="en-US" sz="2400" dirty="0"/>
              <a:t>Virtualization requires underlying CPU to be same as guest was compiled for</a:t>
            </a:r>
          </a:p>
          <a:p>
            <a:pPr lvl="1"/>
            <a:r>
              <a:rPr lang="en-US" altLang="en-US" sz="2400" dirty="0"/>
              <a:t>Emulation allows guest to run on different CPU</a:t>
            </a:r>
          </a:p>
          <a:p>
            <a:r>
              <a:rPr lang="en-US" altLang="en-US" sz="2400" dirty="0"/>
              <a:t>Necessary to translate all guest instructions from guest CPU to native CPU</a:t>
            </a:r>
          </a:p>
          <a:p>
            <a:pPr lvl="1"/>
            <a:r>
              <a:rPr lang="en-US" altLang="en-US" sz="2400" dirty="0"/>
              <a:t>Emulation, not virtualization</a:t>
            </a:r>
          </a:p>
          <a:p>
            <a:r>
              <a:rPr lang="en-US" altLang="en-US" sz="2400" dirty="0"/>
              <a:t>Useful when host system has one architecture, guest compiled for other architecture</a:t>
            </a:r>
          </a:p>
          <a:p>
            <a:pPr lvl="1"/>
            <a:r>
              <a:rPr lang="en-US" altLang="en-US" sz="2400" dirty="0"/>
              <a:t>Company replacing outdated servers with new servers containing different CPU architecture, but still want to run old applications</a:t>
            </a:r>
          </a:p>
          <a:p>
            <a:r>
              <a:rPr lang="en-US" altLang="en-US" sz="2400" dirty="0"/>
              <a:t>Performance challenge – order of magnitude slower than native code</a:t>
            </a:r>
          </a:p>
          <a:p>
            <a:pPr lvl="1"/>
            <a:r>
              <a:rPr lang="en-US" altLang="en-US" sz="2400" dirty="0"/>
              <a:t>New machines faster than older machines so can reduce slowdown</a:t>
            </a:r>
          </a:p>
          <a:p>
            <a:r>
              <a:rPr lang="en-US" altLang="en-US" sz="2400" dirty="0"/>
              <a:t>Very popular – especially in gaming where old consoles emulated on </a:t>
            </a:r>
            <a:r>
              <a:rPr lang="en-US" altLang="en-US" sz="2400" dirty="0" smtClean="0"/>
              <a:t>new</a:t>
            </a:r>
            <a:endParaRPr lang="en-US" altLang="en-US" sz="4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673944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 noChangeArrowheads="1"/>
          </p:cNvSpPr>
          <p:nvPr>
            <p:ph type="title"/>
          </p:nvPr>
        </p:nvSpPr>
        <p:spPr>
          <a:xfrm>
            <a:off x="841248" y="118872"/>
            <a:ext cx="10506456" cy="859535"/>
          </a:xfrm>
        </p:spPr>
        <p:txBody>
          <a:bodyPr>
            <a:normAutofit/>
          </a:bodyPr>
          <a:lstStyle/>
          <a:p>
            <a:r>
              <a:rPr lang="en-US" altLang="en-US" sz="4400" dirty="0"/>
              <a:t>Types of VMs – Application Containment</a:t>
            </a:r>
          </a:p>
        </p:txBody>
      </p:sp>
      <p:sp>
        <p:nvSpPr>
          <p:cNvPr id="40962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841248" y="1170432"/>
            <a:ext cx="10506456" cy="5202936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sz="4100" dirty="0" smtClean="0"/>
              <a:t>Some goals of virtualization are segregation of apps, performance and resource management, easy start, stop, move, and management of them</a:t>
            </a:r>
          </a:p>
          <a:p>
            <a:r>
              <a:rPr lang="en-US" altLang="en-US" sz="4100" dirty="0" smtClean="0"/>
              <a:t>Can do those things without full-fledged virtualization</a:t>
            </a:r>
          </a:p>
          <a:p>
            <a:pPr lvl="1"/>
            <a:r>
              <a:rPr lang="en-US" altLang="en-US" dirty="0" smtClean="0"/>
              <a:t>If applications compiled for the host operating system, don’t need full virtualization to meet these goals</a:t>
            </a:r>
          </a:p>
          <a:p>
            <a:r>
              <a:rPr lang="en-US" altLang="en-US" sz="4100" dirty="0" smtClean="0"/>
              <a:t>Oracle </a:t>
            </a:r>
            <a:r>
              <a:rPr lang="en-US" altLang="en-US" sz="4100" b="1" dirty="0" smtClean="0">
                <a:solidFill>
                  <a:srgbClr val="F3B217"/>
                </a:solidFill>
              </a:rPr>
              <a:t>containers</a:t>
            </a:r>
            <a:r>
              <a:rPr lang="en-US" altLang="en-US" sz="4100" dirty="0" smtClean="0">
                <a:solidFill>
                  <a:srgbClr val="F3B217"/>
                </a:solidFill>
              </a:rPr>
              <a:t> / </a:t>
            </a:r>
            <a:r>
              <a:rPr lang="en-US" altLang="en-US" sz="4100" b="1" dirty="0" smtClean="0">
                <a:solidFill>
                  <a:srgbClr val="F3B217"/>
                </a:solidFill>
              </a:rPr>
              <a:t>zones</a:t>
            </a:r>
            <a:r>
              <a:rPr lang="en-US" altLang="en-US" sz="4100" dirty="0" smtClean="0">
                <a:solidFill>
                  <a:srgbClr val="F3B217"/>
                </a:solidFill>
              </a:rPr>
              <a:t> </a:t>
            </a:r>
            <a:r>
              <a:rPr lang="en-US" altLang="en-US" sz="4100" dirty="0" smtClean="0"/>
              <a:t>for example create virtual layer between OS and apps</a:t>
            </a:r>
          </a:p>
          <a:p>
            <a:pPr lvl="1"/>
            <a:r>
              <a:rPr lang="en-US" altLang="en-US" dirty="0" smtClean="0"/>
              <a:t>Only one kernel running – host OS</a:t>
            </a:r>
          </a:p>
          <a:p>
            <a:pPr lvl="1"/>
            <a:r>
              <a:rPr lang="en-US" altLang="en-US" dirty="0" smtClean="0"/>
              <a:t>OS and devices are virtualized, providing resources within zone with impression that they are only processes on system</a:t>
            </a:r>
          </a:p>
          <a:p>
            <a:pPr lvl="1"/>
            <a:r>
              <a:rPr lang="en-US" altLang="en-US" dirty="0" smtClean="0"/>
              <a:t>Each zone has its own applications; networking stack, addresses, and ports; user accounts, etc.</a:t>
            </a:r>
          </a:p>
          <a:p>
            <a:pPr lvl="1"/>
            <a:r>
              <a:rPr lang="en-US" altLang="en-US" dirty="0" smtClean="0"/>
              <a:t>CPU and memory resources divided between zones</a:t>
            </a:r>
          </a:p>
          <a:p>
            <a:pPr lvl="2"/>
            <a:r>
              <a:rPr lang="en-US" altLang="en-US" sz="3100" dirty="0" smtClean="0"/>
              <a:t>Zone can have its own scheduler to use those resources</a:t>
            </a:r>
          </a:p>
          <a:p>
            <a:pPr lvl="1">
              <a:buFont typeface="Monotype Sorts" pitchFamily="-84" charset="2"/>
              <a:buNone/>
            </a:pPr>
            <a:endParaRPr lang="en-US" altLang="en-US" dirty="0" smtClean="0"/>
          </a:p>
          <a:p>
            <a:pPr lvl="2"/>
            <a:endParaRPr lang="en-US" altLang="en-US" dirty="0" smtClean="0"/>
          </a:p>
          <a:p>
            <a:pPr>
              <a:buFont typeface="Monotype Sorts" pitchFamily="-84" charset="2"/>
              <a:buNone/>
            </a:pP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340348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 noChangeArrowheads="1"/>
          </p:cNvSpPr>
          <p:nvPr>
            <p:ph type="title"/>
          </p:nvPr>
        </p:nvSpPr>
        <p:spPr>
          <a:xfrm>
            <a:off x="877824" y="155448"/>
            <a:ext cx="10497312" cy="77724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Solaris 10 with Two Zones</a:t>
            </a:r>
          </a:p>
        </p:txBody>
      </p:sp>
      <p:pic>
        <p:nvPicPr>
          <p:cNvPr id="41986" name="Content Placeholder 3" descr="16_07.pd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38374" r="-38374"/>
          <a:stretch>
            <a:fillRect/>
          </a:stretch>
        </p:blipFill>
        <p:spPr>
          <a:xfrm>
            <a:off x="2121662" y="1574992"/>
            <a:ext cx="8229600" cy="4530725"/>
          </a:xfrm>
        </p:spPr>
      </p:pic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190191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 noChangeArrowheads="1"/>
          </p:cNvSpPr>
          <p:nvPr>
            <p:ph type="title"/>
          </p:nvPr>
        </p:nvSpPr>
        <p:spPr>
          <a:xfrm>
            <a:off x="850392" y="146304"/>
            <a:ext cx="10497312" cy="841248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Virtualization and Operating-System Components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="" xmlns:a16="http://schemas.microsoft.com/office/drawing/2014/main" id="{7FA8E3AE-9796-DB4A-8D11-3B1343AD0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392" y="1181419"/>
            <a:ext cx="10497311" cy="511879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a typeface="ＭＳ Ｐゴシック" charset="0"/>
              </a:rPr>
              <a:t>Now </a:t>
            </a:r>
            <a:r>
              <a:rPr lang="en-US" dirty="0">
                <a:ea typeface="ＭＳ Ｐゴシック" charset="0"/>
              </a:rPr>
              <a:t>look at operating system aspects of virtualization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CPU scheduling, memory management, I/O, storage, and unique VM migration feature</a:t>
            </a:r>
          </a:p>
          <a:p>
            <a:pPr lvl="2">
              <a:defRPr/>
            </a:pPr>
            <a:r>
              <a:rPr lang="en-US" sz="2800" dirty="0">
                <a:ea typeface="ＭＳ Ｐゴシック" charset="0"/>
              </a:rPr>
              <a:t>How do VMMs schedule CPU use when guests believe they have dedicated CPUs?</a:t>
            </a:r>
          </a:p>
          <a:p>
            <a:pPr lvl="2">
              <a:defRPr/>
            </a:pPr>
            <a:r>
              <a:rPr lang="en-US" sz="2800" dirty="0">
                <a:ea typeface="ＭＳ Ｐゴシック" charset="0"/>
              </a:rPr>
              <a:t>How can memory management work when many guests require large amounts of memory</a:t>
            </a:r>
            <a:r>
              <a:rPr lang="en-US" sz="2800" dirty="0" smtClean="0">
                <a:ea typeface="ＭＳ Ｐゴシック" charset="0"/>
              </a:rPr>
              <a:t>?</a:t>
            </a:r>
            <a:endParaRPr lang="en-US" sz="2800" dirty="0"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800004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 noChangeArrowheads="1"/>
          </p:cNvSpPr>
          <p:nvPr>
            <p:ph type="title"/>
          </p:nvPr>
        </p:nvSpPr>
        <p:spPr>
          <a:xfrm>
            <a:off x="813816" y="164591"/>
            <a:ext cx="10579608" cy="777241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OS Component – CPU Scheduling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="" xmlns:a16="http://schemas.microsoft.com/office/drawing/2014/main" id="{ABDD2950-5810-2E43-8F43-750FC8C93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816" y="1022350"/>
            <a:ext cx="10579608" cy="548817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Even single-CPU systems act like multiprocessor ones when virtualized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One or more virtual CPUs per guest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Generally VMM has one or more physical CPUs and number of threads to run on them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Guests configured with certain number of VCPUs</a:t>
            </a:r>
          </a:p>
          <a:p>
            <a:pPr lvl="2">
              <a:defRPr/>
            </a:pPr>
            <a:r>
              <a:rPr lang="en-US" sz="2600" dirty="0">
                <a:ea typeface="ＭＳ Ｐゴシック" charset="0"/>
              </a:rPr>
              <a:t>Can be adjusted throughout life of VM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When enough CPUs for all guests -&gt; VMM can allocate dedicated CPUs, each guest much like native operating system managing its CPUs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Usually not enough CPUs -&gt; CPU </a:t>
            </a:r>
            <a:r>
              <a:rPr lang="en-US" b="1" dirty="0" err="1">
                <a:solidFill>
                  <a:srgbClr val="F3B217"/>
                </a:solidFill>
                <a:ea typeface="ＭＳ Ｐゴシック" charset="0"/>
                <a:cs typeface="ＭＳ Ｐゴシック" charset="0"/>
              </a:rPr>
              <a:t>overcommitment</a:t>
            </a:r>
            <a:endParaRPr lang="en-US" b="1" dirty="0">
              <a:solidFill>
                <a:srgbClr val="F3B217"/>
              </a:solidFill>
              <a:ea typeface="ＭＳ Ｐゴシック" charset="0"/>
              <a:cs typeface="ＭＳ Ｐゴシック" charset="0"/>
            </a:endParaRPr>
          </a:p>
          <a:p>
            <a:pPr lvl="2">
              <a:defRPr/>
            </a:pPr>
            <a:r>
              <a:rPr lang="en-US" sz="2600" dirty="0">
                <a:ea typeface="ＭＳ Ｐゴシック" charset="0"/>
              </a:rPr>
              <a:t>VMM can use standard scheduling algorithms to put threads on CPUs</a:t>
            </a:r>
          </a:p>
          <a:p>
            <a:pPr lvl="2">
              <a:defRPr/>
            </a:pPr>
            <a:r>
              <a:rPr lang="en-US" sz="2600" dirty="0">
                <a:ea typeface="ＭＳ Ｐゴシック" charset="0"/>
              </a:rPr>
              <a:t>Some add fairness aspect</a:t>
            </a:r>
          </a:p>
          <a:p>
            <a:pPr lvl="2">
              <a:buFont typeface="Webdings" charset="0"/>
              <a:buChar char="4"/>
              <a:defRPr/>
            </a:pPr>
            <a:endParaRPr lang="en-US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261187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 noChangeArrowheads="1"/>
          </p:cNvSpPr>
          <p:nvPr>
            <p:ph type="title"/>
          </p:nvPr>
        </p:nvSpPr>
        <p:spPr>
          <a:xfrm>
            <a:off x="859536" y="128016"/>
            <a:ext cx="10524743" cy="877824"/>
          </a:xfrm>
        </p:spPr>
        <p:txBody>
          <a:bodyPr>
            <a:normAutofit/>
          </a:bodyPr>
          <a:lstStyle/>
          <a:p>
            <a:r>
              <a:rPr lang="en-US" altLang="en-US" sz="4400" dirty="0"/>
              <a:t>OS Component – CPU Scheduling (cont.)</a:t>
            </a:r>
          </a:p>
        </p:txBody>
      </p:sp>
      <p:sp>
        <p:nvSpPr>
          <p:cNvPr id="45058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859535" y="1284225"/>
            <a:ext cx="10524743" cy="5153151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Cycle stealing by VMM and oversubscription of CPUs means guests don’t get CPU cycles they expect</a:t>
            </a:r>
          </a:p>
          <a:p>
            <a:pPr lvl="1"/>
            <a:r>
              <a:rPr lang="en-US" altLang="en-US" dirty="0" smtClean="0"/>
              <a:t>Consider timesharing scheduler in a guest trying to schedule 100ms time slices -&gt; each may take 100ms, 1 second, or longer</a:t>
            </a:r>
          </a:p>
          <a:p>
            <a:pPr lvl="2"/>
            <a:r>
              <a:rPr lang="en-US" altLang="en-US" sz="2800" dirty="0" smtClean="0"/>
              <a:t>Poor response times for users of guest</a:t>
            </a:r>
          </a:p>
          <a:p>
            <a:pPr lvl="2"/>
            <a:r>
              <a:rPr lang="en-US" altLang="en-US" sz="2800" dirty="0" smtClean="0"/>
              <a:t>Time-of-day clocks incorrect</a:t>
            </a:r>
          </a:p>
          <a:p>
            <a:pPr lvl="1"/>
            <a:r>
              <a:rPr lang="en-US" altLang="en-US" dirty="0" smtClean="0"/>
              <a:t>Some VMMs provide application to run in each guest to fix time-of-day and provide other integration features</a:t>
            </a:r>
          </a:p>
          <a:p>
            <a:pPr lvl="1"/>
            <a:endParaRPr lang="en-US" altLang="en-US" dirty="0" smtClean="0"/>
          </a:p>
          <a:p>
            <a:pPr lvl="2"/>
            <a:endParaRPr lang="en-US" altLang="en-US" dirty="0" smtClean="0"/>
          </a:p>
          <a:p>
            <a:pPr>
              <a:buFont typeface="Monotype Sorts" pitchFamily="-84" charset="2"/>
              <a:buNone/>
            </a:pP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183392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 noChangeArrowheads="1"/>
          </p:cNvSpPr>
          <p:nvPr>
            <p:ph type="title"/>
          </p:nvPr>
        </p:nvSpPr>
        <p:spPr>
          <a:xfrm>
            <a:off x="850392" y="146304"/>
            <a:ext cx="10543032" cy="868680"/>
          </a:xfrm>
        </p:spPr>
        <p:txBody>
          <a:bodyPr>
            <a:noAutofit/>
          </a:bodyPr>
          <a:lstStyle/>
          <a:p>
            <a:r>
              <a:rPr lang="en-US" altLang="en-US" sz="4400" dirty="0"/>
              <a:t>OS Component – Memory Management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="" xmlns:a16="http://schemas.microsoft.com/office/drawing/2014/main" id="{57D6846B-373E-6747-A720-DB9BFDCC5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392" y="1284225"/>
            <a:ext cx="10460736" cy="519887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ea typeface="ＭＳ Ｐゴシック" charset="0"/>
              </a:rPr>
              <a:t>Also suffers from oversubscription -&gt; requires extra management efficiency from VMM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</a:rPr>
              <a:t>For example, VMware ESX guests have a configured amount of physical memory, then ESX uses 3 methods of memory management</a:t>
            </a:r>
          </a:p>
          <a:p>
            <a:pPr lvl="1">
              <a:defRPr/>
            </a:pPr>
            <a:r>
              <a:rPr lang="en-US" sz="2400" dirty="0">
                <a:ea typeface="ＭＳ Ｐゴシック" charset="0"/>
              </a:rPr>
              <a:t>Double-paging, in which the guest page table indicates a page is in a physical frame but the VMM moves some of those pages to backing store</a:t>
            </a:r>
          </a:p>
          <a:p>
            <a:pPr lvl="1">
              <a:defRPr/>
            </a:pPr>
            <a:r>
              <a:rPr lang="en-US" sz="2400" dirty="0">
                <a:ea typeface="ＭＳ Ｐゴシック" charset="0"/>
              </a:rPr>
              <a:t>Install a </a:t>
            </a:r>
            <a:r>
              <a:rPr lang="en-US" sz="2400" b="1" dirty="0">
                <a:solidFill>
                  <a:srgbClr val="F3B217"/>
                </a:solidFill>
                <a:ea typeface="ＭＳ Ｐゴシック" charset="0"/>
                <a:cs typeface="ＭＳ Ｐゴシック" charset="0"/>
              </a:rPr>
              <a:t>pseudo-device driver</a:t>
            </a:r>
            <a:r>
              <a:rPr lang="en-US" sz="2400" b="1" dirty="0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ea typeface="ＭＳ Ｐゴシック" charset="0"/>
              </a:rPr>
              <a:t>in each guest (it looks like a device driver to the guest kernel but really just adds kernel-mode code to the guest) </a:t>
            </a:r>
          </a:p>
          <a:p>
            <a:pPr lvl="2" indent="-342900">
              <a:defRPr/>
            </a:pPr>
            <a:r>
              <a:rPr lang="en-US" b="1" dirty="0">
                <a:solidFill>
                  <a:srgbClr val="F3B217"/>
                </a:solidFill>
                <a:ea typeface="ＭＳ Ｐゴシック" charset="0"/>
                <a:cs typeface="ＭＳ Ｐゴシック" charset="0"/>
              </a:rPr>
              <a:t>Balloon</a:t>
            </a:r>
            <a:r>
              <a:rPr lang="en-US" dirty="0">
                <a:solidFill>
                  <a:srgbClr val="F3B217"/>
                </a:solidFill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memory manager communicates with VMM and is told to allocate or </a:t>
            </a:r>
            <a:r>
              <a:rPr lang="en-US" dirty="0" err="1">
                <a:ea typeface="ＭＳ Ｐゴシック" charset="0"/>
              </a:rPr>
              <a:t>deallocate</a:t>
            </a:r>
            <a:r>
              <a:rPr lang="en-US" dirty="0">
                <a:ea typeface="ＭＳ Ｐゴシック" charset="0"/>
              </a:rPr>
              <a:t> memory to decrease or increase physical memory use of guest, causing guest OS to free or have more memory available</a:t>
            </a:r>
          </a:p>
          <a:p>
            <a:pPr lvl="1">
              <a:defRPr/>
            </a:pPr>
            <a:r>
              <a:rPr lang="en-US" sz="2400" dirty="0" err="1">
                <a:ea typeface="ＭＳ Ｐゴシック" charset="0"/>
              </a:rPr>
              <a:t>Deduplication</a:t>
            </a:r>
            <a:r>
              <a:rPr lang="en-US" sz="2400" dirty="0">
                <a:ea typeface="ＭＳ Ｐゴシック" charset="0"/>
              </a:rPr>
              <a:t> by VMM determining if same page loaded more than once, memory mapping the same page into multiple guests</a:t>
            </a:r>
          </a:p>
          <a:p>
            <a:pPr marL="800100" lvl="1" indent="-342900">
              <a:buFont typeface="+mj-lt"/>
              <a:buAutoNum type="arabicPeriod"/>
              <a:defRPr/>
            </a:pPr>
            <a:endParaRPr lang="en-US" dirty="0">
              <a:ea typeface="ＭＳ Ｐゴシック" charset="0"/>
            </a:endParaRPr>
          </a:p>
          <a:p>
            <a:pPr marL="457200" lvl="1" indent="0">
              <a:buNone/>
              <a:defRPr/>
            </a:pPr>
            <a:endParaRPr lang="en-US" dirty="0">
              <a:ea typeface="ＭＳ Ｐゴシック" charset="0"/>
            </a:endParaRPr>
          </a:p>
          <a:p>
            <a:pPr lvl="2">
              <a:buFont typeface="Webdings" charset="0"/>
              <a:buChar char="4"/>
              <a:defRPr/>
            </a:pPr>
            <a:endParaRPr lang="en-US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403581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 noChangeArrowheads="1"/>
          </p:cNvSpPr>
          <p:nvPr>
            <p:ph type="title"/>
          </p:nvPr>
        </p:nvSpPr>
        <p:spPr>
          <a:xfrm>
            <a:off x="850392" y="128017"/>
            <a:ext cx="10479024" cy="865758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OS Component – I/O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="" xmlns:a16="http://schemas.microsoft.com/office/drawing/2014/main" id="{ABA5D7B1-BEF4-C94C-918D-A1F6DCEBE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392" y="1085214"/>
            <a:ext cx="10479024" cy="5461889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Easier for VMMs to integrate with guests because I/O has lots of variation</a:t>
            </a:r>
          </a:p>
          <a:p>
            <a:pPr lvl="1">
              <a:defRPr/>
            </a:pPr>
            <a:r>
              <a:rPr lang="en-US" sz="2600" dirty="0">
                <a:ea typeface="ＭＳ Ｐゴシック" charset="0"/>
              </a:rPr>
              <a:t>Already somewhat segregated / flexible via device drivers</a:t>
            </a:r>
          </a:p>
          <a:p>
            <a:pPr lvl="1">
              <a:defRPr/>
            </a:pPr>
            <a:r>
              <a:rPr lang="en-US" sz="2600" dirty="0">
                <a:ea typeface="ＭＳ Ｐゴシック" charset="0"/>
              </a:rPr>
              <a:t>VMM can provide new devices and device drivers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But overall I/O is complicated for VMMs</a:t>
            </a:r>
          </a:p>
          <a:p>
            <a:pPr lvl="1">
              <a:defRPr/>
            </a:pPr>
            <a:r>
              <a:rPr lang="en-US" sz="2800" dirty="0">
                <a:ea typeface="ＭＳ Ｐゴシック" charset="0"/>
              </a:rPr>
              <a:t>Many short paths for I/O in standard </a:t>
            </a:r>
            <a:r>
              <a:rPr lang="en-US" sz="2800" dirty="0" err="1">
                <a:ea typeface="ＭＳ Ｐゴシック" charset="0"/>
              </a:rPr>
              <a:t>OSes</a:t>
            </a:r>
            <a:r>
              <a:rPr lang="en-US" sz="2800" dirty="0">
                <a:ea typeface="ＭＳ Ｐゴシック" charset="0"/>
              </a:rPr>
              <a:t> for improved performance</a:t>
            </a:r>
          </a:p>
          <a:p>
            <a:pPr lvl="1">
              <a:defRPr/>
            </a:pPr>
            <a:r>
              <a:rPr lang="en-US" sz="2800" dirty="0">
                <a:ea typeface="ＭＳ Ｐゴシック" charset="0"/>
              </a:rPr>
              <a:t>Less hypervisor needs to do for I/O for guests, the better</a:t>
            </a:r>
          </a:p>
          <a:p>
            <a:pPr lvl="1">
              <a:defRPr/>
            </a:pPr>
            <a:r>
              <a:rPr lang="en-US" sz="2800" dirty="0">
                <a:ea typeface="ＭＳ Ｐゴシック" charset="0"/>
              </a:rPr>
              <a:t>Possibilities include direct device access, DMA pass-through, direct interrupt delivery </a:t>
            </a:r>
          </a:p>
          <a:p>
            <a:pPr lvl="2">
              <a:defRPr/>
            </a:pPr>
            <a:r>
              <a:rPr lang="en-US" sz="2800" dirty="0">
                <a:ea typeface="ＭＳ Ｐゴシック" charset="0"/>
              </a:rPr>
              <a:t>Again, HW support needed for these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Networking also complex as VMM and guests all need network access</a:t>
            </a:r>
          </a:p>
          <a:p>
            <a:pPr lvl="1">
              <a:defRPr/>
            </a:pPr>
            <a:r>
              <a:rPr lang="en-US" sz="2800" dirty="0">
                <a:ea typeface="ＭＳ Ｐゴシック" charset="0"/>
              </a:rPr>
              <a:t>VMM can </a:t>
            </a:r>
            <a:r>
              <a:rPr lang="en-US" sz="2800" b="1" dirty="0">
                <a:solidFill>
                  <a:srgbClr val="F3B217"/>
                </a:solidFill>
                <a:ea typeface="ＭＳ Ｐゴシック" charset="0"/>
              </a:rPr>
              <a:t>bridge</a:t>
            </a:r>
            <a:r>
              <a:rPr lang="en-US" sz="2800" dirty="0">
                <a:solidFill>
                  <a:srgbClr val="F3B217"/>
                </a:solidFill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</a:rPr>
              <a:t>guest to network (allowing direct access)</a:t>
            </a:r>
          </a:p>
          <a:p>
            <a:pPr lvl="1">
              <a:defRPr/>
            </a:pPr>
            <a:r>
              <a:rPr lang="en-US" sz="2800" dirty="0">
                <a:ea typeface="ＭＳ Ｐゴシック" charset="0"/>
              </a:rPr>
              <a:t>And / or provide </a:t>
            </a:r>
            <a:r>
              <a:rPr lang="en-US" sz="2800" b="1" dirty="0">
                <a:solidFill>
                  <a:srgbClr val="F3B217"/>
                </a:solidFill>
                <a:ea typeface="ＭＳ Ｐゴシック" charset="0"/>
              </a:rPr>
              <a:t>network address translation </a:t>
            </a:r>
            <a:r>
              <a:rPr lang="en-US" sz="2800" dirty="0">
                <a:solidFill>
                  <a:srgbClr val="F3B217"/>
                </a:solidFill>
                <a:ea typeface="ＭＳ Ｐゴシック" charset="0"/>
              </a:rPr>
              <a:t>(</a:t>
            </a:r>
            <a:r>
              <a:rPr lang="en-US" sz="2800" b="1" dirty="0">
                <a:solidFill>
                  <a:srgbClr val="F3B217"/>
                </a:solidFill>
                <a:ea typeface="ＭＳ Ｐゴシック" charset="0"/>
              </a:rPr>
              <a:t>NAT</a:t>
            </a:r>
            <a:r>
              <a:rPr lang="en-US" sz="2800" dirty="0">
                <a:solidFill>
                  <a:srgbClr val="F3B217"/>
                </a:solidFill>
                <a:ea typeface="ＭＳ Ｐゴシック" charset="0"/>
              </a:rPr>
              <a:t>)</a:t>
            </a:r>
          </a:p>
          <a:p>
            <a:pPr lvl="2">
              <a:defRPr/>
            </a:pPr>
            <a:r>
              <a:rPr lang="en-US" sz="2800" dirty="0">
                <a:ea typeface="ＭＳ Ｐゴシック" charset="0"/>
              </a:rPr>
              <a:t>NAT address local to machine on which guest is running, VMM provides address translation to guest to hide its </a:t>
            </a:r>
            <a:r>
              <a:rPr lang="en-US" sz="2800" dirty="0" smtClean="0">
                <a:ea typeface="ＭＳ Ｐゴシック" charset="0"/>
              </a:rPr>
              <a:t>address</a:t>
            </a:r>
            <a:endParaRPr lang="en-US" sz="2800" dirty="0">
              <a:ea typeface="ＭＳ Ｐゴシック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40600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 noChangeArrowheads="1"/>
          </p:cNvSpPr>
          <p:nvPr>
            <p:ph type="title"/>
          </p:nvPr>
        </p:nvSpPr>
        <p:spPr>
          <a:xfrm>
            <a:off x="877824" y="165101"/>
            <a:ext cx="10451592" cy="776731"/>
          </a:xfrm>
        </p:spPr>
        <p:txBody>
          <a:bodyPr>
            <a:normAutofit fontScale="90000"/>
          </a:bodyPr>
          <a:lstStyle/>
          <a:p>
            <a:r>
              <a:rPr lang="en-US" altLang="en-US" sz="5300" dirty="0" smtClean="0"/>
              <a:t>Overview</a:t>
            </a:r>
            <a:endParaRPr lang="en-US" altLang="en-US" dirty="0" smtClean="0"/>
          </a:p>
        </p:txBody>
      </p:sp>
      <p:sp>
        <p:nvSpPr>
          <p:cNvPr id="11266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877824" y="1064070"/>
            <a:ext cx="10451592" cy="510813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en-US" sz="2800" dirty="0" smtClean="0"/>
              <a:t>Fundamental idea – abstract hardware of a single computer into several different execution environments</a:t>
            </a:r>
          </a:p>
          <a:p>
            <a:pPr lvl="1">
              <a:spcBef>
                <a:spcPts val="0"/>
              </a:spcBef>
            </a:pPr>
            <a:r>
              <a:rPr lang="en-US" altLang="en-US" sz="2400" dirty="0" smtClean="0"/>
              <a:t>Similar to layered approach</a:t>
            </a:r>
          </a:p>
          <a:p>
            <a:pPr lvl="1">
              <a:spcBef>
                <a:spcPts val="0"/>
              </a:spcBef>
            </a:pPr>
            <a:r>
              <a:rPr lang="en-US" altLang="en-US" sz="2400" dirty="0" smtClean="0"/>
              <a:t>But layer creates virtual system (</a:t>
            </a:r>
            <a:r>
              <a:rPr lang="en-US" altLang="en-US" sz="2400" b="1" dirty="0" smtClean="0">
                <a:solidFill>
                  <a:srgbClr val="F3B217"/>
                </a:solidFill>
              </a:rPr>
              <a:t>virtual machine</a:t>
            </a:r>
            <a:r>
              <a:rPr lang="en-US" altLang="en-US" sz="2400" dirty="0" smtClean="0"/>
              <a:t>, or </a:t>
            </a:r>
            <a:r>
              <a:rPr lang="en-US" altLang="en-US" sz="2400" b="1" dirty="0" smtClean="0">
                <a:solidFill>
                  <a:srgbClr val="F3B217"/>
                </a:solidFill>
              </a:rPr>
              <a:t>VM</a:t>
            </a:r>
            <a:r>
              <a:rPr lang="en-US" altLang="en-US" sz="2400" dirty="0" smtClean="0"/>
              <a:t>) on which operation systems or applications can run</a:t>
            </a:r>
          </a:p>
          <a:p>
            <a:pPr>
              <a:spcBef>
                <a:spcPts val="0"/>
              </a:spcBef>
            </a:pPr>
            <a:r>
              <a:rPr lang="en-US" altLang="en-US" sz="2800" dirty="0" smtClean="0"/>
              <a:t>Several components</a:t>
            </a:r>
          </a:p>
          <a:p>
            <a:pPr lvl="1">
              <a:spcBef>
                <a:spcPts val="0"/>
              </a:spcBef>
            </a:pPr>
            <a:r>
              <a:rPr lang="en-US" altLang="en-US" sz="2400" b="1" dirty="0" smtClean="0">
                <a:solidFill>
                  <a:srgbClr val="F3B217"/>
                </a:solidFill>
              </a:rPr>
              <a:t>Host</a:t>
            </a:r>
            <a:r>
              <a:rPr lang="en-US" altLang="en-US" sz="2400" dirty="0" smtClean="0">
                <a:solidFill>
                  <a:srgbClr val="F3B217"/>
                </a:solidFill>
              </a:rPr>
              <a:t> </a:t>
            </a:r>
            <a:r>
              <a:rPr lang="en-US" altLang="en-US" sz="2400" dirty="0" smtClean="0"/>
              <a:t>– underlying hardware system</a:t>
            </a:r>
          </a:p>
          <a:p>
            <a:pPr lvl="1">
              <a:spcBef>
                <a:spcPts val="0"/>
              </a:spcBef>
            </a:pPr>
            <a:r>
              <a:rPr lang="en-US" altLang="en-US" sz="2400" b="1" dirty="0" smtClean="0">
                <a:solidFill>
                  <a:srgbClr val="F3B217"/>
                </a:solidFill>
              </a:rPr>
              <a:t>Virtual machine manager </a:t>
            </a:r>
            <a:r>
              <a:rPr lang="en-US" altLang="en-US" sz="2400" dirty="0" smtClean="0"/>
              <a:t>(</a:t>
            </a:r>
            <a:r>
              <a:rPr lang="en-US" altLang="en-US" sz="2400" b="1" dirty="0" smtClean="0">
                <a:solidFill>
                  <a:srgbClr val="F3B217"/>
                </a:solidFill>
              </a:rPr>
              <a:t>VMM</a:t>
            </a:r>
            <a:r>
              <a:rPr lang="en-US" altLang="en-US" sz="2400" dirty="0" smtClean="0"/>
              <a:t>) or </a:t>
            </a:r>
            <a:r>
              <a:rPr lang="en-US" altLang="en-US" sz="2400" b="1" dirty="0" smtClean="0">
                <a:solidFill>
                  <a:srgbClr val="F3B217"/>
                </a:solidFill>
              </a:rPr>
              <a:t>hypervisor</a:t>
            </a:r>
            <a:r>
              <a:rPr lang="en-US" altLang="en-US" sz="2400" dirty="0" smtClean="0">
                <a:solidFill>
                  <a:srgbClr val="F3B217"/>
                </a:solidFill>
              </a:rPr>
              <a:t> </a:t>
            </a:r>
            <a:r>
              <a:rPr lang="en-US" altLang="en-US" sz="2400" dirty="0" smtClean="0"/>
              <a:t>– creates and runs virtual machines by providing interface that is </a:t>
            </a:r>
            <a:r>
              <a:rPr lang="en-US" altLang="en-US" sz="2400" b="1" i="1" dirty="0" smtClean="0"/>
              <a:t>identical</a:t>
            </a:r>
            <a:r>
              <a:rPr lang="en-US" altLang="en-US" sz="2400" dirty="0" smtClean="0"/>
              <a:t> to the host</a:t>
            </a:r>
          </a:p>
          <a:p>
            <a:pPr lvl="2">
              <a:spcBef>
                <a:spcPts val="0"/>
              </a:spcBef>
            </a:pPr>
            <a:r>
              <a:rPr lang="en-US" altLang="en-US" sz="2000" dirty="0" smtClean="0"/>
              <a:t>(Except in the case of </a:t>
            </a:r>
            <a:r>
              <a:rPr lang="en-US" altLang="en-US" sz="2000" dirty="0" err="1" smtClean="0"/>
              <a:t>paravirtualization</a:t>
            </a:r>
            <a:r>
              <a:rPr lang="en-US" altLang="en-US" sz="200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n-US" altLang="en-US" sz="2400" b="1" dirty="0" smtClean="0">
                <a:solidFill>
                  <a:srgbClr val="F3B217"/>
                </a:solidFill>
              </a:rPr>
              <a:t>Guest</a:t>
            </a:r>
            <a:r>
              <a:rPr lang="en-US" altLang="en-US" sz="2400" dirty="0" smtClean="0">
                <a:solidFill>
                  <a:srgbClr val="F3B217"/>
                </a:solidFill>
              </a:rPr>
              <a:t> </a:t>
            </a:r>
            <a:r>
              <a:rPr lang="en-US" altLang="en-US" sz="2400" dirty="0" smtClean="0"/>
              <a:t>– process provided with virtual copy of the host</a:t>
            </a:r>
          </a:p>
          <a:p>
            <a:pPr lvl="2">
              <a:spcBef>
                <a:spcPts val="0"/>
              </a:spcBef>
            </a:pPr>
            <a:r>
              <a:rPr lang="en-US" altLang="en-US" sz="2000" dirty="0" smtClean="0"/>
              <a:t>Usually an operating system</a:t>
            </a:r>
          </a:p>
          <a:p>
            <a:pPr>
              <a:spcBef>
                <a:spcPts val="0"/>
              </a:spcBef>
            </a:pPr>
            <a:r>
              <a:rPr lang="en-US" altLang="en-US" sz="2800" dirty="0" smtClean="0"/>
              <a:t>Single physical machine can run multiple operating systems concurrently, each in its own virtual machine</a:t>
            </a:r>
            <a:endParaRPr lang="en-US" altLang="en-US" sz="1800" dirty="0" smtClean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038748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 noChangeArrowheads="1"/>
          </p:cNvSpPr>
          <p:nvPr>
            <p:ph type="title"/>
          </p:nvPr>
        </p:nvSpPr>
        <p:spPr>
          <a:xfrm>
            <a:off x="868680" y="137160"/>
            <a:ext cx="10524743" cy="795527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OS Component – Storage Management</a:t>
            </a:r>
          </a:p>
        </p:txBody>
      </p:sp>
      <p:sp>
        <p:nvSpPr>
          <p:cNvPr id="48130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868680" y="1297814"/>
            <a:ext cx="10707624" cy="5249290"/>
          </a:xfrm>
        </p:spPr>
        <p:txBody>
          <a:bodyPr>
            <a:normAutofit fontScale="62500" lnSpcReduction="20000"/>
          </a:bodyPr>
          <a:lstStyle/>
          <a:p>
            <a:r>
              <a:rPr lang="en-US" altLang="en-US" sz="4500" dirty="0" smtClean="0"/>
              <a:t>Both boot disk and general data access need  be provided by VMM</a:t>
            </a:r>
          </a:p>
          <a:p>
            <a:r>
              <a:rPr lang="en-US" altLang="en-US" sz="4500" dirty="0" smtClean="0"/>
              <a:t>Need to support potentially dozens of guests per VMM (so standard disk partitioning not sufficient)</a:t>
            </a:r>
          </a:p>
          <a:p>
            <a:r>
              <a:rPr lang="en-US" altLang="en-US" sz="4500" dirty="0" smtClean="0"/>
              <a:t>Type 1 – storage guest root disks and </a:t>
            </a:r>
            <a:r>
              <a:rPr lang="en-US" altLang="en-US" sz="4500" dirty="0" err="1" smtClean="0"/>
              <a:t>config</a:t>
            </a:r>
            <a:r>
              <a:rPr lang="en-US" altLang="en-US" sz="4500" dirty="0" smtClean="0"/>
              <a:t> information within file system provided by VMM as a </a:t>
            </a:r>
            <a:r>
              <a:rPr lang="en-US" altLang="en-US" sz="4500" b="1" dirty="0" smtClean="0">
                <a:solidFill>
                  <a:srgbClr val="F3B217"/>
                </a:solidFill>
              </a:rPr>
              <a:t>disk image</a:t>
            </a:r>
          </a:p>
          <a:p>
            <a:r>
              <a:rPr lang="en-US" altLang="en-US" sz="4500" dirty="0" smtClean="0"/>
              <a:t>Type 2 – store as files in file system provided by host OS</a:t>
            </a:r>
          </a:p>
          <a:p>
            <a:r>
              <a:rPr lang="en-US" altLang="en-US" sz="4500" dirty="0" smtClean="0"/>
              <a:t>Duplicate file -&gt; create new guest</a:t>
            </a:r>
          </a:p>
          <a:p>
            <a:r>
              <a:rPr lang="en-US" altLang="en-US" sz="4500" dirty="0" smtClean="0"/>
              <a:t>Move file to another system -&gt; move guest</a:t>
            </a:r>
          </a:p>
          <a:p>
            <a:r>
              <a:rPr lang="en-US" altLang="en-US" sz="4500" b="1" dirty="0" smtClean="0">
                <a:solidFill>
                  <a:srgbClr val="F3B217"/>
                </a:solidFill>
              </a:rPr>
              <a:t>Physical-to-virtual</a:t>
            </a:r>
            <a:r>
              <a:rPr lang="en-US" altLang="en-US" sz="4500" b="1" dirty="0" smtClean="0">
                <a:solidFill>
                  <a:srgbClr val="3366FF"/>
                </a:solidFill>
              </a:rPr>
              <a:t> </a:t>
            </a:r>
            <a:r>
              <a:rPr lang="en-US" altLang="en-US" sz="4500" dirty="0" smtClean="0"/>
              <a:t>(</a:t>
            </a:r>
            <a:r>
              <a:rPr lang="en-US" altLang="en-US" sz="4500" b="1" dirty="0" smtClean="0">
                <a:solidFill>
                  <a:srgbClr val="F3B217"/>
                </a:solidFill>
              </a:rPr>
              <a:t>P-to-V</a:t>
            </a:r>
            <a:r>
              <a:rPr lang="en-US" altLang="en-US" sz="4500" dirty="0" smtClean="0"/>
              <a:t>) convert native disk blocks into VMM format</a:t>
            </a:r>
          </a:p>
          <a:p>
            <a:r>
              <a:rPr lang="en-US" altLang="en-US" sz="4500" b="1" dirty="0" smtClean="0">
                <a:solidFill>
                  <a:srgbClr val="F3B217"/>
                </a:solidFill>
              </a:rPr>
              <a:t>Virtual-to-physical</a:t>
            </a:r>
            <a:r>
              <a:rPr lang="en-US" altLang="en-US" sz="4500" b="1" dirty="0" smtClean="0">
                <a:solidFill>
                  <a:srgbClr val="3366FF"/>
                </a:solidFill>
              </a:rPr>
              <a:t> </a:t>
            </a:r>
            <a:r>
              <a:rPr lang="en-US" altLang="en-US" sz="4500" dirty="0" smtClean="0"/>
              <a:t>(</a:t>
            </a:r>
            <a:r>
              <a:rPr lang="en-US" altLang="en-US" sz="4500" b="1" dirty="0" smtClean="0">
                <a:solidFill>
                  <a:srgbClr val="F3B217"/>
                </a:solidFill>
              </a:rPr>
              <a:t>V-to-P</a:t>
            </a:r>
            <a:r>
              <a:rPr lang="en-US" altLang="en-US" sz="4500" dirty="0" smtClean="0"/>
              <a:t>) convert from virtual format to native or disk format</a:t>
            </a:r>
          </a:p>
          <a:p>
            <a:r>
              <a:rPr lang="en-US" altLang="en-US" sz="4500" dirty="0" smtClean="0"/>
              <a:t>VMM also needs to provide access to network attached storage (just networking) and other disk images, disk partitions, disks, </a:t>
            </a:r>
            <a:r>
              <a:rPr lang="en-US" altLang="en-US" sz="4500" dirty="0" err="1" smtClean="0"/>
              <a:t>etc</a:t>
            </a:r>
            <a:endParaRPr lang="en-US" altLang="en-US" sz="4500" dirty="0" smtClean="0"/>
          </a:p>
          <a:p>
            <a:pPr marL="457200" lvl="1" indent="0">
              <a:buNone/>
            </a:pPr>
            <a:endParaRPr lang="en-US" altLang="en-US" dirty="0" smtClean="0"/>
          </a:p>
          <a:p>
            <a:pPr lvl="2"/>
            <a:endParaRPr lang="en-US" altLang="en-US" dirty="0" smtClean="0"/>
          </a:p>
          <a:p>
            <a:pPr>
              <a:buFont typeface="Monotype Sorts" pitchFamily="-84" charset="2"/>
              <a:buNone/>
            </a:pP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724411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 noChangeArrowheads="1"/>
          </p:cNvSpPr>
          <p:nvPr>
            <p:ph type="title"/>
          </p:nvPr>
        </p:nvSpPr>
        <p:spPr>
          <a:xfrm>
            <a:off x="859536" y="146304"/>
            <a:ext cx="10497312" cy="795528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OS Component – Live Migration</a:t>
            </a:r>
          </a:p>
        </p:txBody>
      </p:sp>
      <p:sp>
        <p:nvSpPr>
          <p:cNvPr id="49154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771970" y="1108646"/>
            <a:ext cx="10722038" cy="5648770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sz="4600" dirty="0"/>
              <a:t>Taking advantage of VMM features leads to new functionality not found on general operating systems such as live migration</a:t>
            </a:r>
          </a:p>
          <a:p>
            <a:r>
              <a:rPr lang="en-US" altLang="en-US" sz="4600" dirty="0"/>
              <a:t>Running guest can be moved between systems, without interrupting user access to the guest or its apps</a:t>
            </a:r>
          </a:p>
          <a:p>
            <a:r>
              <a:rPr lang="en-US" altLang="en-US" sz="4600" dirty="0"/>
              <a:t>Very useful for resource management, maintenance downtime windows, </a:t>
            </a:r>
            <a:r>
              <a:rPr lang="en-US" altLang="en-US" sz="4600" dirty="0" err="1" smtClean="0"/>
              <a:t>etc</a:t>
            </a:r>
            <a:endParaRPr lang="en-US" altLang="en-US" sz="4600" dirty="0"/>
          </a:p>
          <a:p>
            <a:pPr lvl="1"/>
            <a:r>
              <a:rPr lang="en-US" altLang="en-US" sz="3300" dirty="0"/>
              <a:t>The source VMM establishes a connection with the target VMM</a:t>
            </a:r>
          </a:p>
          <a:p>
            <a:pPr lvl="1"/>
            <a:r>
              <a:rPr lang="en-US" altLang="en-US" sz="3300" dirty="0"/>
              <a:t>The target creates a new guest by creating a new VCPU, </a:t>
            </a:r>
            <a:r>
              <a:rPr lang="en-US" altLang="en-US" sz="3300" dirty="0" err="1"/>
              <a:t>etc</a:t>
            </a:r>
            <a:r>
              <a:rPr lang="en-US" altLang="en-US" sz="3300" dirty="0"/>
              <a:t> </a:t>
            </a:r>
          </a:p>
          <a:p>
            <a:pPr lvl="1"/>
            <a:r>
              <a:rPr lang="en-US" altLang="en-US" sz="3300" dirty="0"/>
              <a:t>The source sends all read-only guest memory pages to the target</a:t>
            </a:r>
          </a:p>
          <a:p>
            <a:pPr lvl="1"/>
            <a:r>
              <a:rPr lang="en-US" altLang="en-US" sz="3300" dirty="0"/>
              <a:t>The source sends all read-write pages to the target, marking them as clean </a:t>
            </a:r>
          </a:p>
          <a:p>
            <a:pPr lvl="1"/>
            <a:r>
              <a:rPr lang="en-US" altLang="en-US" sz="3300" dirty="0"/>
              <a:t>The source repeats step 4, as during that step some pages were probably modified by the guest and are now dirty</a:t>
            </a:r>
          </a:p>
          <a:p>
            <a:pPr lvl="1"/>
            <a:r>
              <a:rPr lang="en-US" altLang="en-US" sz="3300" dirty="0"/>
              <a:t>When cycle of steps 4 and 5 becomes very short, source VMM freezes guest, sends VCPU’s final state, sends other state details, sends final dirty pages, and tells target to start running the guest</a:t>
            </a:r>
          </a:p>
          <a:p>
            <a:pPr lvl="2"/>
            <a:r>
              <a:rPr lang="en-US" altLang="en-US" sz="3300" dirty="0"/>
              <a:t>Once target acknowledges that guest running, source terminates guest</a:t>
            </a:r>
          </a:p>
          <a:p>
            <a:pPr lvl="2"/>
            <a:endParaRPr lang="en-US" altLang="en-US" dirty="0" smtClean="0"/>
          </a:p>
          <a:p>
            <a:pPr>
              <a:buFont typeface="Monotype Sorts" pitchFamily="-84" charset="2"/>
              <a:buNone/>
            </a:pP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611121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 noChangeArrowheads="1"/>
          </p:cNvSpPr>
          <p:nvPr>
            <p:ph type="title"/>
          </p:nvPr>
        </p:nvSpPr>
        <p:spPr>
          <a:xfrm>
            <a:off x="850392" y="128016"/>
            <a:ext cx="10543032" cy="822960"/>
          </a:xfrm>
        </p:spPr>
        <p:txBody>
          <a:bodyPr>
            <a:normAutofit/>
          </a:bodyPr>
          <a:lstStyle/>
          <a:p>
            <a:r>
              <a:rPr lang="en-US" altLang="en-US" sz="4400" dirty="0"/>
              <a:t>Live Migration of Guest Between Servers</a:t>
            </a:r>
          </a:p>
        </p:txBody>
      </p:sp>
      <p:pic>
        <p:nvPicPr>
          <p:cNvPr id="50178" name="Content Placeholder 3" descr="16_08.pd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7900" b="-17900"/>
          <a:stretch>
            <a:fillRect/>
          </a:stretch>
        </p:blipFill>
        <p:spPr>
          <a:xfrm>
            <a:off x="2394458" y="1479869"/>
            <a:ext cx="7454900" cy="4105275"/>
          </a:xfrm>
        </p:spPr>
      </p:pic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52219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 noChangeArrowheads="1"/>
          </p:cNvSpPr>
          <p:nvPr>
            <p:ph type="title"/>
          </p:nvPr>
        </p:nvSpPr>
        <p:spPr>
          <a:xfrm>
            <a:off x="858964" y="146304"/>
            <a:ext cx="10534459" cy="841248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Examples - VMware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="" xmlns:a16="http://schemas.microsoft.com/office/drawing/2014/main" id="{EA6A0F27-9CD7-A44F-B996-BFB0F7B76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964" y="1330580"/>
            <a:ext cx="10534459" cy="4841620"/>
          </a:xfrm>
        </p:spPr>
        <p:txBody>
          <a:bodyPr>
            <a:normAutofit fontScale="85000" lnSpcReduction="20000"/>
          </a:bodyPr>
          <a:lstStyle/>
          <a:p>
            <a:pPr>
              <a:buFont typeface="Monotype Sorts" charset="0"/>
              <a:buChar char="n"/>
              <a:defRPr/>
            </a:pPr>
            <a:endParaRPr lang="en-US" dirty="0"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ea typeface="ＭＳ Ｐゴシック" charset="0"/>
              </a:rPr>
              <a:t>VMware Workstation runs on x86, provides VMM for guests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Runs as application on other native, installed host operating system -&gt; Type 2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Lots of guests possible, including Windows, Linux, </a:t>
            </a:r>
            <a:r>
              <a:rPr lang="en-US" dirty="0" err="1">
                <a:ea typeface="ＭＳ Ｐゴシック" charset="0"/>
              </a:rPr>
              <a:t>etc</a:t>
            </a:r>
            <a:r>
              <a:rPr lang="en-US" dirty="0">
                <a:ea typeface="ＭＳ Ｐゴシック" charset="0"/>
              </a:rPr>
              <a:t> all runnable concurrently (as resources allow)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Virtualization layer abstracts underlying HW, providing guest with is own virtual CPUs, memory, disk drives, network interfaces, </a:t>
            </a:r>
            <a:r>
              <a:rPr lang="en-US" dirty="0" err="1">
                <a:ea typeface="ＭＳ Ｐゴシック" charset="0"/>
              </a:rPr>
              <a:t>etc</a:t>
            </a:r>
            <a:endParaRPr lang="en-US" dirty="0"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ea typeface="ＭＳ Ｐゴシック" charset="0"/>
              </a:rPr>
              <a:t>Physical disks can be provided to guests, or virtual physical disks (just files within host file system)</a:t>
            </a:r>
          </a:p>
          <a:p>
            <a:pPr marL="0" indent="0">
              <a:buNone/>
              <a:defRPr/>
            </a:pPr>
            <a:endParaRPr lang="en-US" dirty="0">
              <a:ea typeface="ＭＳ Ｐゴシック" charset="0"/>
            </a:endParaRPr>
          </a:p>
          <a:p>
            <a:pPr marL="457200" lvl="1" indent="0">
              <a:buNone/>
              <a:defRPr/>
            </a:pPr>
            <a:endParaRPr lang="en-US" dirty="0">
              <a:ea typeface="ＭＳ Ｐゴシック" charset="0"/>
            </a:endParaRPr>
          </a:p>
          <a:p>
            <a:pPr lvl="2">
              <a:buFont typeface="Webdings" charset="0"/>
              <a:buChar char="4"/>
              <a:defRPr/>
            </a:pPr>
            <a:endParaRPr lang="en-US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564607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 noChangeArrowheads="1"/>
          </p:cNvSpPr>
          <p:nvPr>
            <p:ph type="title"/>
          </p:nvPr>
        </p:nvSpPr>
        <p:spPr>
          <a:xfrm>
            <a:off x="850392" y="128016"/>
            <a:ext cx="10552176" cy="795527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VMware Workstation Architecture</a:t>
            </a:r>
          </a:p>
        </p:txBody>
      </p:sp>
      <p:pic>
        <p:nvPicPr>
          <p:cNvPr id="52226" name="Content Placeholder 3" descr="16_09.pd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4153" r="-14153"/>
          <a:stretch>
            <a:fillRect/>
          </a:stretch>
        </p:blipFill>
        <p:spPr>
          <a:xfrm>
            <a:off x="2237613" y="1784605"/>
            <a:ext cx="7627938" cy="4200525"/>
          </a:xfrm>
        </p:spPr>
      </p:pic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632563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 noChangeArrowheads="1"/>
          </p:cNvSpPr>
          <p:nvPr>
            <p:ph type="title"/>
          </p:nvPr>
        </p:nvSpPr>
        <p:spPr>
          <a:xfrm>
            <a:off x="877824" y="137160"/>
            <a:ext cx="10488168" cy="786384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Examples – Java Virtual Machine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="" xmlns:a16="http://schemas.microsoft.com/office/drawing/2014/main" id="{CF310F91-BFD2-1C41-94D4-CC7D994E2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1056068"/>
            <a:ext cx="10488168" cy="55459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sz="9600" dirty="0">
                <a:ea typeface="ＭＳ Ｐゴシック" charset="0"/>
              </a:rPr>
              <a:t>Example of programming-environment virtualization</a:t>
            </a:r>
          </a:p>
          <a:p>
            <a:pPr>
              <a:lnSpc>
                <a:spcPct val="120000"/>
              </a:lnSpc>
              <a:defRPr/>
            </a:pPr>
            <a:r>
              <a:rPr lang="en-US" sz="9600" dirty="0">
                <a:ea typeface="ＭＳ Ｐゴシック" charset="0"/>
              </a:rPr>
              <a:t>Very popular language / application environment invented by Sun Microsystems in 1995</a:t>
            </a:r>
          </a:p>
          <a:p>
            <a:pPr>
              <a:lnSpc>
                <a:spcPct val="120000"/>
              </a:lnSpc>
              <a:defRPr/>
            </a:pPr>
            <a:r>
              <a:rPr lang="en-US" sz="9600" dirty="0">
                <a:ea typeface="ＭＳ Ｐゴシック" charset="0"/>
              </a:rPr>
              <a:t>Write once, run anywhere</a:t>
            </a:r>
          </a:p>
          <a:p>
            <a:pPr>
              <a:lnSpc>
                <a:spcPct val="120000"/>
              </a:lnSpc>
              <a:defRPr/>
            </a:pPr>
            <a:r>
              <a:rPr lang="en-US" sz="9600" dirty="0">
                <a:ea typeface="ＭＳ Ｐゴシック" charset="0"/>
              </a:rPr>
              <a:t>Includes language specification (Java), API library, Java virtual machine (JVM)</a:t>
            </a:r>
          </a:p>
          <a:p>
            <a:pPr>
              <a:lnSpc>
                <a:spcPct val="120000"/>
              </a:lnSpc>
              <a:defRPr/>
            </a:pPr>
            <a:r>
              <a:rPr lang="en-US" sz="9600" dirty="0">
                <a:ea typeface="ＭＳ Ｐゴシック" charset="0"/>
              </a:rPr>
              <a:t>Java objects specified by class construct, Java program is one or more objects</a:t>
            </a:r>
          </a:p>
          <a:p>
            <a:pPr>
              <a:lnSpc>
                <a:spcPct val="120000"/>
              </a:lnSpc>
              <a:defRPr/>
            </a:pPr>
            <a:r>
              <a:rPr lang="en-US" sz="9600" dirty="0">
                <a:ea typeface="ＭＳ Ｐゴシック" charset="0"/>
              </a:rPr>
              <a:t>Each Java object compiled into architecture-neutral </a:t>
            </a:r>
            <a:r>
              <a:rPr lang="en-US" sz="9600" b="1" dirty="0" err="1">
                <a:solidFill>
                  <a:srgbClr val="F3B217"/>
                </a:solidFill>
                <a:ea typeface="ＭＳ Ｐゴシック" charset="0"/>
              </a:rPr>
              <a:t>bytecode</a:t>
            </a:r>
            <a:r>
              <a:rPr lang="en-US" sz="9600" dirty="0">
                <a:solidFill>
                  <a:srgbClr val="F3B217"/>
                </a:solidFill>
                <a:ea typeface="ＭＳ Ｐゴシック" charset="0"/>
              </a:rPr>
              <a:t> </a:t>
            </a:r>
            <a:r>
              <a:rPr lang="en-US" sz="9600" dirty="0">
                <a:ea typeface="ＭＳ Ｐゴシック" charset="0"/>
              </a:rPr>
              <a:t>output (</a:t>
            </a:r>
            <a:r>
              <a:rPr lang="en-US" sz="9600" b="1" dirty="0">
                <a:latin typeface="Courier New"/>
                <a:ea typeface="ＭＳ Ｐゴシック" charset="0"/>
                <a:cs typeface="Courier New"/>
              </a:rPr>
              <a:t>.class</a:t>
            </a:r>
            <a:r>
              <a:rPr lang="en-US" sz="9600" dirty="0">
                <a:ea typeface="ＭＳ Ｐゴシック" charset="0"/>
              </a:rPr>
              <a:t>) which JVM </a:t>
            </a:r>
            <a:r>
              <a:rPr lang="en-US" sz="9600" b="1" dirty="0">
                <a:solidFill>
                  <a:srgbClr val="F3B217"/>
                </a:solidFill>
                <a:ea typeface="ＭＳ Ｐゴシック" charset="0"/>
              </a:rPr>
              <a:t>class loader </a:t>
            </a:r>
            <a:r>
              <a:rPr lang="en-US" sz="9600" dirty="0">
                <a:ea typeface="ＭＳ Ｐゴシック" charset="0"/>
              </a:rPr>
              <a:t>loads</a:t>
            </a:r>
          </a:p>
          <a:p>
            <a:pPr>
              <a:lnSpc>
                <a:spcPct val="120000"/>
              </a:lnSpc>
              <a:defRPr/>
            </a:pPr>
            <a:r>
              <a:rPr lang="en-US" sz="9600" dirty="0">
                <a:ea typeface="ＭＳ Ｐゴシック" charset="0"/>
              </a:rPr>
              <a:t>JVM compiled per architecture, reads </a:t>
            </a:r>
            <a:r>
              <a:rPr lang="en-US" sz="9600" dirty="0" err="1">
                <a:ea typeface="ＭＳ Ｐゴシック" charset="0"/>
              </a:rPr>
              <a:t>bytecode</a:t>
            </a:r>
            <a:r>
              <a:rPr lang="en-US" sz="9600" dirty="0">
                <a:ea typeface="ＭＳ Ｐゴシック" charset="0"/>
              </a:rPr>
              <a:t> and executes</a:t>
            </a:r>
          </a:p>
          <a:p>
            <a:pPr>
              <a:lnSpc>
                <a:spcPct val="120000"/>
              </a:lnSpc>
              <a:defRPr/>
            </a:pPr>
            <a:r>
              <a:rPr lang="en-US" sz="9600" dirty="0">
                <a:ea typeface="ＭＳ Ｐゴシック" charset="0"/>
              </a:rPr>
              <a:t>Includes </a:t>
            </a:r>
            <a:r>
              <a:rPr lang="en-US" sz="9600" b="1" dirty="0">
                <a:solidFill>
                  <a:srgbClr val="F3B217"/>
                </a:solidFill>
                <a:ea typeface="ＭＳ Ｐゴシック" charset="0"/>
              </a:rPr>
              <a:t>garbage collection </a:t>
            </a:r>
            <a:r>
              <a:rPr lang="en-US" sz="9600" dirty="0">
                <a:ea typeface="ＭＳ Ｐゴシック" charset="0"/>
              </a:rPr>
              <a:t>to reclaim memory no longer in use</a:t>
            </a:r>
          </a:p>
          <a:p>
            <a:pPr>
              <a:lnSpc>
                <a:spcPct val="120000"/>
              </a:lnSpc>
              <a:defRPr/>
            </a:pPr>
            <a:r>
              <a:rPr lang="en-US" sz="9600" dirty="0">
                <a:ea typeface="ＭＳ Ｐゴシック" charset="0"/>
              </a:rPr>
              <a:t>Made faster by </a:t>
            </a:r>
            <a:r>
              <a:rPr lang="en-US" sz="9600" b="1" dirty="0">
                <a:solidFill>
                  <a:srgbClr val="F3B217"/>
                </a:solidFill>
                <a:ea typeface="ＭＳ Ｐゴシック" charset="0"/>
              </a:rPr>
              <a:t>just-in-time </a:t>
            </a:r>
            <a:r>
              <a:rPr lang="en-US" sz="9600" dirty="0">
                <a:ea typeface="ＭＳ Ｐゴシック" charset="0"/>
              </a:rPr>
              <a:t>(</a:t>
            </a:r>
            <a:r>
              <a:rPr lang="en-US" sz="9600" b="1" dirty="0">
                <a:solidFill>
                  <a:srgbClr val="F3B217"/>
                </a:solidFill>
                <a:ea typeface="ＭＳ Ｐゴシック" charset="0"/>
              </a:rPr>
              <a:t>JIT</a:t>
            </a:r>
            <a:r>
              <a:rPr lang="en-US" sz="9600" dirty="0">
                <a:ea typeface="ＭＳ Ｐゴシック" charset="0"/>
              </a:rPr>
              <a:t>) compiler that turns </a:t>
            </a:r>
            <a:r>
              <a:rPr lang="en-US" sz="9600" dirty="0" err="1">
                <a:ea typeface="ＭＳ Ｐゴシック" charset="0"/>
              </a:rPr>
              <a:t>bytecodes</a:t>
            </a:r>
            <a:r>
              <a:rPr lang="en-US" sz="9600" dirty="0">
                <a:ea typeface="ＭＳ Ｐゴシック" charset="0"/>
              </a:rPr>
              <a:t> into native code and caches them</a:t>
            </a:r>
          </a:p>
          <a:p>
            <a:pPr marL="0" indent="0">
              <a:buNone/>
              <a:defRPr/>
            </a:pPr>
            <a:endParaRPr lang="en-US" dirty="0">
              <a:ea typeface="ＭＳ Ｐゴシック" charset="0"/>
            </a:endParaRPr>
          </a:p>
          <a:p>
            <a:pPr marL="457200" lvl="1" indent="0">
              <a:buNone/>
              <a:defRPr/>
            </a:pPr>
            <a:endParaRPr lang="en-US" dirty="0">
              <a:ea typeface="ＭＳ Ｐゴシック" charset="0"/>
            </a:endParaRPr>
          </a:p>
          <a:p>
            <a:pPr lvl="2">
              <a:buFont typeface="Webdings" charset="0"/>
              <a:buChar char="4"/>
              <a:defRPr/>
            </a:pPr>
            <a:endParaRPr lang="en-US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186132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 noChangeArrowheads="1"/>
          </p:cNvSpPr>
          <p:nvPr>
            <p:ph type="title"/>
          </p:nvPr>
        </p:nvSpPr>
        <p:spPr>
          <a:xfrm>
            <a:off x="841248" y="118872"/>
            <a:ext cx="10515600" cy="877824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The Java Virtual Machine</a:t>
            </a:r>
          </a:p>
        </p:txBody>
      </p:sp>
      <p:pic>
        <p:nvPicPr>
          <p:cNvPr id="54274" name="Content Placeholder 3" descr="16_10.pd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8986" b="-8986"/>
          <a:stretch>
            <a:fillRect/>
          </a:stretch>
        </p:blipFill>
        <p:spPr>
          <a:xfrm>
            <a:off x="2714943" y="1741170"/>
            <a:ext cx="7219950" cy="3975100"/>
          </a:xfrm>
        </p:spPr>
      </p:pic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300355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 noChangeArrowheads="1"/>
          </p:cNvSpPr>
          <p:nvPr>
            <p:ph type="title"/>
          </p:nvPr>
        </p:nvSpPr>
        <p:spPr>
          <a:xfrm>
            <a:off x="841248" y="137160"/>
            <a:ext cx="10488168" cy="786384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Virtualization Research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="" xmlns:a16="http://schemas.microsoft.com/office/drawing/2014/main" id="{CF310F91-BFD2-1C41-94D4-CC7D994E2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1065212"/>
            <a:ext cx="10625327" cy="5564188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Very popular technology with active research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Driven by uses such as server consolidation</a:t>
            </a:r>
          </a:p>
          <a:p>
            <a:pPr>
              <a:defRPr/>
            </a:pPr>
            <a:r>
              <a:rPr lang="en-US" b="1" dirty="0" err="1">
                <a:solidFill>
                  <a:srgbClr val="F3B217"/>
                </a:solidFill>
                <a:ea typeface="ＭＳ Ｐゴシック" charset="0"/>
              </a:rPr>
              <a:t>Unikernels</a:t>
            </a:r>
            <a:r>
              <a:rPr lang="en-US" dirty="0">
                <a:ea typeface="ＭＳ Ｐゴシック" charset="0"/>
              </a:rPr>
              <a:t>, built on </a:t>
            </a:r>
            <a:r>
              <a:rPr lang="en-US" b="1" dirty="0">
                <a:solidFill>
                  <a:srgbClr val="F3B217"/>
                </a:solidFill>
                <a:ea typeface="ＭＳ Ｐゴシック" charset="0"/>
              </a:rPr>
              <a:t>library operating systems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Aim to improve efficiency and security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Specialized machine images using one address space, shrinking attack surface and resource footprint of deployed applications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In essence, compile application, libraries called, and used kernel services into single binary that runs in a virtual environment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Better control of processes available via projects like </a:t>
            </a:r>
            <a:r>
              <a:rPr lang="en-US" b="1" dirty="0">
                <a:solidFill>
                  <a:srgbClr val="F3B217"/>
                </a:solidFill>
                <a:ea typeface="ＭＳ Ｐゴシック" charset="0"/>
              </a:rPr>
              <a:t>Quest-V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Real time execution and fault tolerance via virtualization instructions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Partitioning hypervisors partition physical resources amongst guests, fully-committing all resources (rather than overcommitting)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For example </a:t>
            </a:r>
            <a:r>
              <a:rPr lang="en-US" dirty="0"/>
              <a:t>a Linux system that lacks real-time capabilities for safety- and security-critical tasks can be extended with a lightweight real-time OS running in its own VM</a:t>
            </a:r>
          </a:p>
          <a:p>
            <a:pPr lvl="1">
              <a:buFont typeface="Monotype Sorts" charset="0"/>
              <a:buChar char="n"/>
              <a:defRPr/>
            </a:pPr>
            <a:endParaRPr lang="en-US" dirty="0">
              <a:ea typeface="ＭＳ Ｐゴシック" charset="0"/>
            </a:endParaRPr>
          </a:p>
          <a:p>
            <a:pPr lvl="1">
              <a:buFont typeface="Monotype Sorts" charset="0"/>
              <a:buChar char="n"/>
              <a:defRPr/>
            </a:pPr>
            <a:endParaRPr lang="en-US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ea typeface="ＭＳ Ｐゴシック" charset="0"/>
            </a:endParaRPr>
          </a:p>
          <a:p>
            <a:pPr marL="457200" lvl="1" indent="0">
              <a:buNone/>
              <a:defRPr/>
            </a:pPr>
            <a:endParaRPr lang="en-US" dirty="0">
              <a:ea typeface="ＭＳ Ｐゴシック" charset="0"/>
            </a:endParaRPr>
          </a:p>
          <a:p>
            <a:pPr lvl="2">
              <a:buFont typeface="Webdings" charset="0"/>
              <a:buChar char="4"/>
              <a:defRPr/>
            </a:pPr>
            <a:endParaRPr lang="en-US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0446761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Virtualization Research (cont.)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="" xmlns:a16="http://schemas.microsoft.com/office/drawing/2014/main" id="{CF310F91-BFD2-1C41-94D4-CC7D994E2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8052"/>
            <a:ext cx="10515600" cy="553364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Separation hypervisors like Quest-V, each task runs in a virtual machine</a:t>
            </a:r>
          </a:p>
          <a:p>
            <a:pPr lvl="1">
              <a:defRPr/>
            </a:pPr>
            <a:r>
              <a:rPr lang="en-US" dirty="0"/>
              <a:t>Hypervisor initializes system and starts tasks but not involved in continuing operation</a:t>
            </a:r>
          </a:p>
          <a:p>
            <a:pPr lvl="1">
              <a:defRPr/>
            </a:pPr>
            <a:r>
              <a:rPr lang="en-US" dirty="0"/>
              <a:t>Each VM has its own resources the task manages</a:t>
            </a:r>
          </a:p>
          <a:p>
            <a:pPr lvl="1">
              <a:defRPr/>
            </a:pPr>
            <a:r>
              <a:rPr lang="en-US" dirty="0"/>
              <a:t>Tasks can be real time and more secure</a:t>
            </a:r>
          </a:p>
          <a:p>
            <a:pPr lvl="1">
              <a:defRPr/>
            </a:pPr>
            <a:r>
              <a:rPr lang="en-US" dirty="0"/>
              <a:t>Other examples are </a:t>
            </a:r>
            <a:r>
              <a:rPr lang="en-US" dirty="0" err="1"/>
              <a:t>Xtratum</a:t>
            </a:r>
            <a:r>
              <a:rPr lang="en-US" dirty="0"/>
              <a:t>, Siemens Jailhouse</a:t>
            </a:r>
          </a:p>
          <a:p>
            <a:pPr lvl="1">
              <a:defRPr/>
            </a:pPr>
            <a:r>
              <a:rPr lang="en-US" dirty="0"/>
              <a:t>Can build chip-level distributed system</a:t>
            </a:r>
          </a:p>
          <a:p>
            <a:pPr lvl="1">
              <a:defRPr/>
            </a:pPr>
            <a:r>
              <a:rPr lang="en-US" dirty="0"/>
              <a:t>Secure shared memory channels implemented via extended page tables for inter-task communication</a:t>
            </a:r>
          </a:p>
          <a:p>
            <a:pPr lvl="1">
              <a:defRPr/>
            </a:pPr>
            <a:r>
              <a:rPr lang="en-US" dirty="0"/>
              <a:t>Project targets include robotics, self-driving cars, Internet of Things</a:t>
            </a:r>
          </a:p>
          <a:p>
            <a:pPr marL="457200" lvl="1" indent="0">
              <a:buNone/>
              <a:defRPr/>
            </a:pPr>
            <a:endParaRPr lang="en-US" dirty="0"/>
          </a:p>
          <a:p>
            <a:pPr lvl="1">
              <a:buFont typeface="Monotype Sorts" pitchFamily="2" charset="2"/>
              <a:buChar char="l"/>
              <a:defRPr/>
            </a:pPr>
            <a:endParaRPr lang="en-US" dirty="0"/>
          </a:p>
          <a:p>
            <a:pPr>
              <a:buFont typeface="Monotype Sorts" pitchFamily="2" charset="2"/>
              <a:buChar char="n"/>
              <a:defRPr/>
            </a:pPr>
            <a:endParaRPr lang="en-US" dirty="0"/>
          </a:p>
          <a:p>
            <a:pPr lvl="1">
              <a:buFont typeface="Monotype Sorts" pitchFamily="2" charset="2"/>
              <a:buChar char="l"/>
              <a:defRPr/>
            </a:pPr>
            <a:endParaRPr lang="en-US" dirty="0"/>
          </a:p>
          <a:p>
            <a:pPr lvl="2">
              <a:buFont typeface="Webdings" pitchFamily="2" charset="2"/>
              <a:buChar char="4"/>
              <a:defRPr/>
            </a:pPr>
            <a:endParaRPr lang="en-US" dirty="0"/>
          </a:p>
          <a:p>
            <a:pPr>
              <a:buFont typeface="Monotype Sorts" pitchFamily="2" charset="2"/>
              <a:buChar char="n"/>
              <a:defRPr/>
            </a:pPr>
            <a:endParaRPr lang="en-US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51239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4999" y="472120"/>
            <a:ext cx="7524751" cy="5262979"/>
          </a:xfrm>
          <a:prstGeom prst="rect">
            <a:avLst/>
          </a:prstGeom>
          <a:noFill/>
          <a:ln>
            <a:noFill/>
          </a:ln>
          <a:scene3d>
            <a:camera prst="perspectiveRelaxed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.text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__start:	addi t1, zero, 0x18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addi t2, zero, 0x21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cycle: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t1, t2, done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slt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t0, t1, t2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t0, zero, 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if_less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nop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sub t1, t1, t2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j cycle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nop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if_less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:	sub t2, t2, t1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j cycle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done:		add t3, t1, zero</a:t>
            </a:r>
            <a:endParaRPr lang="ru-RU" sz="2400" b="0" cap="none" spc="0" dirty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Questions?</a:t>
            </a:r>
            <a:endParaRPr lang="ru-RU" sz="4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787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 noChangeArrowheads="1"/>
          </p:cNvSpPr>
          <p:nvPr>
            <p:ph type="title"/>
          </p:nvPr>
        </p:nvSpPr>
        <p:spPr>
          <a:xfrm>
            <a:off x="865632" y="132178"/>
            <a:ext cx="10472928" cy="827942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System Models</a:t>
            </a:r>
          </a:p>
        </p:txBody>
      </p:sp>
      <p:pic>
        <p:nvPicPr>
          <p:cNvPr id="12290" name="Content Placeholder 3" descr="16_01.pd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419" b="9419"/>
          <a:stretch>
            <a:fillRect/>
          </a:stretch>
        </p:blipFill>
        <p:spPr>
          <a:xfrm>
            <a:off x="3125214" y="1491169"/>
            <a:ext cx="6776686" cy="3721394"/>
          </a:xfrm>
        </p:spPr>
      </p:pic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2439862" y="5450971"/>
            <a:ext cx="3011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-84" charset="2"/>
              <a:buChar char="n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5000"/>
              </a:spcBef>
              <a:buClr>
                <a:srgbClr val="CC6600"/>
              </a:buClr>
              <a:buSzPct val="80000"/>
              <a:buFont typeface="Monotype Sorts" pitchFamily="-84" charset="2"/>
              <a:buChar char="l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5000"/>
              </a:spcBef>
              <a:buClr>
                <a:srgbClr val="009900"/>
              </a:buClr>
              <a:buSzPct val="75000"/>
              <a:buFont typeface="Webdings" panose="05030102010509060703" pitchFamily="18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5000"/>
              </a:spcBef>
              <a:buClr>
                <a:schemeClr val="hlink"/>
              </a:buClr>
              <a:buSzPct val="75000"/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5000"/>
              </a:spcBef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dirty="0">
                <a:solidFill>
                  <a:srgbClr val="1E3272"/>
                </a:solidFill>
                <a:latin typeface="Verdana" panose="020B0604030504040204" pitchFamily="34" charset="0"/>
              </a:rPr>
              <a:t>    Non-virtual machine</a:t>
            </a:r>
          </a:p>
        </p:txBody>
      </p:sp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7088850" y="5422656"/>
            <a:ext cx="2813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-84" charset="2"/>
              <a:buChar char="n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5000"/>
              </a:spcBef>
              <a:buClr>
                <a:srgbClr val="CC6600"/>
              </a:buClr>
              <a:buSzPct val="80000"/>
              <a:buFont typeface="Monotype Sorts" pitchFamily="-84" charset="2"/>
              <a:buChar char="l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5000"/>
              </a:spcBef>
              <a:buClr>
                <a:srgbClr val="009900"/>
              </a:buClr>
              <a:buSzPct val="75000"/>
              <a:buFont typeface="Webdings" panose="05030102010509060703" pitchFamily="18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5000"/>
              </a:spcBef>
              <a:buClr>
                <a:schemeClr val="hlink"/>
              </a:buClr>
              <a:buSzPct val="75000"/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5000"/>
              </a:spcBef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dirty="0">
                <a:solidFill>
                  <a:srgbClr val="1E3272"/>
                </a:solidFill>
                <a:latin typeface="Verdana" panose="020B0604030504040204" pitchFamily="34" charset="0"/>
              </a:rPr>
              <a:t>     Virtual machine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61812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 noChangeArrowheads="1"/>
          </p:cNvSpPr>
          <p:nvPr>
            <p:ph type="title"/>
          </p:nvPr>
        </p:nvSpPr>
        <p:spPr>
          <a:xfrm>
            <a:off x="859536" y="146304"/>
            <a:ext cx="10515600" cy="795528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Implementation of VMMs</a:t>
            </a:r>
          </a:p>
        </p:txBody>
      </p:sp>
      <p:sp>
        <p:nvSpPr>
          <p:cNvPr id="13314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859536" y="1105788"/>
            <a:ext cx="10515600" cy="5578476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Vary greatly, with options including:</a:t>
            </a:r>
          </a:p>
          <a:p>
            <a:pPr lvl="1"/>
            <a:r>
              <a:rPr lang="en-US" altLang="en-US" b="1" dirty="0" smtClean="0">
                <a:solidFill>
                  <a:srgbClr val="F3B217"/>
                </a:solidFill>
              </a:rPr>
              <a:t>Type 0 hypervisors </a:t>
            </a:r>
            <a:r>
              <a:rPr lang="en-US" altLang="en-US" b="1" dirty="0" smtClean="0"/>
              <a:t>- </a:t>
            </a:r>
            <a:r>
              <a:rPr lang="en-US" altLang="en-US" dirty="0" smtClean="0"/>
              <a:t>Hardware-based solutions that provide support for virtual machine creation and management via firmware</a:t>
            </a:r>
          </a:p>
          <a:p>
            <a:pPr lvl="2"/>
            <a:r>
              <a:rPr lang="en-US" altLang="en-US" sz="2200" dirty="0"/>
              <a:t>IBM LPARs and Oracle LDOMs are examples</a:t>
            </a:r>
          </a:p>
          <a:p>
            <a:pPr lvl="1"/>
            <a:r>
              <a:rPr lang="en-US" altLang="en-US" b="1" dirty="0" smtClean="0">
                <a:solidFill>
                  <a:srgbClr val="F3B217"/>
                </a:solidFill>
              </a:rPr>
              <a:t>Type 1 hypervisors </a:t>
            </a:r>
            <a:r>
              <a:rPr lang="en-US" altLang="en-US" b="1" dirty="0" smtClean="0"/>
              <a:t>- </a:t>
            </a:r>
            <a:r>
              <a:rPr lang="en-US" altLang="en-US" dirty="0" smtClean="0"/>
              <a:t>Operating-system-like software built to provide virtualization</a:t>
            </a:r>
          </a:p>
          <a:p>
            <a:pPr lvl="2"/>
            <a:r>
              <a:rPr lang="en-US" altLang="en-US" sz="2200" dirty="0"/>
              <a:t>Including VMware ESX, </a:t>
            </a:r>
            <a:r>
              <a:rPr lang="en-US" altLang="en-US" sz="2200" dirty="0" err="1"/>
              <a:t>Joyent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SmartOS</a:t>
            </a:r>
            <a:r>
              <a:rPr lang="en-US" altLang="en-US" sz="2200" dirty="0"/>
              <a:t>, and Citrix </a:t>
            </a:r>
            <a:r>
              <a:rPr lang="en-US" altLang="en-US" sz="2200" dirty="0" err="1"/>
              <a:t>XenServer</a:t>
            </a:r>
            <a:r>
              <a:rPr lang="en-US" altLang="en-US" sz="2200" dirty="0"/>
              <a:t> </a:t>
            </a:r>
          </a:p>
          <a:p>
            <a:pPr lvl="1"/>
            <a:r>
              <a:rPr lang="en-US" altLang="en-US" b="1" dirty="0" smtClean="0">
                <a:solidFill>
                  <a:srgbClr val="F3B217"/>
                </a:solidFill>
              </a:rPr>
              <a:t>Type 1 hypervisors </a:t>
            </a:r>
            <a:r>
              <a:rPr lang="en-US" altLang="en-US" b="1" dirty="0" smtClean="0"/>
              <a:t>– </a:t>
            </a:r>
            <a:r>
              <a:rPr lang="en-US" altLang="en-US" dirty="0" smtClean="0"/>
              <a:t>Also includes general-purpose operating systems that provide standard functions as well as </a:t>
            </a:r>
            <a:r>
              <a:rPr lang="en-US" altLang="en-US" sz="1600" dirty="0"/>
              <a:t>VMM </a:t>
            </a:r>
            <a:r>
              <a:rPr lang="en-US" altLang="en-US" dirty="0" smtClean="0"/>
              <a:t>functions</a:t>
            </a:r>
          </a:p>
          <a:p>
            <a:pPr lvl="2"/>
            <a:r>
              <a:rPr lang="en-US" altLang="en-US" sz="2200" dirty="0"/>
              <a:t>Including Microsoft Windows Server with </a:t>
            </a:r>
            <a:r>
              <a:rPr lang="en-US" altLang="en-US" sz="2200" dirty="0" err="1"/>
              <a:t>HyperV</a:t>
            </a:r>
            <a:r>
              <a:rPr lang="en-US" altLang="en-US" sz="2200" dirty="0"/>
              <a:t> and </a:t>
            </a:r>
            <a:r>
              <a:rPr lang="en-US" altLang="en-US" sz="2200" dirty="0" err="1"/>
              <a:t>RedHat</a:t>
            </a:r>
            <a:r>
              <a:rPr lang="en-US" altLang="en-US" sz="2200" dirty="0"/>
              <a:t> Linux with KVM</a:t>
            </a:r>
          </a:p>
          <a:p>
            <a:pPr lvl="1"/>
            <a:r>
              <a:rPr lang="en-US" altLang="en-US" b="1" dirty="0" smtClean="0">
                <a:solidFill>
                  <a:srgbClr val="F3B217"/>
                </a:solidFill>
              </a:rPr>
              <a:t>Type 2 hypervisors </a:t>
            </a:r>
            <a:r>
              <a:rPr lang="en-US" altLang="en-US" b="1" dirty="0" smtClean="0"/>
              <a:t>- </a:t>
            </a:r>
            <a:r>
              <a:rPr lang="en-US" altLang="en-US" dirty="0" smtClean="0"/>
              <a:t>Applications that run on standard operating systems but provide </a:t>
            </a:r>
            <a:r>
              <a:rPr lang="en-US" altLang="en-US" sz="1600" dirty="0"/>
              <a:t>VMM </a:t>
            </a:r>
            <a:r>
              <a:rPr lang="en-US" altLang="en-US" dirty="0" smtClean="0"/>
              <a:t>features to guest operating systems</a:t>
            </a:r>
          </a:p>
          <a:p>
            <a:pPr lvl="2"/>
            <a:r>
              <a:rPr lang="en-US" altLang="en-US" sz="2200" dirty="0" smtClean="0"/>
              <a:t>Including </a:t>
            </a:r>
            <a:r>
              <a:rPr lang="en-US" altLang="en-US" sz="2200" dirty="0"/>
              <a:t>VMware Workstation and Fusion, Parallels Desktop, and Oracle </a:t>
            </a:r>
            <a:r>
              <a:rPr lang="en-US" altLang="en-US" sz="2200" dirty="0" err="1"/>
              <a:t>VirtualBox</a:t>
            </a:r>
            <a:endParaRPr lang="en-US" altLang="en-US" sz="2200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96207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 noChangeArrowheads="1"/>
          </p:cNvSpPr>
          <p:nvPr>
            <p:ph type="title"/>
          </p:nvPr>
        </p:nvSpPr>
        <p:spPr>
          <a:xfrm>
            <a:off x="859536" y="155448"/>
            <a:ext cx="10506456" cy="777240"/>
          </a:xfrm>
        </p:spPr>
        <p:txBody>
          <a:bodyPr>
            <a:noAutofit/>
          </a:bodyPr>
          <a:lstStyle/>
          <a:p>
            <a:r>
              <a:rPr lang="en-US" altLang="en-US" dirty="0"/>
              <a:t>Implementation of VMMs (cont.)</a:t>
            </a:r>
          </a:p>
        </p:txBody>
      </p:sp>
      <p:sp>
        <p:nvSpPr>
          <p:cNvPr id="14338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859536" y="1152144"/>
            <a:ext cx="10506456" cy="5541264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Other variations include: </a:t>
            </a:r>
          </a:p>
          <a:p>
            <a:pPr lvl="1"/>
            <a:r>
              <a:rPr lang="en-US" altLang="en-US" sz="2400" b="1" dirty="0" err="1">
                <a:solidFill>
                  <a:srgbClr val="F3B217"/>
                </a:solidFill>
              </a:rPr>
              <a:t>Paravirtualization</a:t>
            </a:r>
            <a:r>
              <a:rPr lang="en-US" altLang="en-US" sz="2400" dirty="0">
                <a:solidFill>
                  <a:srgbClr val="F3B217"/>
                </a:solidFill>
              </a:rPr>
              <a:t> </a:t>
            </a:r>
            <a:r>
              <a:rPr lang="en-US" altLang="en-US" sz="2400" dirty="0"/>
              <a:t>- Technique in which the guest operating system is modified to work in cooperation with the VMM to optimize performance </a:t>
            </a:r>
          </a:p>
          <a:p>
            <a:pPr lvl="1"/>
            <a:r>
              <a:rPr lang="en-US" altLang="en-US" sz="2400" b="1" dirty="0">
                <a:solidFill>
                  <a:srgbClr val="F3B217"/>
                </a:solidFill>
              </a:rPr>
              <a:t>Programming-environment virtualization </a:t>
            </a:r>
            <a:r>
              <a:rPr lang="en-US" altLang="en-US" sz="2400" dirty="0"/>
              <a:t>- VMMs do not virtualize real hardware but instead create an optimized virtual system</a:t>
            </a:r>
          </a:p>
          <a:p>
            <a:pPr lvl="2"/>
            <a:r>
              <a:rPr lang="en-US" altLang="en-US" dirty="0"/>
              <a:t>Used by Oracle Java and </a:t>
            </a:r>
            <a:r>
              <a:rPr lang="en-US" altLang="en-US" dirty="0" err="1"/>
              <a:t>Microsoft.Net</a:t>
            </a:r>
            <a:endParaRPr lang="en-US" altLang="en-US" dirty="0"/>
          </a:p>
          <a:p>
            <a:pPr lvl="1"/>
            <a:r>
              <a:rPr lang="en-US" altLang="en-US" sz="2400" b="1" dirty="0">
                <a:solidFill>
                  <a:srgbClr val="F3B217"/>
                </a:solidFill>
              </a:rPr>
              <a:t>Emulators </a:t>
            </a:r>
            <a:r>
              <a:rPr lang="en-US" altLang="en-US" sz="2400" b="1" dirty="0"/>
              <a:t>– </a:t>
            </a:r>
            <a:r>
              <a:rPr lang="en-US" altLang="en-US" sz="2400" dirty="0"/>
              <a:t>Allow applications written for one hardware environment to run on a very different hardware environment, such as a different type of CPU</a:t>
            </a:r>
          </a:p>
          <a:p>
            <a:pPr lvl="1"/>
            <a:r>
              <a:rPr lang="en-US" altLang="en-US" sz="2400" b="1" dirty="0">
                <a:solidFill>
                  <a:srgbClr val="F3B217"/>
                </a:solidFill>
              </a:rPr>
              <a:t>Application containment </a:t>
            </a:r>
            <a:r>
              <a:rPr lang="en-US" altLang="en-US" sz="2400" dirty="0"/>
              <a:t>- Not virtualization at all but rather provides virtualization-like features by segregating applications from the operating system, making them more secure, manageable</a:t>
            </a:r>
          </a:p>
          <a:p>
            <a:pPr lvl="2"/>
            <a:r>
              <a:rPr lang="en-US" altLang="en-US" dirty="0"/>
              <a:t>Including Oracle Solaris Zones, BSD Jails, and IBM AIX WPARs </a:t>
            </a:r>
          </a:p>
          <a:p>
            <a:r>
              <a:rPr lang="en-US" altLang="en-US" dirty="0" smtClean="0"/>
              <a:t>Much variation due to breadth, depth and importance of virtualization in modern computing</a:t>
            </a:r>
          </a:p>
          <a:p>
            <a:pPr lvl="1"/>
            <a:endParaRPr lang="en-US" altLang="en-US" dirty="0" smtClean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67600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 noChangeArrowheads="1"/>
          </p:cNvSpPr>
          <p:nvPr>
            <p:ph type="title"/>
          </p:nvPr>
        </p:nvSpPr>
        <p:spPr>
          <a:xfrm>
            <a:off x="832104" y="128016"/>
            <a:ext cx="10533888" cy="859536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History</a:t>
            </a:r>
          </a:p>
        </p:txBody>
      </p:sp>
      <p:sp>
        <p:nvSpPr>
          <p:cNvPr id="15362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832104" y="1088136"/>
            <a:ext cx="10533888" cy="5276087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First appeared in IBM mainframes in 1972</a:t>
            </a:r>
          </a:p>
          <a:p>
            <a:r>
              <a:rPr lang="en-US" altLang="en-US" dirty="0" smtClean="0"/>
              <a:t>Allowed multiple users to share a batch-oriented system</a:t>
            </a:r>
          </a:p>
          <a:p>
            <a:r>
              <a:rPr lang="en-US" altLang="en-US" dirty="0" smtClean="0"/>
              <a:t>Formal definition of virtualization helped move it beyond IBM</a:t>
            </a:r>
          </a:p>
          <a:p>
            <a:pPr lvl="1"/>
            <a:r>
              <a:rPr lang="en-US" altLang="en-US" dirty="0" smtClean="0"/>
              <a:t>A </a:t>
            </a:r>
            <a:r>
              <a:rPr lang="en-US" altLang="en-US" sz="3000" b="1" dirty="0">
                <a:solidFill>
                  <a:srgbClr val="F3B217"/>
                </a:solidFill>
              </a:rPr>
              <a:t>VMM</a:t>
            </a:r>
            <a:r>
              <a:rPr lang="en-US" altLang="en-US" sz="3000" dirty="0"/>
              <a:t> </a:t>
            </a:r>
            <a:r>
              <a:rPr lang="en-US" altLang="en-US" dirty="0" smtClean="0"/>
              <a:t>provides an environment for programs that is essentially identical to the original machine</a:t>
            </a:r>
          </a:p>
          <a:p>
            <a:pPr lvl="1"/>
            <a:r>
              <a:rPr lang="en-US" altLang="en-US" dirty="0" smtClean="0"/>
              <a:t>Programs running within that environment show only minor performance decreases</a:t>
            </a:r>
          </a:p>
          <a:p>
            <a:pPr lvl="1"/>
            <a:r>
              <a:rPr lang="en-US" altLang="en-US" dirty="0" smtClean="0"/>
              <a:t>The </a:t>
            </a:r>
            <a:r>
              <a:rPr lang="en-US" altLang="en-US" sz="3000" b="1" dirty="0">
                <a:solidFill>
                  <a:srgbClr val="F3B217"/>
                </a:solidFill>
              </a:rPr>
              <a:t>VMM</a:t>
            </a:r>
            <a:r>
              <a:rPr lang="en-US" altLang="en-US" sz="3000" dirty="0"/>
              <a:t> </a:t>
            </a:r>
            <a:r>
              <a:rPr lang="en-US" altLang="en-US" dirty="0" smtClean="0"/>
              <a:t>is in complete control of system resources</a:t>
            </a:r>
          </a:p>
          <a:p>
            <a:r>
              <a:rPr lang="en-US" altLang="en-US" dirty="0" smtClean="0"/>
              <a:t>In late 1990s Intel CPUs fast enough for researchers to try virtualizing on general purpose PCs</a:t>
            </a:r>
          </a:p>
          <a:p>
            <a:pPr lvl="1"/>
            <a:r>
              <a:rPr lang="en-US" altLang="en-US" b="1" dirty="0" smtClean="0">
                <a:solidFill>
                  <a:srgbClr val="F3B217"/>
                </a:solidFill>
              </a:rPr>
              <a:t>Xen</a:t>
            </a:r>
            <a:r>
              <a:rPr lang="en-US" altLang="en-US" dirty="0" smtClean="0">
                <a:solidFill>
                  <a:srgbClr val="F3B217"/>
                </a:solidFill>
              </a:rPr>
              <a:t> </a:t>
            </a:r>
            <a:r>
              <a:rPr lang="en-US" altLang="en-US" dirty="0" smtClean="0"/>
              <a:t>and </a:t>
            </a:r>
            <a:r>
              <a:rPr lang="en-US" altLang="en-US" b="1" dirty="0" smtClean="0">
                <a:solidFill>
                  <a:srgbClr val="F3B217"/>
                </a:solidFill>
              </a:rPr>
              <a:t>VMware</a:t>
            </a:r>
            <a:r>
              <a:rPr lang="en-US" altLang="en-US" dirty="0" smtClean="0">
                <a:solidFill>
                  <a:srgbClr val="F3B217"/>
                </a:solidFill>
              </a:rPr>
              <a:t> </a:t>
            </a:r>
            <a:r>
              <a:rPr lang="en-US" altLang="en-US" dirty="0" smtClean="0"/>
              <a:t>created technologies, still used today</a:t>
            </a:r>
          </a:p>
          <a:p>
            <a:pPr lvl="1"/>
            <a:r>
              <a:rPr lang="en-US" altLang="en-US" dirty="0" smtClean="0"/>
              <a:t>Virtualization has expanded to many OSes, CPUs, VMMs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1645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 noChangeArrowheads="1"/>
          </p:cNvSpPr>
          <p:nvPr>
            <p:ph type="title"/>
          </p:nvPr>
        </p:nvSpPr>
        <p:spPr>
          <a:xfrm>
            <a:off x="859535" y="137160"/>
            <a:ext cx="10497311" cy="832104"/>
          </a:xfrm>
        </p:spPr>
        <p:txBody>
          <a:bodyPr>
            <a:normAutofit/>
          </a:bodyPr>
          <a:lstStyle/>
          <a:p>
            <a:r>
              <a:rPr lang="en-US" altLang="en-US" smtClean="0"/>
              <a:t>Benefits and Features</a:t>
            </a:r>
          </a:p>
        </p:txBody>
      </p:sp>
      <p:sp>
        <p:nvSpPr>
          <p:cNvPr id="16386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859536" y="1124712"/>
            <a:ext cx="10497311" cy="5413248"/>
          </a:xfrm>
        </p:spPr>
        <p:txBody>
          <a:bodyPr>
            <a:normAutofit fontScale="85000" lnSpcReduction="10000"/>
          </a:bodyPr>
          <a:lstStyle/>
          <a:p>
            <a:r>
              <a:rPr lang="en-US" altLang="en-US" dirty="0" smtClean="0"/>
              <a:t>Host system protected from VMs, VMs protected from each other</a:t>
            </a:r>
          </a:p>
          <a:p>
            <a:pPr lvl="1"/>
            <a:r>
              <a:rPr lang="en-US" altLang="en-US" dirty="0" smtClean="0"/>
              <a:t>I.e. A virus less likely to spread</a:t>
            </a:r>
          </a:p>
          <a:p>
            <a:pPr lvl="1"/>
            <a:r>
              <a:rPr lang="en-US" altLang="en-US" dirty="0" smtClean="0"/>
              <a:t>Sharing is provided though via shared file system volume, network communication</a:t>
            </a:r>
          </a:p>
          <a:p>
            <a:r>
              <a:rPr lang="en-US" altLang="en-US" dirty="0" smtClean="0"/>
              <a:t>Freeze, </a:t>
            </a:r>
            <a:r>
              <a:rPr lang="en-US" altLang="en-US" b="1" dirty="0" smtClean="0">
                <a:solidFill>
                  <a:srgbClr val="F3B217"/>
                </a:solidFill>
              </a:rPr>
              <a:t>suspend</a:t>
            </a:r>
            <a:r>
              <a:rPr lang="en-US" altLang="en-US" dirty="0" smtClean="0"/>
              <a:t>, running VM</a:t>
            </a:r>
          </a:p>
          <a:p>
            <a:pPr lvl="1"/>
            <a:r>
              <a:rPr lang="en-US" altLang="en-US" dirty="0" smtClean="0"/>
              <a:t>Then can move or copy somewhere else and </a:t>
            </a:r>
            <a:r>
              <a:rPr lang="en-US" altLang="en-US" b="1" dirty="0" smtClean="0">
                <a:solidFill>
                  <a:srgbClr val="F3B217"/>
                </a:solidFill>
              </a:rPr>
              <a:t>resume</a:t>
            </a:r>
          </a:p>
          <a:p>
            <a:pPr lvl="1"/>
            <a:r>
              <a:rPr lang="en-US" altLang="en-US" dirty="0" smtClean="0"/>
              <a:t>Snapshot of a given state, able to restore back to that state</a:t>
            </a:r>
          </a:p>
          <a:p>
            <a:pPr lvl="2"/>
            <a:r>
              <a:rPr lang="en-US" altLang="en-US" sz="2800" dirty="0" smtClean="0"/>
              <a:t>Some VMMs allow multiple snapshots per VM</a:t>
            </a:r>
          </a:p>
          <a:p>
            <a:pPr lvl="1"/>
            <a:r>
              <a:rPr lang="en-US" altLang="en-US" b="1" dirty="0" smtClean="0">
                <a:solidFill>
                  <a:srgbClr val="F3B217"/>
                </a:solidFill>
              </a:rPr>
              <a:t>Clone</a:t>
            </a:r>
            <a:r>
              <a:rPr lang="en-US" altLang="en-US" dirty="0" smtClean="0">
                <a:solidFill>
                  <a:srgbClr val="F3B217"/>
                </a:solidFill>
              </a:rPr>
              <a:t> </a:t>
            </a:r>
            <a:r>
              <a:rPr lang="en-US" altLang="en-US" dirty="0" smtClean="0"/>
              <a:t>by creating copy and running both original and copy</a:t>
            </a:r>
          </a:p>
          <a:p>
            <a:r>
              <a:rPr lang="en-US" altLang="en-US" dirty="0" smtClean="0"/>
              <a:t>Great for OS research, better system development efficiency</a:t>
            </a:r>
          </a:p>
          <a:p>
            <a:r>
              <a:rPr lang="en-US" altLang="en-US" dirty="0" smtClean="0"/>
              <a:t>Run multiple, different OSes on a single machine</a:t>
            </a:r>
          </a:p>
          <a:p>
            <a:pPr lvl="1"/>
            <a:r>
              <a:rPr lang="en-US" altLang="en-US" b="1" dirty="0" smtClean="0">
                <a:solidFill>
                  <a:srgbClr val="F3B217"/>
                </a:solidFill>
              </a:rPr>
              <a:t>Consolidation</a:t>
            </a:r>
            <a:r>
              <a:rPr lang="en-US" altLang="en-US" dirty="0" smtClean="0"/>
              <a:t>, app dev, …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729170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Дымчатое стекло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/>
        </a:solidFill>
      </a:spPr>
      <a:bodyPr wrap="square" lIns="72000" tIns="25200" rIns="0" bIns="25200" rtlCol="0" anchor="ctr" anchorCtr="0">
        <a:normAutofit/>
      </a:bodyPr>
      <a:lstStyle>
        <a:defPPr>
          <a:defRPr sz="4400" b="0" dirty="0" smtClean="0">
            <a:solidFill>
              <a:srgbClr val="2E5E8E"/>
            </a:solidFill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26286</TotalTime>
  <Words>3842</Words>
  <Application>Microsoft Office PowerPoint</Application>
  <PresentationFormat>Произвольный</PresentationFormat>
  <Paragraphs>448</Paragraphs>
  <Slides>49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0" baseType="lpstr">
      <vt:lpstr>Тема Office</vt:lpstr>
      <vt:lpstr>Computer Architecture and Operating Systems Lecture 11: Virtual Machines</vt:lpstr>
      <vt:lpstr>Virtual Machines</vt:lpstr>
      <vt:lpstr>Objectives</vt:lpstr>
      <vt:lpstr>Overview</vt:lpstr>
      <vt:lpstr>System Models</vt:lpstr>
      <vt:lpstr>Implementation of VMMs</vt:lpstr>
      <vt:lpstr>Implementation of VMMs (cont.)</vt:lpstr>
      <vt:lpstr>History</vt:lpstr>
      <vt:lpstr>Benefits and Features</vt:lpstr>
      <vt:lpstr>Benefits and Features (cont.)</vt:lpstr>
      <vt:lpstr>Building Blocks</vt:lpstr>
      <vt:lpstr>Building Block – Trap and Emulate</vt:lpstr>
      <vt:lpstr>Trap-and-Emulate (cont.)</vt:lpstr>
      <vt:lpstr>Trap-and-Emulate Virtualization Implementation</vt:lpstr>
      <vt:lpstr>Building Block – Binary Translation</vt:lpstr>
      <vt:lpstr>Binary Translation (cont.)</vt:lpstr>
      <vt:lpstr>Binary Translation (cont.)</vt:lpstr>
      <vt:lpstr>Binary Translation Virtualization Implementation</vt:lpstr>
      <vt:lpstr>Nested Page Tables</vt:lpstr>
      <vt:lpstr>Building Blocks – Hardware Assistance</vt:lpstr>
      <vt:lpstr>Nested Page Tables</vt:lpstr>
      <vt:lpstr>Types of Virtual Machines and Implementations</vt:lpstr>
      <vt:lpstr>Types of VMs – Type 0 Hypervisor</vt:lpstr>
      <vt:lpstr>Type 0 Hypervisor</vt:lpstr>
      <vt:lpstr>Types of VMs – Type 1 Hypervisor</vt:lpstr>
      <vt:lpstr>Types of VMs – Type 1 Hypervisor (cont.)</vt:lpstr>
      <vt:lpstr>Types of VMs – Type 2 Hypervisor</vt:lpstr>
      <vt:lpstr>Types of VMs – Paravirtualization</vt:lpstr>
      <vt:lpstr>Xen I/O via Shared Circular Buffer</vt:lpstr>
      <vt:lpstr>Types of VMs – Paravirtualization (cont.)</vt:lpstr>
      <vt:lpstr>Types of VMs – Programming Environment Virtualization</vt:lpstr>
      <vt:lpstr>Types of VMs – Emulation</vt:lpstr>
      <vt:lpstr>Types of VMs – Application Containment</vt:lpstr>
      <vt:lpstr>Solaris 10 with Two Zones</vt:lpstr>
      <vt:lpstr>Virtualization and Operating-System Components</vt:lpstr>
      <vt:lpstr>OS Component – CPU Scheduling</vt:lpstr>
      <vt:lpstr>OS Component – CPU Scheduling (cont.)</vt:lpstr>
      <vt:lpstr>OS Component – Memory Management</vt:lpstr>
      <vt:lpstr>OS Component – I/O</vt:lpstr>
      <vt:lpstr>OS Component – Storage Management</vt:lpstr>
      <vt:lpstr>OS Component – Live Migration</vt:lpstr>
      <vt:lpstr>Live Migration of Guest Between Servers</vt:lpstr>
      <vt:lpstr>Examples - VMware</vt:lpstr>
      <vt:lpstr>VMware Workstation Architecture</vt:lpstr>
      <vt:lpstr>Examples – Java Virtual Machine</vt:lpstr>
      <vt:lpstr>The Java Virtual Machine</vt:lpstr>
      <vt:lpstr>Virtualization Research</vt:lpstr>
      <vt:lpstr>Virtualization Research (cont.)</vt:lpstr>
      <vt:lpstr>Any Questions?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and Operating Systems Lecture X: Lecture Topic</dc:title>
  <dc:creator>Sergey</dc:creator>
  <cp:lastModifiedBy>Sergey</cp:lastModifiedBy>
  <cp:revision>713</cp:revision>
  <dcterms:created xsi:type="dcterms:W3CDTF">2015-11-11T03:30:50Z</dcterms:created>
  <dcterms:modified xsi:type="dcterms:W3CDTF">2021-05-30T20:28:26Z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(2)G/0n5s0OJt210kN0rMWPVQgnJI6CDE+6BJT+m6OwLQhkCYjwBoWUkYgkanWIKkgRsYh1B8Uj
e9GKfJM6aX3r56ETiFwURgdOiBOzXg//2GJs86GhGmUDxNF53xchHKM7j5AmpDAb9kCVOthI
Vzwq8aqehDohU2q0rm75EVuWLFLycQxUptlmAykA+3y+mCquEUlzScYjU+C0yNJA0e25zFTR
VsiptQwuBlrGi0PH0B</vt:lpwstr>
  </property>
  <property fmtid="{D5CDD505-2E9C-101B-9397-08002B2CF9AE}" pid="3" name="_2015_ms_pID_7253431">
    <vt:lpwstr>cFpAZV5KZCnc4SP5f7FtzXr/76MDjckm9A3DXxVCfqeMgEQYiQ0I+M
4j2HbcKpUuwdcu9RQEEs4C2URPiN+OAiEjj+Hnx0ogsoNU0RUZ2tVUDezP69WF3SgS0C61Fy
Mt8fLffal9Igb8Y/bfA71baKTUgfKfEcrC/ahGnsp/HEWn8Mjtc1ed1HsSBiMbW5tJ3TsC4f
MGpi5EfdQ8hu73PY</vt:lpwstr>
  </property>
</Properties>
</file>