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5"/>
  </p:notesMasterIdLst>
  <p:handoutMasterIdLst>
    <p:handoutMasterId r:id="rId46"/>
  </p:handoutMasterIdLst>
  <p:sldIdLst>
    <p:sldId id="256"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303" r:id="rId32"/>
    <p:sldId id="304" r:id="rId33"/>
    <p:sldId id="316" r:id="rId34"/>
    <p:sldId id="306" r:id="rId35"/>
    <p:sldId id="315" r:id="rId36"/>
    <p:sldId id="308" r:id="rId37"/>
    <p:sldId id="309" r:id="rId38"/>
    <p:sldId id="310" r:id="rId39"/>
    <p:sldId id="311" r:id="rId40"/>
    <p:sldId id="312" r:id="rId41"/>
    <p:sldId id="313" r:id="rId42"/>
    <p:sldId id="314" r:id="rId43"/>
    <p:sldId id="272" r:id="rId4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Камкин Александр Сергеевич" initials="КАС"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3272"/>
    <a:srgbClr val="F7B217"/>
    <a:srgbClr val="2F5CB5"/>
    <a:srgbClr val="F3B217"/>
    <a:srgbClr val="F07F09"/>
    <a:srgbClr val="FF6600"/>
    <a:srgbClr val="273272"/>
    <a:srgbClr val="F8BA30"/>
    <a:srgbClr val="FFC000"/>
    <a:srgbClr val="2E5E8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32" autoAdjust="0"/>
    <p:restoredTop sz="99729" autoAdjust="0"/>
  </p:normalViewPr>
  <p:slideViewPr>
    <p:cSldViewPr snapToGrid="0">
      <p:cViewPr varScale="1">
        <p:scale>
          <a:sx n="79" d="100"/>
          <a:sy n="79" d="100"/>
        </p:scale>
        <p:origin x="-588"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3072"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106195-8D78-4F6F-B8E4-FA67975ACEF5}" type="datetimeFigureOut">
              <a:rPr lang="ru-RU" smtClean="0"/>
              <a:pPr/>
              <a:t>26.04.2021</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F301F6-630C-4517-9108-FC1E44EE8C87}" type="slidenum">
              <a:rPr lang="ru-RU" smtClean="0"/>
              <a:pPr/>
              <a:t>‹#›</a:t>
            </a:fld>
            <a:endParaRPr lang="ru-RU"/>
          </a:p>
        </p:txBody>
      </p:sp>
    </p:spTree>
    <p:extLst>
      <p:ext uri="{BB962C8B-B14F-4D97-AF65-F5344CB8AC3E}">
        <p14:creationId xmlns:p14="http://schemas.microsoft.com/office/powerpoint/2010/main" xmlns="" val="82727997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212F1-C3D9-4F2B-8F42-5E960FE8BE51}" type="datetimeFigureOut">
              <a:rPr lang="ru-RU" smtClean="0"/>
              <a:pPr/>
              <a:t>26.04.2021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83B3A5-99BF-45D9-956B-DC57CC23AD97}" type="slidenum">
              <a:rPr lang="ru-RU" smtClean="0"/>
              <a:pPr/>
              <a:t>‹#›</a:t>
            </a:fld>
            <a:endParaRPr lang="ru-RU"/>
          </a:p>
        </p:txBody>
      </p:sp>
    </p:spTree>
    <p:extLst>
      <p:ext uri="{BB962C8B-B14F-4D97-AF65-F5344CB8AC3E}">
        <p14:creationId xmlns:p14="http://schemas.microsoft.com/office/powerpoint/2010/main" xmlns="" val="386502139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583B3A5-99BF-45D9-956B-DC57CC23AD97}" type="slidenum">
              <a:rPr lang="ru-RU" smtClean="0"/>
              <a:pPr/>
              <a:t>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Верхний колонтитул 5"/>
          <p:cNvSpPr>
            <a:spLocks noGrp="1"/>
          </p:cNvSpPr>
          <p:nvPr>
            <p:ph type="hdr" sz="quarter" idx="12"/>
          </p:nvPr>
        </p:nvSpPr>
        <p:spPr/>
        <p:txBody>
          <a:bodyPr/>
          <a:lstStyle/>
          <a:p>
            <a:endParaRPr lang="ru-RU" dirty="0"/>
          </a:p>
        </p:txBody>
      </p:sp>
    </p:spTree>
    <p:extLst>
      <p:ext uri="{BB962C8B-B14F-4D97-AF65-F5344CB8AC3E}">
        <p14:creationId xmlns:p14="http://schemas.microsoft.com/office/powerpoint/2010/main" xmlns="" val="2381791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22DCEAB-5489-441C-A54F-C5FA15CA7D62}" type="slidenum">
              <a:rPr lang="en-US" altLang="en-US"/>
              <a:pPr/>
              <a:t>12</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D780F33C-3D98-4B49-B928-C88CCA4A238C}" type="slidenum">
              <a:rPr lang="en-US" altLang="en-US"/>
              <a:pPr/>
              <a:t>13</a:t>
            </a:fld>
            <a:endParaRPr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66AADDFC-3950-4AE3-8638-31EA98EE3B46}" type="slidenum">
              <a:rPr lang="en-US" altLang="en-US"/>
              <a:pPr/>
              <a:t>14</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C1521D3D-CAC6-4948-B5FA-6660227203CE}" type="slidenum">
              <a:rPr lang="en-US" altLang="en-US"/>
              <a:pPr/>
              <a:t>15</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20C5CD4-88D7-46F1-A465-F92B865A4E14}" type="slidenum">
              <a:rPr lang="en-US" altLang="en-US"/>
              <a:pPr/>
              <a:t>16</a:t>
            </a:fld>
            <a:endParaRPr lang="en-US"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DA28216A-D8D4-4997-BBCB-553F547DFE25}" type="slidenum">
              <a:rPr lang="en-US" altLang="en-US"/>
              <a:pPr/>
              <a:t>18</a:t>
            </a:fld>
            <a:endParaRPr lang="en-US" alt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E8DA38E7-7086-427F-8C36-5B44BEE4972A}" type="slidenum">
              <a:rPr lang="en-US" altLang="en-US"/>
              <a:pPr/>
              <a:t>19</a:t>
            </a:fld>
            <a:endParaRPr lang="en-US"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F5656C5B-2D3D-4EDA-A70D-269A2D456A8D}" type="slidenum">
              <a:rPr lang="en-US" altLang="en-US"/>
              <a:pPr/>
              <a:t>20</a:t>
            </a:fld>
            <a:endParaRPr lang="en-US"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062807FD-04F1-4747-917C-C56927F2E650}" type="slidenum">
              <a:rPr lang="en-US" altLang="en-US"/>
              <a:pPr/>
              <a:t>21</a:t>
            </a:fld>
            <a:endParaRPr lang="en-US" alt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27D48C3E-254F-4738-95EE-8597AB196EF0}" type="slidenum">
              <a:rPr lang="en-US" altLang="en-US"/>
              <a:pPr/>
              <a:t>2</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23B7F584-2E90-419E-B9F3-ABB95638F9FB}" type="slidenum">
              <a:rPr lang="en-US" altLang="en-US"/>
              <a:pPr/>
              <a:t>23</a:t>
            </a:fld>
            <a:endParaRPr lang="en-US" alt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AB4CDF3-FC5B-4487-9544-A33D6A8162DF}" type="slidenum">
              <a:rPr lang="en-US" altLang="en-US"/>
              <a:pPr/>
              <a:t>25</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E2A892E8-DC59-483F-B4A7-D2E9AADCFEB0}" type="slidenum">
              <a:rPr lang="en-US" altLang="en-US"/>
              <a:pPr/>
              <a:t>26</a:t>
            </a:fld>
            <a:endParaRPr lang="en-US" alt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FD79FDB9-41E6-491E-A37B-95AB6F32BD25}" type="slidenum">
              <a:rPr lang="en-US" altLang="en-US"/>
              <a:pPr/>
              <a:t>27</a:t>
            </a:fld>
            <a:endParaRPr lang="en-US" alt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589506F8-3635-48A1-B223-C3542BED059D}" type="slidenum">
              <a:rPr lang="en-US" altLang="en-US"/>
              <a:pPr/>
              <a:t>28</a:t>
            </a:fld>
            <a:endParaRPr lang="en-US" alt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70F10F63-5F56-45F4-A9D2-CEDBD3E5EF60}" type="slidenum">
              <a:rPr lang="en-US" altLang="en-US"/>
              <a:pPr/>
              <a:t>29</a:t>
            </a:fld>
            <a:endParaRPr lang="en-US" alt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57BFA721-37F0-4EA3-A796-EECBF3546CE4}" type="slidenum">
              <a:rPr lang="en-US" altLang="en-US"/>
              <a:pPr/>
              <a:t>30</a:t>
            </a:fld>
            <a:endParaRPr lang="en-US" alt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029F7D77-4B69-45F2-99F0-E1FBF2AC7181}" type="slidenum">
              <a:rPr lang="en-US" altLang="en-US"/>
              <a:pPr/>
              <a:t>31</a:t>
            </a:fld>
            <a:endParaRPr lang="en-US" alt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557A45FC-667D-4DF5-8B83-55DC398D2635}" type="slidenum">
              <a:rPr lang="en-US" altLang="en-US"/>
              <a:pPr/>
              <a:t>32</a:t>
            </a:fld>
            <a:endParaRPr lang="en-US" alt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17D3AB32-8A52-45BC-9861-5269CA4A0409}" type="slidenum">
              <a:rPr lang="en-US" altLang="en-US"/>
              <a:pPr/>
              <a:t>34</a:t>
            </a:fld>
            <a:endParaRPr lang="en-US" alt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E49C7611-2231-4D8A-A0CE-D2737E446147}" type="slidenum">
              <a:rPr lang="en-US" altLang="en-US"/>
              <a:pPr/>
              <a:t>36</a:t>
            </a:fld>
            <a:endParaRPr lang="en-US" alt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76B1017A-756A-4970-A9EB-49DFED2368A1}" type="slidenum">
              <a:rPr lang="en-US" altLang="en-US"/>
              <a:pPr/>
              <a:t>37</a:t>
            </a:fld>
            <a:endParaRPr lang="en-US" alt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FBBCDB5B-3CF7-4FE5-83DE-01A879DB5F7B}" type="slidenum">
              <a:rPr lang="en-US" altLang="en-US"/>
              <a:pPr/>
              <a:t>38</a:t>
            </a:fld>
            <a:endParaRPr lang="en-US" alt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DEBD2197-440F-4209-9608-1674374878A0}" type="slidenum">
              <a:rPr lang="en-US" altLang="en-US"/>
              <a:pPr/>
              <a:t>39</a:t>
            </a:fld>
            <a:endParaRPr lang="en-US" alt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D535B1F6-B6D1-4281-9D3C-EDD4BC6CB947}" type="slidenum">
              <a:rPr lang="en-US" altLang="en-US"/>
              <a:pPr/>
              <a:t>41</a:t>
            </a:fld>
            <a:endParaRPr lang="en-US" alt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14608B70-184A-478D-9774-6D2CB730AF4D}" type="slidenum">
              <a:rPr lang="en-US" altLang="en-US"/>
              <a:pPr/>
              <a:t>42</a:t>
            </a:fld>
            <a:endParaRPr lang="en-US" alt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83B3A5-99BF-45D9-956B-DC57CC23AD97}" type="slidenum">
              <a:rPr lang="ru-RU" smtClean="0"/>
              <a:pPr/>
              <a:t>43</a:t>
            </a:fld>
            <a:endParaRPr lang="ru-RU"/>
          </a:p>
        </p:txBody>
      </p:sp>
    </p:spTree>
    <p:extLst>
      <p:ext uri="{BB962C8B-B14F-4D97-AF65-F5344CB8AC3E}">
        <p14:creationId xmlns:p14="http://schemas.microsoft.com/office/powerpoint/2010/main" xmlns="" val="1915950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1278999F-6CBB-4E70-B184-CFDD8B90C5D0}" type="slidenum">
              <a:rPr lang="en-US" altLang="en-US"/>
              <a:pPr/>
              <a:t>4</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97013C7E-2E54-4DEC-A6C0-90BF98C6E34C}" type="slidenum">
              <a:rPr lang="en-US" altLang="en-US"/>
              <a:pPr/>
              <a:t>5</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CFCD798-E788-4F2B-9039-7C44F5FCCE9F}" type="slidenum">
              <a:rPr lang="en-US" altLang="en-US"/>
              <a:pPr/>
              <a:t>6</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8F0FAC1B-F91A-410E-A7D0-4733118947DA}" type="slidenum">
              <a:rPr lang="en-US" altLang="en-US"/>
              <a:pPr/>
              <a:t>7</a:t>
            </a:fld>
            <a:endParaRPr lang="en-US"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38D892-23F1-49E9-A239-96CB9634BC95}" type="slidenum">
              <a:rPr lang="en-US" altLang="en-US"/>
              <a:pPr/>
              <a:t>10</a:t>
            </a:fld>
            <a:endParaRPr lang="en-US"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C9F9FF6F-3014-4776-940D-66E4146A2456}" type="slidenum">
              <a:rPr lang="en-US" altLang="en-US"/>
              <a:pPr/>
              <a:t>11</a:t>
            </a:fld>
            <a:endParaRPr lang="en-US"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12" name="Rectangle 5"/>
          <p:cNvSpPr/>
          <p:nvPr userDrawn="1"/>
        </p:nvSpPr>
        <p:spPr>
          <a:xfrm>
            <a:off x="-1" y="2601087"/>
            <a:ext cx="12192001" cy="1603772"/>
          </a:xfrm>
          <a:prstGeom prst="rect">
            <a:avLst/>
          </a:prstGeom>
          <a:solidFill>
            <a:srgbClr val="2F5CB5"/>
          </a:solidFill>
          <a:ln w="19050" cap="sq" cmpd="sng" algn="ctr">
            <a:solidFill>
              <a:srgbClr val="FF66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6"/>
          <p:cNvSpPr/>
          <p:nvPr userDrawn="1"/>
        </p:nvSpPr>
        <p:spPr>
          <a:xfrm>
            <a:off x="0" y="2545985"/>
            <a:ext cx="12192000" cy="59883"/>
          </a:xfrm>
          <a:prstGeom prst="rect">
            <a:avLst/>
          </a:prstGeom>
          <a:solidFill>
            <a:srgbClr val="F7B217"/>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Rectangle 9"/>
          <p:cNvSpPr/>
          <p:nvPr userDrawn="1"/>
        </p:nvSpPr>
        <p:spPr>
          <a:xfrm>
            <a:off x="0" y="4210574"/>
            <a:ext cx="12192000" cy="45719"/>
          </a:xfrm>
          <a:prstGeom prst="rect">
            <a:avLst/>
          </a:prstGeom>
          <a:solidFill>
            <a:srgbClr val="F7B217"/>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Title 7"/>
          <p:cNvSpPr>
            <a:spLocks noGrp="1"/>
          </p:cNvSpPr>
          <p:nvPr>
            <p:ph type="ctrTitle"/>
          </p:nvPr>
        </p:nvSpPr>
        <p:spPr>
          <a:xfrm>
            <a:off x="0" y="2601227"/>
            <a:ext cx="12192000" cy="1840144"/>
          </a:xfrm>
        </p:spPr>
        <p:txBody>
          <a:bodyPr anchor="ctr"/>
          <a:lstStyle>
            <a:lvl1pPr algn="ctr">
              <a:defRPr lang="en-US" dirty="0">
                <a:solidFill>
                  <a:srgbClr val="FFFFFF"/>
                </a:solidFill>
              </a:defRPr>
            </a:lvl1pPr>
          </a:lstStyle>
          <a:p>
            <a:r>
              <a:rPr lang="en-US" dirty="0" smtClean="0"/>
              <a:t>Click to edit Master title style</a:t>
            </a:r>
            <a:endParaRPr lang="en-US" dirty="0"/>
          </a:p>
        </p:txBody>
      </p:sp>
      <p:pic>
        <p:nvPicPr>
          <p:cNvPr id="9" name="Рисунок 8" descr="logo_с_hse_cmyk_e.png"/>
          <p:cNvPicPr>
            <a:picLocks noChangeAspect="1"/>
          </p:cNvPicPr>
          <p:nvPr userDrawn="1"/>
        </p:nvPicPr>
        <p:blipFill>
          <a:blip r:embed="rId2" cstate="print"/>
          <a:stretch>
            <a:fillRect/>
          </a:stretch>
        </p:blipFill>
        <p:spPr>
          <a:xfrm>
            <a:off x="3934031" y="213770"/>
            <a:ext cx="1704213" cy="2196275"/>
          </a:xfrm>
          <a:prstGeom prst="rect">
            <a:avLst/>
          </a:prstGeom>
        </p:spPr>
      </p:pic>
      <p:pic>
        <p:nvPicPr>
          <p:cNvPr id="10" name="Рисунок 9" descr="Unknown.png"/>
          <p:cNvPicPr>
            <a:picLocks noChangeAspect="1"/>
          </p:cNvPicPr>
          <p:nvPr userDrawn="1"/>
        </p:nvPicPr>
        <p:blipFill>
          <a:blip r:embed="rId3" cstate="print"/>
          <a:stretch>
            <a:fillRect/>
          </a:stretch>
        </p:blipFill>
        <p:spPr>
          <a:xfrm>
            <a:off x="6045713" y="219880"/>
            <a:ext cx="2143125" cy="2143125"/>
          </a:xfrm>
          <a:prstGeom prst="rect">
            <a:avLst/>
          </a:prstGeom>
        </p:spPr>
      </p:pic>
    </p:spTree>
    <p:extLst>
      <p:ext uri="{BB962C8B-B14F-4D97-AF65-F5344CB8AC3E}">
        <p14:creationId xmlns:p14="http://schemas.microsoft.com/office/powerpoint/2010/main" xmlns="" val="3224551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xmlns="" val="971117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xmlns="" val="33488778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11" name="Прямоугольник 10"/>
          <p:cNvSpPr/>
          <p:nvPr userDrawn="1"/>
        </p:nvSpPr>
        <p:spPr>
          <a:xfrm>
            <a:off x="838200" y="123553"/>
            <a:ext cx="10515600" cy="842818"/>
          </a:xfrm>
          <a:prstGeom prst="rect">
            <a:avLst/>
          </a:prstGeom>
          <a:solidFill>
            <a:srgbClr val="2F5CB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273272"/>
              </a:solidFill>
            </a:endParaRPr>
          </a:p>
        </p:txBody>
      </p:sp>
      <p:sp>
        <p:nvSpPr>
          <p:cNvPr id="21" name="Овал 20"/>
          <p:cNvSpPr/>
          <p:nvPr userDrawn="1"/>
        </p:nvSpPr>
        <p:spPr>
          <a:xfrm flipV="1">
            <a:off x="10775841" y="6190935"/>
            <a:ext cx="584617" cy="502173"/>
          </a:xfrm>
          <a:prstGeom prst="ellipse">
            <a:avLst/>
          </a:prstGeom>
          <a:solidFill>
            <a:srgbClr val="2F5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73272"/>
              </a:solidFill>
            </a:endParaRPr>
          </a:p>
        </p:txBody>
      </p:sp>
      <p:sp>
        <p:nvSpPr>
          <p:cNvPr id="3" name="Объект 2"/>
          <p:cNvSpPr>
            <a:spLocks noGrp="1"/>
          </p:cNvSpPr>
          <p:nvPr>
            <p:ph idx="1"/>
          </p:nvPr>
        </p:nvSpPr>
        <p:spPr>
          <a:xfrm>
            <a:off x="838200" y="1178053"/>
            <a:ext cx="10515600" cy="4997896"/>
          </a:xfrm>
        </p:spPr>
        <p:txBody>
          <a:bodyPr/>
          <a:lstStyle>
            <a:lvl1pPr>
              <a:buFont typeface="Wingdings" pitchFamily="2" charset="2"/>
              <a:buChar char="§"/>
              <a:defRPr sz="3600">
                <a:solidFill>
                  <a:srgbClr val="273272"/>
                </a:solidFill>
              </a:defRPr>
            </a:lvl1pPr>
            <a:lvl2pPr>
              <a:buClr>
                <a:srgbClr val="F7B217"/>
              </a:buClr>
              <a:buFont typeface="Wingdings" pitchFamily="2" charset="2"/>
              <a:buChar char="§"/>
              <a:defRPr sz="3200">
                <a:solidFill>
                  <a:srgbClr val="273272"/>
                </a:solidFill>
              </a:defRPr>
            </a:lvl2pPr>
            <a:lvl3pPr>
              <a:buFont typeface="Wingdings" pitchFamily="2" charset="2"/>
              <a:buChar char="§"/>
              <a:defRPr sz="2400">
                <a:solidFill>
                  <a:srgbClr val="273272"/>
                </a:solidFill>
              </a:defRPr>
            </a:lvl3pPr>
            <a:lvl4pPr>
              <a:defRPr sz="2000">
                <a:solidFill>
                  <a:srgbClr val="273272"/>
                </a:solidFill>
              </a:defRPr>
            </a:lvl4pPr>
            <a:lvl5pPr>
              <a:defRPr sz="1800">
                <a:solidFill>
                  <a:srgbClr val="273272"/>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6" name="Номер слайда 5"/>
          <p:cNvSpPr>
            <a:spLocks noGrp="1"/>
          </p:cNvSpPr>
          <p:nvPr>
            <p:ph type="sldNum" sz="quarter" idx="12"/>
          </p:nvPr>
        </p:nvSpPr>
        <p:spPr>
          <a:xfrm>
            <a:off x="10776031" y="6190938"/>
            <a:ext cx="594673" cy="479419"/>
          </a:xfrm>
        </p:spPr>
        <p:txBody>
          <a:bodyPr/>
          <a:lstStyle>
            <a:lvl1pPr>
              <a:defRPr sz="2000" b="1">
                <a:solidFill>
                  <a:srgbClr val="F7B217"/>
                </a:solidFill>
              </a:defRPr>
            </a:lvl1pPr>
          </a:lstStyle>
          <a:p>
            <a:pPr algn="ctr"/>
            <a:fld id="{1397BFD8-F312-4EF2-A268-44FB4BDDBBB0}" type="slidenum">
              <a:rPr lang="ru-RU" smtClean="0"/>
              <a:pPr algn="ctr"/>
              <a:t>‹#›</a:t>
            </a:fld>
            <a:endParaRPr lang="ru-RU" dirty="0"/>
          </a:p>
        </p:txBody>
      </p:sp>
      <p:sp>
        <p:nvSpPr>
          <p:cNvPr id="2" name="Заголовок 1"/>
          <p:cNvSpPr>
            <a:spLocks noGrp="1"/>
          </p:cNvSpPr>
          <p:nvPr>
            <p:ph type="title" hasCustomPrompt="1"/>
          </p:nvPr>
        </p:nvSpPr>
        <p:spPr>
          <a:xfrm>
            <a:off x="838200" y="107867"/>
            <a:ext cx="10515600" cy="840215"/>
          </a:xfrm>
          <a:noFill/>
          <a:effectLst/>
        </p:spPr>
        <p:txBody>
          <a:bodyPr lIns="72000" tIns="25200" rIns="0" bIns="25200"/>
          <a:lstStyle>
            <a:lvl1pPr algn="ctr">
              <a:lnSpc>
                <a:spcPct val="100000"/>
              </a:lnSpc>
              <a:defRPr sz="4800" b="1">
                <a:solidFill>
                  <a:srgbClr val="F7B217"/>
                </a:solidFill>
              </a:defRPr>
            </a:lvl1pPr>
          </a:lstStyle>
          <a:p>
            <a:r>
              <a:rPr lang="en-US" dirty="0" smtClean="0"/>
              <a:t>Slide Header</a:t>
            </a:r>
            <a:endParaRPr lang="ru-RU" dirty="0"/>
          </a:p>
        </p:txBody>
      </p:sp>
    </p:spTree>
    <p:extLst>
      <p:ext uri="{BB962C8B-B14F-4D97-AF65-F5344CB8AC3E}">
        <p14:creationId xmlns:p14="http://schemas.microsoft.com/office/powerpoint/2010/main" xmlns="" val="32569539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xmlns="" val="30670768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endParaRPr lang="ru-RU" dirty="0"/>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xmlns="" val="37100159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endParaRPr lang="ru-RU" dirty="0"/>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xmlns="" val="40755909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xmlns="" val="28896048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xmlns="" val="15238476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dirty="0"/>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xmlns="" val="21277918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dirty="0"/>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p14="http://schemas.microsoft.com/office/powerpoint/2010/main" xmlns="" val="17527051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ru-RU"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7BFD8-F312-4EF2-A268-44FB4BDDBBB0}" type="slidenum">
              <a:rPr lang="ru-RU" smtClean="0"/>
              <a:pPr/>
              <a:t>‹#›</a:t>
            </a:fld>
            <a:endParaRPr lang="ru-RU"/>
          </a:p>
        </p:txBody>
      </p:sp>
    </p:spTree>
    <p:extLst>
      <p:ext uri="{BB962C8B-B14F-4D97-AF65-F5344CB8AC3E}">
        <p14:creationId xmlns:p14="http://schemas.microsoft.com/office/powerpoint/2010/main" xmlns="" val="968833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600696"/>
            <a:ext cx="12192000" cy="1587256"/>
          </a:xfrm>
          <a:effectLst/>
        </p:spPr>
        <p:txBody>
          <a:bodyPr>
            <a:normAutofit/>
          </a:bodyPr>
          <a:lstStyle/>
          <a:p>
            <a:pPr fontAlgn="base"/>
            <a:r>
              <a:rPr lang="en-US" b="1" dirty="0" smtClean="0">
                <a:solidFill>
                  <a:schemeClr val="bg1"/>
                </a:solidFill>
              </a:rPr>
              <a:t>Computer Architecture </a:t>
            </a:r>
            <a:r>
              <a:rPr lang="en-US" b="1" dirty="0" smtClean="0"/>
              <a:t>and </a:t>
            </a:r>
            <a:r>
              <a:rPr lang="en-US" b="1" dirty="0" smtClean="0">
                <a:solidFill>
                  <a:srgbClr val="F7B217"/>
                </a:solidFill>
              </a:rPr>
              <a:t>Operating Systems</a:t>
            </a:r>
            <a:r>
              <a:rPr lang="en-US" b="1" dirty="0" smtClean="0"/>
              <a:t/>
            </a:r>
            <a:br>
              <a:rPr lang="en-US" b="1" dirty="0" smtClean="0"/>
            </a:br>
            <a:r>
              <a:rPr lang="en-US" b="1" dirty="0" smtClean="0"/>
              <a:t>Lecture </a:t>
            </a:r>
            <a:r>
              <a:rPr lang="ru-RU" b="1" dirty="0" smtClean="0"/>
              <a:t>8</a:t>
            </a:r>
            <a:r>
              <a:rPr lang="en-US" b="1" dirty="0" smtClean="0"/>
              <a:t>: Synchronization </a:t>
            </a:r>
            <a:endParaRPr lang="en-US" b="1" dirty="0"/>
          </a:p>
        </p:txBody>
      </p:sp>
      <p:sp>
        <p:nvSpPr>
          <p:cNvPr id="5" name="Subtitle 11"/>
          <p:cNvSpPr>
            <a:spLocks noGrp="1"/>
          </p:cNvSpPr>
          <p:nvPr>
            <p:ph type="subTitle" idx="4294967295"/>
          </p:nvPr>
        </p:nvSpPr>
        <p:spPr>
          <a:xfrm>
            <a:off x="0" y="4423118"/>
            <a:ext cx="12192000" cy="573664"/>
          </a:xfrm>
        </p:spPr>
        <p:txBody>
          <a:bodyPr>
            <a:noAutofit/>
          </a:bodyPr>
          <a:lstStyle/>
          <a:p>
            <a:pPr algn="ctr">
              <a:buNone/>
              <a:defRPr/>
            </a:pPr>
            <a:r>
              <a:rPr lang="en-US" sz="4800" b="1" dirty="0" smtClean="0"/>
              <a:t>Andrei Tatarnikov</a:t>
            </a:r>
            <a:endParaRPr lang="en-US" sz="4800" b="1" dirty="0"/>
          </a:p>
        </p:txBody>
      </p:sp>
      <p:sp>
        <p:nvSpPr>
          <p:cNvPr id="14" name="TextBox 13"/>
          <p:cNvSpPr txBox="1"/>
          <p:nvPr/>
        </p:nvSpPr>
        <p:spPr>
          <a:xfrm>
            <a:off x="-47500" y="5305305"/>
            <a:ext cx="12239500" cy="954107"/>
          </a:xfrm>
          <a:prstGeom prst="rect">
            <a:avLst/>
          </a:prstGeom>
          <a:noFill/>
        </p:spPr>
        <p:txBody>
          <a:bodyPr wrap="square">
            <a:spAutoFit/>
          </a:bodyPr>
          <a:lstStyle/>
          <a:p>
            <a:pPr algn="ctr">
              <a:defRPr/>
            </a:pPr>
            <a:r>
              <a:rPr lang="en-US" sz="2800" b="1" u="sng" dirty="0" smtClean="0">
                <a:solidFill>
                  <a:srgbClr val="0070C0"/>
                </a:solidFill>
                <a:latin typeface="+mj-lt"/>
                <a:cs typeface="Calibri" pitchFamily="34" charset="0"/>
              </a:rPr>
              <a:t>atatarnikov@hse.ru </a:t>
            </a:r>
          </a:p>
          <a:p>
            <a:pPr algn="ctr">
              <a:defRPr/>
            </a:pPr>
            <a:r>
              <a:rPr lang="en-US" sz="2800" b="1" u="sng" dirty="0" smtClean="0">
                <a:solidFill>
                  <a:srgbClr val="0070C0"/>
                </a:solidFill>
                <a:latin typeface="+mj-lt"/>
                <a:cs typeface="Calibri" pitchFamily="34" charset="0"/>
              </a:rPr>
              <a:t>@andrewt0301</a:t>
            </a:r>
            <a:endParaRPr lang="en-US" sz="2800" b="1" u="sng" dirty="0">
              <a:solidFill>
                <a:srgbClr val="0070C0"/>
              </a:solidFill>
              <a:latin typeface="+mj-lt"/>
              <a:cs typeface="Calibri" pitchFamily="34" charset="0"/>
            </a:endParaRPr>
          </a:p>
        </p:txBody>
      </p:sp>
    </p:spTree>
    <p:extLst>
      <p:ext uri="{BB962C8B-B14F-4D97-AF65-F5344CB8AC3E}">
        <p14:creationId xmlns:p14="http://schemas.microsoft.com/office/powerpoint/2010/main" xmlns="" val="2492894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3"/>
          <p:cNvSpPr>
            <a:spLocks noGrp="1" noChangeArrowheads="1"/>
          </p:cNvSpPr>
          <p:nvPr>
            <p:ph idx="1"/>
          </p:nvPr>
        </p:nvSpPr>
        <p:spPr>
          <a:xfrm>
            <a:off x="878306" y="1215189"/>
            <a:ext cx="10538996" cy="4866524"/>
          </a:xfrm>
        </p:spPr>
        <p:txBody>
          <a:bodyPr/>
          <a:lstStyle/>
          <a:p>
            <a:pPr>
              <a:buFont typeface="Monotype Sorts" pitchFamily="-84" charset="2"/>
              <a:buNone/>
            </a:pPr>
            <a:r>
              <a:rPr lang="en-US" altLang="en-US" sz="4800" b="1" dirty="0" smtClean="0">
                <a:solidFill>
                  <a:srgbClr val="1E3272"/>
                </a:solidFill>
                <a:latin typeface="Courier New" pitchFamily="49" charset="0"/>
                <a:cs typeface="Courier New" pitchFamily="49" charset="0"/>
              </a:rPr>
              <a:t>	</a:t>
            </a:r>
            <a:r>
              <a:rPr lang="en-US" altLang="en-US" sz="2400" b="1" dirty="0" smtClean="0">
                <a:solidFill>
                  <a:srgbClr val="1E3272"/>
                </a:solidFill>
                <a:latin typeface="Courier New" pitchFamily="49" charset="0"/>
                <a:cs typeface="Courier New" pitchFamily="49" charset="0"/>
              </a:rPr>
              <a:t>do { </a:t>
            </a:r>
          </a:p>
          <a:p>
            <a:pPr>
              <a:buFont typeface="Monotype Sorts" pitchFamily="-84" charset="2"/>
              <a:buNone/>
            </a:pPr>
            <a:r>
              <a:rPr lang="en-US" altLang="en-US" sz="2400" b="1" dirty="0" smtClean="0">
                <a:solidFill>
                  <a:srgbClr val="1E3272"/>
                </a:solidFill>
                <a:latin typeface="Courier New" pitchFamily="49" charset="0"/>
                <a:cs typeface="Courier New" pitchFamily="49" charset="0"/>
              </a:rPr>
              <a:t>		while (turn == j); </a:t>
            </a:r>
          </a:p>
          <a:p>
            <a:pPr>
              <a:buFont typeface="Monotype Sorts" pitchFamily="-84" charset="2"/>
              <a:buNone/>
            </a:pPr>
            <a:endParaRPr lang="en-US" altLang="en-US" sz="700" b="1" dirty="0" smtClean="0">
              <a:solidFill>
                <a:srgbClr val="1E3272"/>
              </a:solidFill>
              <a:latin typeface="Courier New" pitchFamily="49" charset="0"/>
              <a:cs typeface="Courier New" pitchFamily="49" charset="0"/>
            </a:endParaRPr>
          </a:p>
          <a:p>
            <a:pPr>
              <a:buFont typeface="Monotype Sorts" pitchFamily="-84" charset="2"/>
              <a:buNone/>
            </a:pPr>
            <a:r>
              <a:rPr lang="en-US" altLang="en-US" sz="2400" b="1" dirty="0" smtClean="0">
                <a:solidFill>
                  <a:srgbClr val="1E3272"/>
                </a:solidFill>
                <a:latin typeface="Courier New" pitchFamily="49" charset="0"/>
                <a:cs typeface="Courier New" pitchFamily="49" charset="0"/>
              </a:rPr>
              <a:t>			critical section </a:t>
            </a:r>
          </a:p>
          <a:p>
            <a:pPr>
              <a:buFont typeface="Monotype Sorts" pitchFamily="-84" charset="2"/>
              <a:buNone/>
            </a:pPr>
            <a:r>
              <a:rPr lang="en-US" altLang="en-US" sz="2400" b="1" dirty="0" smtClean="0">
                <a:solidFill>
                  <a:srgbClr val="1E3272"/>
                </a:solidFill>
                <a:latin typeface="Courier New" pitchFamily="49" charset="0"/>
                <a:cs typeface="Courier New" pitchFamily="49" charset="0"/>
              </a:rPr>
              <a:t>		turn = j; </a:t>
            </a:r>
          </a:p>
          <a:p>
            <a:pPr>
              <a:buFont typeface="Monotype Sorts" pitchFamily="-84" charset="2"/>
              <a:buNone/>
            </a:pPr>
            <a:endParaRPr lang="en-US" altLang="en-US" sz="700" b="1" dirty="0" smtClean="0">
              <a:solidFill>
                <a:srgbClr val="1E3272"/>
              </a:solidFill>
              <a:latin typeface="Courier New" pitchFamily="49" charset="0"/>
              <a:cs typeface="Courier New" pitchFamily="49" charset="0"/>
            </a:endParaRPr>
          </a:p>
          <a:p>
            <a:pPr>
              <a:buFont typeface="Monotype Sorts" pitchFamily="-84" charset="2"/>
              <a:buNone/>
            </a:pPr>
            <a:r>
              <a:rPr lang="en-US" altLang="en-US" sz="2400" b="1" dirty="0" smtClean="0">
                <a:solidFill>
                  <a:srgbClr val="1E3272"/>
                </a:solidFill>
                <a:latin typeface="Courier New" pitchFamily="49" charset="0"/>
                <a:cs typeface="Courier New" pitchFamily="49" charset="0"/>
              </a:rPr>
              <a:t>			remainder section </a:t>
            </a:r>
          </a:p>
          <a:p>
            <a:pPr>
              <a:buFont typeface="Monotype Sorts" pitchFamily="-84" charset="2"/>
              <a:buNone/>
            </a:pPr>
            <a:r>
              <a:rPr lang="en-US" altLang="en-US" sz="2400" b="1" dirty="0" smtClean="0">
                <a:solidFill>
                  <a:srgbClr val="1E3272"/>
                </a:solidFill>
                <a:latin typeface="Courier New" pitchFamily="49" charset="0"/>
                <a:cs typeface="Courier New" pitchFamily="49" charset="0"/>
              </a:rPr>
              <a:t>	 } while (true); </a:t>
            </a:r>
          </a:p>
          <a:p>
            <a:pPr>
              <a:buFont typeface="Monotype Sorts" pitchFamily="-84" charset="2"/>
              <a:buNone/>
            </a:pPr>
            <a:endParaRPr lang="en-US" altLang="en-US" sz="1600" dirty="0" smtClean="0">
              <a:solidFill>
                <a:srgbClr val="0000FF"/>
              </a:solidFill>
            </a:endParaRPr>
          </a:p>
        </p:txBody>
      </p:sp>
      <p:sp>
        <p:nvSpPr>
          <p:cNvPr id="6" name="Rectangle 5"/>
          <p:cNvSpPr/>
          <p:nvPr/>
        </p:nvSpPr>
        <p:spPr bwMode="auto">
          <a:xfrm>
            <a:off x="2697630" y="3770058"/>
            <a:ext cx="3582848" cy="513180"/>
          </a:xfrm>
          <a:prstGeom prst="rect">
            <a:avLst/>
          </a:prstGeom>
          <a:noFill/>
          <a:ln w="38100">
            <a:solidFill>
              <a:srgbClr val="F7B217"/>
            </a:solid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wrap="none" lIns="64002" tIns="32001" rIns="64002" bIns="32001"/>
          <a:lstStyle/>
          <a:p>
            <a:pPr>
              <a:defRPr/>
            </a:pPr>
            <a:endParaRPr lang="en-US">
              <a:solidFill>
                <a:schemeClr val="tx1"/>
              </a:solidFill>
              <a:latin typeface="Verdana" charset="0"/>
            </a:endParaRPr>
          </a:p>
        </p:txBody>
      </p:sp>
      <p:sp>
        <p:nvSpPr>
          <p:cNvPr id="7" name="Rectangle 6"/>
          <p:cNvSpPr/>
          <p:nvPr/>
        </p:nvSpPr>
        <p:spPr bwMode="auto">
          <a:xfrm>
            <a:off x="2694733" y="2641432"/>
            <a:ext cx="3573711" cy="510839"/>
          </a:xfrm>
          <a:prstGeom prst="rect">
            <a:avLst/>
          </a:prstGeom>
          <a:noFill/>
          <a:ln w="38100">
            <a:solidFill>
              <a:srgbClr val="F7B217"/>
            </a:solid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wrap="none" lIns="64002" tIns="32001" rIns="64002" bIns="32001"/>
          <a:lstStyle/>
          <a:p>
            <a:pPr>
              <a:defRPr/>
            </a:pPr>
            <a:endParaRPr lang="en-US">
              <a:solidFill>
                <a:schemeClr val="tx1"/>
              </a:solidFill>
              <a:latin typeface="Verdana" charset="0"/>
            </a:endParaRPr>
          </a:p>
        </p:txBody>
      </p:sp>
      <p:sp>
        <p:nvSpPr>
          <p:cNvPr id="21508" name="Rectangle 2"/>
          <p:cNvSpPr>
            <a:spLocks noGrp="1" noChangeArrowheads="1"/>
          </p:cNvSpPr>
          <p:nvPr>
            <p:ph type="title"/>
          </p:nvPr>
        </p:nvSpPr>
        <p:spPr>
          <a:xfrm>
            <a:off x="609600" y="277813"/>
            <a:ext cx="11055351" cy="576262"/>
          </a:xfrm>
        </p:spPr>
        <p:txBody>
          <a:bodyPr>
            <a:normAutofit fontScale="90000"/>
          </a:bodyPr>
          <a:lstStyle/>
          <a:p>
            <a:pPr eaLnBrk="1" hangingPunct="1"/>
            <a:r>
              <a:rPr lang="en-US" altLang="en-US" smtClean="0"/>
              <a:t>Algorithm for Process P</a:t>
            </a:r>
            <a:r>
              <a:rPr lang="en-US" altLang="en-US" baseline="-25000" smtClean="0">
                <a:solidFill>
                  <a:srgbClr val="0000FF"/>
                </a:solidFill>
              </a:rPr>
              <a:t>i</a:t>
            </a:r>
          </a:p>
        </p:txBody>
      </p:sp>
      <p:sp>
        <p:nvSpPr>
          <p:cNvPr id="8"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10</a:t>
            </a:fld>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570567" y="195263"/>
            <a:ext cx="10299700" cy="576262"/>
          </a:xfrm>
        </p:spPr>
        <p:txBody>
          <a:bodyPr>
            <a:normAutofit fontScale="90000"/>
          </a:bodyPr>
          <a:lstStyle/>
          <a:p>
            <a:pPr eaLnBrk="1" hangingPunct="1"/>
            <a:r>
              <a:rPr lang="en-US" altLang="en-US" smtClean="0"/>
              <a:t>Solution to Critical-Section Problem</a:t>
            </a:r>
          </a:p>
        </p:txBody>
      </p:sp>
      <p:sp>
        <p:nvSpPr>
          <p:cNvPr id="23555" name="Rectangle 3"/>
          <p:cNvSpPr>
            <a:spLocks noGrp="1" noChangeArrowheads="1"/>
          </p:cNvSpPr>
          <p:nvPr>
            <p:ph idx="1"/>
          </p:nvPr>
        </p:nvSpPr>
        <p:spPr>
          <a:xfrm>
            <a:off x="830317" y="1114097"/>
            <a:ext cx="10447281" cy="5412828"/>
          </a:xfrm>
        </p:spPr>
        <p:txBody>
          <a:bodyPr>
            <a:normAutofit fontScale="92500" lnSpcReduction="20000"/>
          </a:bodyPr>
          <a:lstStyle/>
          <a:p>
            <a:pPr>
              <a:buFont typeface="Monotype Sorts" pitchFamily="-84" charset="2"/>
              <a:buNone/>
            </a:pPr>
            <a:r>
              <a:rPr lang="en-US" altLang="en-US" dirty="0" smtClean="0">
                <a:solidFill>
                  <a:srgbClr val="000000"/>
                </a:solidFill>
              </a:rPr>
              <a:t>1.   </a:t>
            </a:r>
            <a:r>
              <a:rPr lang="en-US" altLang="en-US" b="1" dirty="0" smtClean="0">
                <a:solidFill>
                  <a:srgbClr val="F7B217"/>
                </a:solidFill>
              </a:rPr>
              <a:t>Mutual Exclusion </a:t>
            </a:r>
            <a:r>
              <a:rPr lang="en-US" altLang="en-US" dirty="0" smtClean="0"/>
              <a:t>- If process </a:t>
            </a:r>
            <a:r>
              <a:rPr lang="en-US" altLang="en-US" b="1" i="1" dirty="0" smtClean="0"/>
              <a:t>P</a:t>
            </a:r>
            <a:r>
              <a:rPr lang="en-US" altLang="en-US" b="1" i="1" baseline="-25000" dirty="0" smtClean="0"/>
              <a:t>i</a:t>
            </a:r>
            <a:r>
              <a:rPr lang="en-US" altLang="en-US" b="1" dirty="0" smtClean="0"/>
              <a:t> </a:t>
            </a:r>
            <a:r>
              <a:rPr lang="en-US" altLang="en-US" dirty="0" smtClean="0"/>
              <a:t>is executing in its critical section, then no other processes can be executing in their critical sections</a:t>
            </a:r>
          </a:p>
          <a:p>
            <a:pPr>
              <a:buFont typeface="Monotype Sorts" pitchFamily="-84" charset="2"/>
              <a:buNone/>
            </a:pPr>
            <a:r>
              <a:rPr lang="en-US" altLang="en-US" dirty="0" smtClean="0">
                <a:solidFill>
                  <a:srgbClr val="000000"/>
                </a:solidFill>
              </a:rPr>
              <a:t>2.   </a:t>
            </a:r>
            <a:r>
              <a:rPr lang="en-US" altLang="en-US" b="1" dirty="0" smtClean="0">
                <a:solidFill>
                  <a:srgbClr val="F7B217"/>
                </a:solidFill>
              </a:rPr>
              <a:t>Progress</a:t>
            </a:r>
            <a:r>
              <a:rPr lang="en-US" altLang="en-US" b="1" dirty="0" smtClean="0"/>
              <a:t> </a:t>
            </a:r>
            <a:r>
              <a:rPr lang="en-US" altLang="en-US" dirty="0" smtClean="0"/>
              <a:t>- If no process is executing in its critical section and there exist some processes that wish to enter their critical section, then the selection of the processes that will enter the critical section next cannot be postponed indefinitely</a:t>
            </a:r>
          </a:p>
          <a:p>
            <a:pPr>
              <a:buFont typeface="Monotype Sorts" pitchFamily="-84" charset="2"/>
              <a:buNone/>
            </a:pPr>
            <a:r>
              <a:rPr lang="en-US" altLang="en-US" dirty="0" smtClean="0"/>
              <a:t>3.  </a:t>
            </a:r>
            <a:r>
              <a:rPr lang="en-US" altLang="en-US" b="1" dirty="0" smtClean="0">
                <a:solidFill>
                  <a:srgbClr val="F7B217"/>
                </a:solidFill>
              </a:rPr>
              <a:t>Bounded Waiting </a:t>
            </a:r>
            <a:r>
              <a:rPr lang="en-US" altLang="en-US" dirty="0" smtClean="0"/>
              <a:t>-  A bound must exist on the number of times that other processes are allowed to enter their critical sections after a process has made a request to enter its critical section and before that request is granted</a:t>
            </a:r>
          </a:p>
          <a:p>
            <a:pPr marL="795338" lvl="1" indent="-338138">
              <a:buSzPct val="125000"/>
              <a:buFont typeface="Wingdings 2" pitchFamily="18" charset="2"/>
              <a:buChar char=""/>
            </a:pPr>
            <a:r>
              <a:rPr lang="en-US" altLang="en-US" dirty="0" smtClean="0"/>
              <a:t>Assume that each process executes at a nonzero speed </a:t>
            </a:r>
          </a:p>
          <a:p>
            <a:pPr marL="795338" lvl="1" indent="-338138">
              <a:buSzPct val="125000"/>
              <a:buFont typeface="Wingdings 2" pitchFamily="18" charset="2"/>
              <a:buChar char=""/>
            </a:pPr>
            <a:r>
              <a:rPr lang="en-US" altLang="en-US" dirty="0" smtClean="0"/>
              <a:t>No assumption concerning </a:t>
            </a:r>
            <a:r>
              <a:rPr lang="en-US" altLang="en-US" b="1" dirty="0" smtClean="0">
                <a:solidFill>
                  <a:srgbClr val="3366FF"/>
                </a:solidFill>
              </a:rPr>
              <a:t>relative speed </a:t>
            </a:r>
            <a:r>
              <a:rPr lang="en-US" altLang="en-US" dirty="0" smtClean="0"/>
              <a:t>of the</a:t>
            </a:r>
            <a:r>
              <a:rPr lang="en-US" altLang="en-US" b="1" dirty="0" smtClean="0"/>
              <a:t> </a:t>
            </a:r>
            <a:r>
              <a:rPr lang="en-US" altLang="en-US" b="1" i="1" dirty="0" smtClean="0">
                <a:solidFill>
                  <a:srgbClr val="000000"/>
                </a:solidFill>
              </a:rPr>
              <a:t>n</a:t>
            </a:r>
            <a:r>
              <a:rPr lang="en-US" altLang="en-US" b="1" dirty="0" smtClean="0">
                <a:solidFill>
                  <a:srgbClr val="000000"/>
                </a:solidFill>
              </a:rPr>
              <a:t> </a:t>
            </a:r>
            <a:r>
              <a:rPr lang="en-US" altLang="en-US" dirty="0" smtClean="0"/>
              <a:t>processes</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11</a:t>
            </a:fld>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61849" y="147144"/>
            <a:ext cx="10489324" cy="840827"/>
          </a:xfrm>
        </p:spPr>
        <p:txBody>
          <a:bodyPr>
            <a:normAutofit/>
          </a:bodyPr>
          <a:lstStyle/>
          <a:p>
            <a:pPr eaLnBrk="1" hangingPunct="1"/>
            <a:r>
              <a:rPr lang="en-US" altLang="en-US" dirty="0" smtClean="0"/>
              <a:t>Critical-Section Handling in OS </a:t>
            </a:r>
          </a:p>
        </p:txBody>
      </p:sp>
      <p:sp>
        <p:nvSpPr>
          <p:cNvPr id="25603" name="Rectangle 3"/>
          <p:cNvSpPr>
            <a:spLocks noGrp="1" noChangeArrowheads="1"/>
          </p:cNvSpPr>
          <p:nvPr>
            <p:ph idx="1"/>
          </p:nvPr>
        </p:nvSpPr>
        <p:spPr>
          <a:xfrm>
            <a:off x="882869" y="1135116"/>
            <a:ext cx="10405241" cy="5339255"/>
          </a:xfrm>
        </p:spPr>
        <p:txBody>
          <a:bodyPr/>
          <a:lstStyle/>
          <a:p>
            <a:pPr>
              <a:buFont typeface="Monotype Sorts" pitchFamily="-84" charset="2"/>
              <a:buNone/>
            </a:pPr>
            <a:r>
              <a:rPr lang="en-US" altLang="en-US" dirty="0" smtClean="0"/>
              <a:t>Two approaches depending on if kernel is preemptive</a:t>
            </a:r>
            <a:r>
              <a:rPr lang="ru-RU" altLang="en-US" dirty="0" smtClean="0"/>
              <a:t> </a:t>
            </a:r>
            <a:r>
              <a:rPr lang="en-US" altLang="en-US" dirty="0" smtClean="0"/>
              <a:t>or non-  preemptive </a:t>
            </a:r>
          </a:p>
          <a:p>
            <a:pPr marL="795338" lvl="1" indent="-338138">
              <a:buSzPct val="125000"/>
            </a:pPr>
            <a:r>
              <a:rPr lang="en-US" altLang="en-US" b="1" dirty="0" smtClean="0">
                <a:solidFill>
                  <a:srgbClr val="F7B217"/>
                </a:solidFill>
              </a:rPr>
              <a:t>Preemptive</a:t>
            </a:r>
            <a:r>
              <a:rPr lang="en-US" altLang="en-US" sz="1400" dirty="0" smtClean="0"/>
              <a:t> </a:t>
            </a:r>
            <a:r>
              <a:rPr lang="en-US" altLang="en-US" dirty="0" smtClean="0"/>
              <a:t>– allows preemption of process when running in kernel mode</a:t>
            </a:r>
          </a:p>
          <a:p>
            <a:pPr marL="795338" lvl="1" indent="-338138">
              <a:buSzPct val="125000"/>
            </a:pPr>
            <a:r>
              <a:rPr lang="en-US" altLang="en-US" b="1" dirty="0" smtClean="0">
                <a:solidFill>
                  <a:srgbClr val="F7B217"/>
                </a:solidFill>
              </a:rPr>
              <a:t>Non-preemptive</a:t>
            </a:r>
            <a:r>
              <a:rPr lang="en-US" altLang="en-US" b="1" dirty="0" smtClean="0">
                <a:solidFill>
                  <a:srgbClr val="3366FF"/>
                </a:solidFill>
              </a:rPr>
              <a:t> </a:t>
            </a:r>
            <a:r>
              <a:rPr lang="en-US" altLang="en-US" dirty="0" smtClean="0"/>
              <a:t>– runs until exits kernel mode, blocks, or voluntarily yields CPU</a:t>
            </a:r>
          </a:p>
          <a:p>
            <a:pPr marL="996950" lvl="2" indent="-198438">
              <a:buSzPct val="125000"/>
            </a:pPr>
            <a:r>
              <a:rPr lang="en-US" altLang="en-US" sz="2800" dirty="0" smtClean="0"/>
              <a:t>Essentially free of race conditions in kernel mode</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12</a:t>
            </a:fld>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851338" y="168166"/>
            <a:ext cx="10499834" cy="788275"/>
          </a:xfrm>
        </p:spPr>
        <p:txBody>
          <a:bodyPr>
            <a:normAutofit/>
          </a:bodyPr>
          <a:lstStyle/>
          <a:p>
            <a:pPr eaLnBrk="1" hangingPunct="1"/>
            <a:r>
              <a:rPr lang="en-US" altLang="en-US" dirty="0" smtClean="0"/>
              <a:t>Peterson</a:t>
            </a:r>
            <a:r>
              <a:rPr lang="ja-JP" altLang="en-US" dirty="0" smtClean="0"/>
              <a:t>’</a:t>
            </a:r>
            <a:r>
              <a:rPr lang="en-US" altLang="ja-JP" dirty="0" smtClean="0"/>
              <a:t>s </a:t>
            </a:r>
            <a:r>
              <a:rPr lang="ru-RU" altLang="ja-JP" dirty="0" smtClean="0"/>
              <a:t> </a:t>
            </a:r>
            <a:r>
              <a:rPr lang="en-US" altLang="ja-JP" dirty="0" smtClean="0"/>
              <a:t>Solution</a:t>
            </a:r>
            <a:endParaRPr lang="en-US" altLang="en-US" dirty="0" smtClean="0"/>
          </a:p>
        </p:txBody>
      </p:sp>
      <p:sp>
        <p:nvSpPr>
          <p:cNvPr id="27651" name="Rectangle 3"/>
          <p:cNvSpPr>
            <a:spLocks noGrp="1" noChangeArrowheads="1"/>
          </p:cNvSpPr>
          <p:nvPr>
            <p:ph idx="1"/>
          </p:nvPr>
        </p:nvSpPr>
        <p:spPr>
          <a:xfrm>
            <a:off x="830320" y="998489"/>
            <a:ext cx="10415752" cy="5423338"/>
          </a:xfrm>
        </p:spPr>
        <p:txBody>
          <a:bodyPr>
            <a:normAutofit fontScale="85000" lnSpcReduction="10000"/>
          </a:bodyPr>
          <a:lstStyle/>
          <a:p>
            <a:pPr>
              <a:lnSpc>
                <a:spcPct val="90000"/>
              </a:lnSpc>
              <a:tabLst>
                <a:tab pos="739775" algn="l"/>
                <a:tab pos="1020763" algn="l"/>
                <a:tab pos="1257300" algn="l"/>
              </a:tabLst>
            </a:pPr>
            <a:r>
              <a:rPr lang="en-US" altLang="en-US" dirty="0" smtClean="0"/>
              <a:t>Good algorithmic  description of solving the problem</a:t>
            </a:r>
            <a:endParaRPr lang="en-US" altLang="en-US" sz="800" dirty="0" smtClean="0"/>
          </a:p>
          <a:p>
            <a:pPr>
              <a:lnSpc>
                <a:spcPct val="90000"/>
              </a:lnSpc>
              <a:tabLst>
                <a:tab pos="739775" algn="l"/>
                <a:tab pos="1020763" algn="l"/>
                <a:tab pos="1257300" algn="l"/>
              </a:tabLst>
            </a:pPr>
            <a:r>
              <a:rPr lang="en-US" altLang="en-US" dirty="0" smtClean="0"/>
              <a:t>Two process solution</a:t>
            </a:r>
            <a:endParaRPr lang="en-US" altLang="en-US" sz="800" dirty="0" smtClean="0"/>
          </a:p>
          <a:p>
            <a:pPr>
              <a:lnSpc>
                <a:spcPct val="90000"/>
              </a:lnSpc>
              <a:tabLst>
                <a:tab pos="739775" algn="l"/>
                <a:tab pos="1020763" algn="l"/>
                <a:tab pos="1257300" algn="l"/>
              </a:tabLst>
            </a:pPr>
            <a:r>
              <a:rPr lang="en-US" altLang="en-US" dirty="0" smtClean="0"/>
              <a:t>Assume that the </a:t>
            </a:r>
            <a:r>
              <a:rPr lang="en-US" altLang="en-US" sz="2600" b="1" dirty="0" smtClean="0">
                <a:latin typeface="Courier New" pitchFamily="49" charset="0"/>
                <a:cs typeface="Courier New" pitchFamily="49" charset="0"/>
              </a:rPr>
              <a:t>load</a:t>
            </a:r>
            <a:r>
              <a:rPr lang="en-US" altLang="en-US" sz="4300" dirty="0" smtClean="0">
                <a:latin typeface="Courier New" pitchFamily="49" charset="0"/>
                <a:cs typeface="Courier New" pitchFamily="49" charset="0"/>
              </a:rPr>
              <a:t> </a:t>
            </a:r>
            <a:r>
              <a:rPr lang="en-US" altLang="en-US" dirty="0" smtClean="0"/>
              <a:t>and </a:t>
            </a:r>
            <a:r>
              <a:rPr lang="en-US" altLang="en-US" sz="2600" b="1" dirty="0" smtClean="0">
                <a:latin typeface="Courier New" pitchFamily="49" charset="0"/>
                <a:cs typeface="Courier New" pitchFamily="49" charset="0"/>
              </a:rPr>
              <a:t>store</a:t>
            </a:r>
            <a:r>
              <a:rPr lang="en-US" altLang="en-US" sz="4300" dirty="0" smtClean="0"/>
              <a:t> </a:t>
            </a:r>
            <a:r>
              <a:rPr lang="en-US" altLang="en-US" dirty="0" smtClean="0"/>
              <a:t>machine-language instructions are atomic; that is, cannot be interrupted</a:t>
            </a:r>
            <a:endParaRPr lang="en-US" altLang="en-US" sz="800" dirty="0" smtClean="0"/>
          </a:p>
          <a:p>
            <a:pPr>
              <a:lnSpc>
                <a:spcPct val="90000"/>
              </a:lnSpc>
              <a:tabLst>
                <a:tab pos="739775" algn="l"/>
                <a:tab pos="1020763" algn="l"/>
                <a:tab pos="1257300" algn="l"/>
              </a:tabLst>
            </a:pPr>
            <a:r>
              <a:rPr lang="en-US" altLang="en-US" dirty="0" smtClean="0">
                <a:solidFill>
                  <a:srgbClr val="000000"/>
                </a:solidFill>
              </a:rPr>
              <a:t>The two processes share two variables:</a:t>
            </a:r>
          </a:p>
          <a:p>
            <a:pPr lvl="1">
              <a:lnSpc>
                <a:spcPct val="90000"/>
              </a:lnSpc>
              <a:tabLst>
                <a:tab pos="739775" algn="l"/>
                <a:tab pos="1020763" algn="l"/>
                <a:tab pos="1257300" algn="l"/>
              </a:tabLst>
            </a:pPr>
            <a:r>
              <a:rPr lang="en-US" altLang="en-US" sz="2200" b="1" dirty="0" err="1" smtClean="0">
                <a:latin typeface="Courier New" pitchFamily="49" charset="0"/>
              </a:rPr>
              <a:t>int</a:t>
            </a:r>
            <a:r>
              <a:rPr lang="en-US" altLang="en-US" sz="2200" b="1" dirty="0" smtClean="0">
                <a:latin typeface="Courier New" pitchFamily="49" charset="0"/>
              </a:rPr>
              <a:t> turn; </a:t>
            </a:r>
          </a:p>
          <a:p>
            <a:pPr lvl="1">
              <a:lnSpc>
                <a:spcPct val="90000"/>
              </a:lnSpc>
              <a:tabLst>
                <a:tab pos="739775" algn="l"/>
                <a:tab pos="1020763" algn="l"/>
                <a:tab pos="1257300" algn="l"/>
              </a:tabLst>
            </a:pPr>
            <a:r>
              <a:rPr lang="en-US" altLang="en-US" sz="2200" b="1" dirty="0" smtClean="0">
                <a:latin typeface="Courier New" pitchFamily="49" charset="0"/>
              </a:rPr>
              <a:t>Boolean flag[2]</a:t>
            </a:r>
          </a:p>
          <a:p>
            <a:pPr lvl="1">
              <a:lnSpc>
                <a:spcPct val="90000"/>
              </a:lnSpc>
              <a:tabLst>
                <a:tab pos="739775" algn="l"/>
                <a:tab pos="1020763" algn="l"/>
                <a:tab pos="1257300" algn="l"/>
              </a:tabLst>
            </a:pPr>
            <a:endParaRPr lang="en-US" altLang="en-US" sz="800" b="1" dirty="0" smtClean="0">
              <a:solidFill>
                <a:srgbClr val="000000"/>
              </a:solidFill>
            </a:endParaRPr>
          </a:p>
          <a:p>
            <a:pPr>
              <a:lnSpc>
                <a:spcPct val="90000"/>
              </a:lnSpc>
              <a:tabLst>
                <a:tab pos="739775" algn="l"/>
                <a:tab pos="1020763" algn="l"/>
                <a:tab pos="1257300" algn="l"/>
              </a:tabLst>
            </a:pPr>
            <a:r>
              <a:rPr lang="en-US" altLang="en-US" dirty="0" smtClean="0">
                <a:solidFill>
                  <a:srgbClr val="000000"/>
                </a:solidFill>
              </a:rPr>
              <a:t>The variable </a:t>
            </a:r>
            <a:r>
              <a:rPr lang="en-US" altLang="en-US" sz="3000" b="1" dirty="0" smtClean="0">
                <a:latin typeface="Courier New" pitchFamily="49" charset="0"/>
                <a:cs typeface="Courier New" pitchFamily="49" charset="0"/>
              </a:rPr>
              <a:t>turn</a:t>
            </a:r>
            <a:r>
              <a:rPr lang="en-US" altLang="en-US" sz="5800" dirty="0" smtClean="0">
                <a:solidFill>
                  <a:srgbClr val="000000"/>
                </a:solidFill>
              </a:rPr>
              <a:t> </a:t>
            </a:r>
            <a:r>
              <a:rPr lang="en-US" altLang="en-US" dirty="0" smtClean="0">
                <a:solidFill>
                  <a:srgbClr val="000000"/>
                </a:solidFill>
              </a:rPr>
              <a:t>indicates whose turn it is to enter the critical section</a:t>
            </a:r>
            <a:endParaRPr lang="en-US" altLang="en-US" sz="800" dirty="0" smtClean="0">
              <a:solidFill>
                <a:srgbClr val="000000"/>
              </a:solidFill>
            </a:endParaRPr>
          </a:p>
          <a:p>
            <a:pPr>
              <a:lnSpc>
                <a:spcPct val="90000"/>
              </a:lnSpc>
              <a:tabLst>
                <a:tab pos="739775" algn="l"/>
                <a:tab pos="1020763" algn="l"/>
                <a:tab pos="1257300" algn="l"/>
              </a:tabLst>
            </a:pPr>
            <a:r>
              <a:rPr lang="en-US" altLang="en-US" dirty="0" smtClean="0">
                <a:solidFill>
                  <a:srgbClr val="000000"/>
                </a:solidFill>
              </a:rPr>
              <a:t>The </a:t>
            </a:r>
            <a:r>
              <a:rPr lang="en-US" altLang="en-US" sz="2200" b="1" dirty="0" smtClean="0">
                <a:latin typeface="Courier New" pitchFamily="49" charset="0"/>
                <a:cs typeface="Courier New" pitchFamily="49" charset="0"/>
              </a:rPr>
              <a:t>flag</a:t>
            </a:r>
            <a:r>
              <a:rPr lang="en-US" altLang="en-US" sz="4800" b="1" dirty="0" smtClean="0">
                <a:latin typeface="Courier New" pitchFamily="49" charset="0"/>
                <a:cs typeface="Courier New" pitchFamily="49" charset="0"/>
              </a:rPr>
              <a:t> </a:t>
            </a:r>
            <a:r>
              <a:rPr lang="en-US" altLang="en-US" dirty="0" smtClean="0">
                <a:solidFill>
                  <a:srgbClr val="000000"/>
                </a:solidFill>
              </a:rPr>
              <a:t>array is used to indicate if a process is ready to enter the critical section</a:t>
            </a:r>
            <a:r>
              <a:rPr lang="en-US" altLang="en-US" sz="4300" dirty="0" smtClean="0">
                <a:solidFill>
                  <a:srgbClr val="000000"/>
                </a:solidFill>
              </a:rPr>
              <a:t>. </a:t>
            </a:r>
            <a:r>
              <a:rPr lang="en-US" altLang="en-US" sz="1900" b="1" dirty="0" smtClean="0">
                <a:latin typeface="Courier New" pitchFamily="49" charset="0"/>
                <a:cs typeface="Courier New" pitchFamily="49" charset="0"/>
              </a:rPr>
              <a:t>flag[</a:t>
            </a:r>
            <a:r>
              <a:rPr lang="en-US" altLang="en-US" sz="1900" b="1" dirty="0" err="1" smtClean="0">
                <a:latin typeface="Courier New" pitchFamily="49" charset="0"/>
                <a:cs typeface="Courier New" pitchFamily="49" charset="0"/>
              </a:rPr>
              <a:t>i</a:t>
            </a:r>
            <a:r>
              <a:rPr lang="en-US" altLang="en-US" sz="1900" b="1" dirty="0" smtClean="0">
                <a:latin typeface="Courier New" pitchFamily="49" charset="0"/>
                <a:cs typeface="Courier New" pitchFamily="49" charset="0"/>
              </a:rPr>
              <a:t>] = </a:t>
            </a:r>
            <a:r>
              <a:rPr lang="en-US" altLang="en-US" sz="1900" b="1" i="1" dirty="0" smtClean="0">
                <a:latin typeface="Courier New" pitchFamily="49" charset="0"/>
                <a:cs typeface="Courier New" pitchFamily="49" charset="0"/>
              </a:rPr>
              <a:t>true</a:t>
            </a:r>
            <a:r>
              <a:rPr lang="en-US" altLang="en-US" sz="1900" dirty="0" smtClean="0">
                <a:solidFill>
                  <a:srgbClr val="000000"/>
                </a:solidFill>
              </a:rPr>
              <a:t>  </a:t>
            </a:r>
            <a:r>
              <a:rPr lang="en-US" altLang="en-US" dirty="0" smtClean="0">
                <a:solidFill>
                  <a:srgbClr val="000000"/>
                </a:solidFill>
              </a:rPr>
              <a:t>implies that process </a:t>
            </a:r>
            <a:r>
              <a:rPr lang="en-US" altLang="en-US" sz="2000" b="1" dirty="0" smtClean="0">
                <a:solidFill>
                  <a:srgbClr val="000000"/>
                </a:solidFill>
                <a:latin typeface="Courier New" pitchFamily="49" charset="0"/>
                <a:cs typeface="Courier New" pitchFamily="49" charset="0"/>
              </a:rPr>
              <a:t>P</a:t>
            </a:r>
            <a:r>
              <a:rPr lang="en-US" altLang="en-US" sz="2000" b="1" baseline="-25000" dirty="0" smtClean="0">
                <a:solidFill>
                  <a:srgbClr val="000000"/>
                </a:solidFill>
                <a:latin typeface="Courier New" pitchFamily="49" charset="0"/>
                <a:cs typeface="Courier New" pitchFamily="49" charset="0"/>
              </a:rPr>
              <a:t>i</a:t>
            </a:r>
            <a:r>
              <a:rPr lang="en-US" altLang="en-US" dirty="0" smtClean="0">
                <a:solidFill>
                  <a:srgbClr val="000000"/>
                </a:solidFill>
              </a:rPr>
              <a:t> is ready!</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13</a:t>
            </a:fld>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3"/>
          <p:cNvSpPr>
            <a:spLocks noGrp="1" noChangeArrowheads="1"/>
          </p:cNvSpPr>
          <p:nvPr>
            <p:ph idx="1"/>
          </p:nvPr>
        </p:nvSpPr>
        <p:spPr>
          <a:xfrm>
            <a:off x="890338" y="1215188"/>
            <a:ext cx="10479504" cy="5354053"/>
          </a:xfrm>
        </p:spPr>
        <p:txBody>
          <a:bodyPr/>
          <a:lstStyle/>
          <a:p>
            <a:pPr>
              <a:buFont typeface="Monotype Sorts" pitchFamily="-84" charset="2"/>
              <a:buNone/>
            </a:pPr>
            <a:r>
              <a:rPr lang="en-US" altLang="en-US" b="1" dirty="0" smtClean="0">
                <a:solidFill>
                  <a:srgbClr val="1E3272"/>
                </a:solidFill>
                <a:latin typeface="Courier New" pitchFamily="49" charset="0"/>
                <a:cs typeface="Courier New" pitchFamily="49" charset="0"/>
              </a:rPr>
              <a:t>	do { </a:t>
            </a:r>
            <a:endParaRPr lang="en-US" altLang="en-US" sz="1600" b="1" dirty="0" smtClean="0">
              <a:solidFill>
                <a:srgbClr val="1E3272"/>
              </a:solidFill>
              <a:latin typeface="Courier New" pitchFamily="49" charset="0"/>
              <a:cs typeface="Courier New" pitchFamily="49" charset="0"/>
            </a:endParaRPr>
          </a:p>
          <a:p>
            <a:pPr>
              <a:buFont typeface="Monotype Sorts" pitchFamily="-84" charset="2"/>
              <a:buNone/>
            </a:pPr>
            <a:r>
              <a:rPr lang="en-US" altLang="en-US" sz="1800" b="1" dirty="0" smtClean="0">
                <a:solidFill>
                  <a:srgbClr val="1E3272"/>
                </a:solidFill>
                <a:latin typeface="Courier New" pitchFamily="49" charset="0"/>
                <a:cs typeface="Courier New" pitchFamily="49" charset="0"/>
              </a:rPr>
              <a:t>		</a:t>
            </a:r>
            <a:r>
              <a:rPr lang="en-US" altLang="en-US" sz="3200" b="1" dirty="0" smtClean="0">
                <a:solidFill>
                  <a:srgbClr val="1E3272"/>
                </a:solidFill>
                <a:latin typeface="Courier New" pitchFamily="49" charset="0"/>
                <a:cs typeface="Courier New" pitchFamily="49" charset="0"/>
              </a:rPr>
              <a:t>flag[</a:t>
            </a:r>
            <a:r>
              <a:rPr lang="en-US" altLang="en-US" sz="3200" b="1" dirty="0" err="1" smtClean="0">
                <a:solidFill>
                  <a:srgbClr val="1E3272"/>
                </a:solidFill>
                <a:latin typeface="Courier New" pitchFamily="49" charset="0"/>
                <a:cs typeface="Courier New" pitchFamily="49" charset="0"/>
              </a:rPr>
              <a:t>i</a:t>
            </a:r>
            <a:r>
              <a:rPr lang="en-US" altLang="en-US" sz="3200" b="1" dirty="0" smtClean="0">
                <a:solidFill>
                  <a:srgbClr val="1E3272"/>
                </a:solidFill>
                <a:latin typeface="Courier New" pitchFamily="49" charset="0"/>
                <a:cs typeface="Courier New" pitchFamily="49" charset="0"/>
              </a:rPr>
              <a:t>] = true; </a:t>
            </a:r>
          </a:p>
          <a:p>
            <a:pPr>
              <a:buFont typeface="Monotype Sorts" pitchFamily="-84" charset="2"/>
              <a:buNone/>
            </a:pPr>
            <a:r>
              <a:rPr lang="en-US" altLang="en-US" sz="3200" b="1" dirty="0" smtClean="0">
                <a:solidFill>
                  <a:srgbClr val="1E3272"/>
                </a:solidFill>
                <a:latin typeface="Courier New" pitchFamily="49" charset="0"/>
                <a:cs typeface="Courier New" pitchFamily="49" charset="0"/>
              </a:rPr>
              <a:t>		turn = j; </a:t>
            </a:r>
          </a:p>
          <a:p>
            <a:pPr>
              <a:buFont typeface="Monotype Sorts" pitchFamily="-84" charset="2"/>
              <a:buNone/>
            </a:pPr>
            <a:r>
              <a:rPr lang="en-US" altLang="en-US" sz="3200" b="1" dirty="0" smtClean="0">
                <a:solidFill>
                  <a:srgbClr val="1E3272"/>
                </a:solidFill>
                <a:latin typeface="Courier New" pitchFamily="49" charset="0"/>
                <a:cs typeface="Courier New" pitchFamily="49" charset="0"/>
              </a:rPr>
              <a:t>		while (flag[j] &amp;&amp; turn = = j); </a:t>
            </a:r>
          </a:p>
          <a:p>
            <a:pPr>
              <a:buFont typeface="Monotype Sorts" pitchFamily="-84" charset="2"/>
              <a:buNone/>
            </a:pPr>
            <a:r>
              <a:rPr lang="en-US" altLang="en-US" sz="3200" b="1" dirty="0" smtClean="0">
                <a:solidFill>
                  <a:srgbClr val="1E3272"/>
                </a:solidFill>
                <a:latin typeface="Courier New" pitchFamily="49" charset="0"/>
                <a:cs typeface="Courier New" pitchFamily="49" charset="0"/>
              </a:rPr>
              <a:t>			critical section </a:t>
            </a:r>
          </a:p>
          <a:p>
            <a:pPr>
              <a:buFont typeface="Monotype Sorts" pitchFamily="-84" charset="2"/>
              <a:buNone/>
            </a:pPr>
            <a:r>
              <a:rPr lang="en-US" altLang="en-US" sz="3200" b="1" dirty="0" smtClean="0">
                <a:solidFill>
                  <a:srgbClr val="1E3272"/>
                </a:solidFill>
                <a:latin typeface="Courier New" pitchFamily="49" charset="0"/>
                <a:cs typeface="Courier New" pitchFamily="49" charset="0"/>
              </a:rPr>
              <a:t>		flag[</a:t>
            </a:r>
            <a:r>
              <a:rPr lang="en-US" altLang="en-US" sz="3200" b="1" dirty="0" err="1" smtClean="0">
                <a:solidFill>
                  <a:srgbClr val="1E3272"/>
                </a:solidFill>
                <a:latin typeface="Courier New" pitchFamily="49" charset="0"/>
                <a:cs typeface="Courier New" pitchFamily="49" charset="0"/>
              </a:rPr>
              <a:t>i</a:t>
            </a:r>
            <a:r>
              <a:rPr lang="en-US" altLang="en-US" sz="3200" b="1" dirty="0" smtClean="0">
                <a:solidFill>
                  <a:srgbClr val="1E3272"/>
                </a:solidFill>
                <a:latin typeface="Courier New" pitchFamily="49" charset="0"/>
                <a:cs typeface="Courier New" pitchFamily="49" charset="0"/>
              </a:rPr>
              <a:t>] = false; </a:t>
            </a:r>
          </a:p>
          <a:p>
            <a:pPr>
              <a:buFont typeface="Monotype Sorts" pitchFamily="-84" charset="2"/>
              <a:buNone/>
            </a:pPr>
            <a:r>
              <a:rPr lang="en-US" altLang="en-US" sz="3200" b="1" dirty="0" smtClean="0">
                <a:solidFill>
                  <a:srgbClr val="1E3272"/>
                </a:solidFill>
                <a:latin typeface="Courier New" pitchFamily="49" charset="0"/>
                <a:cs typeface="Courier New" pitchFamily="49" charset="0"/>
              </a:rPr>
              <a:t>			remainder section </a:t>
            </a:r>
          </a:p>
          <a:p>
            <a:pPr>
              <a:buFont typeface="Monotype Sorts" pitchFamily="-84" charset="2"/>
              <a:buNone/>
            </a:pPr>
            <a:r>
              <a:rPr lang="en-US" altLang="en-US" sz="3200" b="1" dirty="0" smtClean="0">
                <a:solidFill>
                  <a:srgbClr val="1E3272"/>
                </a:solidFill>
                <a:latin typeface="Courier New" pitchFamily="49" charset="0"/>
                <a:cs typeface="Courier New" pitchFamily="49" charset="0"/>
              </a:rPr>
              <a:t>	 } while (true); </a:t>
            </a:r>
          </a:p>
          <a:p>
            <a:pPr>
              <a:buFont typeface="Monotype Sorts" pitchFamily="-84" charset="2"/>
              <a:buNone/>
            </a:pPr>
            <a:endParaRPr lang="en-US" altLang="en-US" sz="1600" dirty="0" smtClean="0">
              <a:solidFill>
                <a:srgbClr val="0000FF"/>
              </a:solidFill>
            </a:endParaRPr>
          </a:p>
        </p:txBody>
      </p:sp>
      <p:sp>
        <p:nvSpPr>
          <p:cNvPr id="6" name="Rectangle 5"/>
          <p:cNvSpPr/>
          <p:nvPr/>
        </p:nvSpPr>
        <p:spPr bwMode="auto">
          <a:xfrm>
            <a:off x="1774436" y="1756610"/>
            <a:ext cx="7670353" cy="1768643"/>
          </a:xfrm>
          <a:prstGeom prst="rect">
            <a:avLst/>
          </a:prstGeom>
          <a:noFill/>
          <a:ln w="38100">
            <a:solidFill>
              <a:srgbClr val="F7B217"/>
            </a:solid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wrap="none" lIns="64002" tIns="32001" rIns="64002" bIns="32001"/>
          <a:lstStyle/>
          <a:p>
            <a:pPr>
              <a:defRPr/>
            </a:pPr>
            <a:endParaRPr lang="en-US">
              <a:solidFill>
                <a:schemeClr val="tx1"/>
              </a:solidFill>
              <a:latin typeface="Verdana" charset="0"/>
            </a:endParaRPr>
          </a:p>
        </p:txBody>
      </p:sp>
      <p:sp>
        <p:nvSpPr>
          <p:cNvPr id="7" name="Rectangle 6"/>
          <p:cNvSpPr/>
          <p:nvPr/>
        </p:nvSpPr>
        <p:spPr bwMode="auto">
          <a:xfrm>
            <a:off x="1749592" y="4063496"/>
            <a:ext cx="7707229" cy="544596"/>
          </a:xfrm>
          <a:prstGeom prst="rect">
            <a:avLst/>
          </a:prstGeom>
          <a:noFill/>
          <a:ln w="38100">
            <a:solidFill>
              <a:srgbClr val="F7B217"/>
            </a:solid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wrap="none" lIns="64002" tIns="32001" rIns="64002" bIns="32001"/>
          <a:lstStyle/>
          <a:p>
            <a:pPr>
              <a:defRPr/>
            </a:pPr>
            <a:endParaRPr lang="en-US">
              <a:solidFill>
                <a:schemeClr val="tx1"/>
              </a:solidFill>
              <a:latin typeface="Verdana" charset="0"/>
            </a:endParaRPr>
          </a:p>
        </p:txBody>
      </p:sp>
      <p:sp>
        <p:nvSpPr>
          <p:cNvPr id="29700" name="Rectangle 2"/>
          <p:cNvSpPr>
            <a:spLocks noGrp="1" noChangeArrowheads="1"/>
          </p:cNvSpPr>
          <p:nvPr>
            <p:ph type="title"/>
          </p:nvPr>
        </p:nvSpPr>
        <p:spPr>
          <a:xfrm>
            <a:off x="842211" y="156410"/>
            <a:ext cx="10539663" cy="818147"/>
          </a:xfrm>
        </p:spPr>
        <p:txBody>
          <a:bodyPr>
            <a:normAutofit/>
          </a:bodyPr>
          <a:lstStyle/>
          <a:p>
            <a:pPr eaLnBrk="1" hangingPunct="1"/>
            <a:r>
              <a:rPr lang="en-US" altLang="en-US" dirty="0" smtClean="0"/>
              <a:t>Algorithm for Process P</a:t>
            </a:r>
            <a:r>
              <a:rPr lang="en-US" altLang="en-US" baseline="-25000" dirty="0" smtClean="0"/>
              <a:t>i</a:t>
            </a:r>
          </a:p>
        </p:txBody>
      </p:sp>
      <p:sp>
        <p:nvSpPr>
          <p:cNvPr id="8"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14</a:t>
            </a:fld>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866275" y="168442"/>
            <a:ext cx="10503567" cy="794084"/>
          </a:xfrm>
        </p:spPr>
        <p:txBody>
          <a:bodyPr>
            <a:normAutofit/>
          </a:bodyPr>
          <a:lstStyle/>
          <a:p>
            <a:pPr eaLnBrk="1" hangingPunct="1"/>
            <a:r>
              <a:rPr lang="en-US" altLang="en-US" dirty="0" smtClean="0"/>
              <a:t>Peterson</a:t>
            </a:r>
            <a:r>
              <a:rPr lang="ja-JP" altLang="en-US" dirty="0" smtClean="0"/>
              <a:t>’</a:t>
            </a:r>
            <a:r>
              <a:rPr lang="en-US" altLang="ja-JP" dirty="0" smtClean="0"/>
              <a:t>s Solution (Cont.)</a:t>
            </a:r>
            <a:endParaRPr lang="en-US" altLang="en-US" dirty="0" smtClean="0"/>
          </a:p>
        </p:txBody>
      </p:sp>
      <p:sp>
        <p:nvSpPr>
          <p:cNvPr id="31747" name="Rectangle 3"/>
          <p:cNvSpPr>
            <a:spLocks noGrp="1" noChangeArrowheads="1"/>
          </p:cNvSpPr>
          <p:nvPr>
            <p:ph idx="1"/>
          </p:nvPr>
        </p:nvSpPr>
        <p:spPr>
          <a:xfrm>
            <a:off x="866275" y="1203158"/>
            <a:ext cx="10539662" cy="5305925"/>
          </a:xfrm>
        </p:spPr>
        <p:txBody>
          <a:bodyPr/>
          <a:lstStyle/>
          <a:p>
            <a:r>
              <a:rPr lang="en-US" altLang="en-US" dirty="0" smtClean="0">
                <a:solidFill>
                  <a:srgbClr val="1E3272"/>
                </a:solidFill>
              </a:rPr>
              <a:t>Provable that the three  CS requirement are met:</a:t>
            </a:r>
          </a:p>
          <a:p>
            <a:pPr>
              <a:buFont typeface="Monotype Sorts" pitchFamily="-84" charset="2"/>
              <a:buNone/>
            </a:pPr>
            <a:r>
              <a:rPr lang="en-US" altLang="en-US" dirty="0" smtClean="0">
                <a:solidFill>
                  <a:srgbClr val="1E3272"/>
                </a:solidFill>
              </a:rPr>
              <a:t>        1.   Mutual exclusion is preserved</a:t>
            </a:r>
          </a:p>
          <a:p>
            <a:pPr>
              <a:buFont typeface="Monotype Sorts" pitchFamily="-84" charset="2"/>
              <a:buNone/>
            </a:pPr>
            <a:r>
              <a:rPr lang="en-US" altLang="en-US" dirty="0" smtClean="0">
                <a:solidFill>
                  <a:srgbClr val="1E3272"/>
                </a:solidFill>
              </a:rPr>
              <a:t>               </a:t>
            </a:r>
            <a:r>
              <a:rPr lang="en-US" altLang="en-US" sz="4400" dirty="0" smtClean="0">
                <a:solidFill>
                  <a:srgbClr val="1E3272"/>
                </a:solidFill>
              </a:rPr>
              <a:t> </a:t>
            </a:r>
            <a:r>
              <a:rPr lang="en-US" altLang="en-US" sz="2800" b="1" dirty="0" smtClean="0">
                <a:solidFill>
                  <a:srgbClr val="1E3272"/>
                </a:solidFill>
                <a:latin typeface="Courier New" pitchFamily="49" charset="0"/>
                <a:cs typeface="Courier New" pitchFamily="49" charset="0"/>
              </a:rPr>
              <a:t>P</a:t>
            </a:r>
            <a:r>
              <a:rPr lang="en-US" altLang="en-US" sz="2800" b="1" baseline="-25000" dirty="0" smtClean="0">
                <a:solidFill>
                  <a:srgbClr val="1E3272"/>
                </a:solidFill>
                <a:latin typeface="Courier New" pitchFamily="49" charset="0"/>
                <a:cs typeface="Courier New" pitchFamily="49" charset="0"/>
              </a:rPr>
              <a:t>i</a:t>
            </a:r>
            <a:r>
              <a:rPr lang="en-US" altLang="en-US" sz="4400" b="1" dirty="0" smtClean="0">
                <a:solidFill>
                  <a:srgbClr val="1E3272"/>
                </a:solidFill>
                <a:latin typeface="Courier New" pitchFamily="49" charset="0"/>
                <a:cs typeface="Courier New" pitchFamily="49" charset="0"/>
              </a:rPr>
              <a:t> </a:t>
            </a:r>
            <a:r>
              <a:rPr lang="en-US" altLang="en-US" dirty="0" smtClean="0">
                <a:solidFill>
                  <a:srgbClr val="1E3272"/>
                </a:solidFill>
              </a:rPr>
              <a:t>enters CS only if:</a:t>
            </a:r>
          </a:p>
          <a:p>
            <a:pPr>
              <a:buFont typeface="Monotype Sorts" pitchFamily="-84" charset="2"/>
              <a:buNone/>
            </a:pPr>
            <a:r>
              <a:rPr lang="en-US" altLang="en-US" dirty="0" smtClean="0">
                <a:solidFill>
                  <a:srgbClr val="1E3272"/>
                </a:solidFill>
              </a:rPr>
              <a:t>                      either </a:t>
            </a:r>
            <a:r>
              <a:rPr lang="en-US" altLang="en-US" sz="3200" b="1" dirty="0" smtClean="0">
                <a:solidFill>
                  <a:srgbClr val="1E3272"/>
                </a:solidFill>
                <a:latin typeface="Courier New" pitchFamily="49" charset="0"/>
                <a:cs typeface="Courier New" pitchFamily="49" charset="0"/>
              </a:rPr>
              <a:t>flag[j] = false </a:t>
            </a:r>
            <a:r>
              <a:rPr lang="en-US" altLang="en-US" dirty="0" smtClean="0">
                <a:solidFill>
                  <a:srgbClr val="1E3272"/>
                </a:solidFill>
              </a:rPr>
              <a:t>or</a:t>
            </a:r>
            <a:r>
              <a:rPr lang="en-US" altLang="en-US" b="1" dirty="0" smtClean="0">
                <a:solidFill>
                  <a:srgbClr val="1E3272"/>
                </a:solidFill>
                <a:latin typeface="Courier New" pitchFamily="49" charset="0"/>
                <a:cs typeface="Courier New" pitchFamily="49" charset="0"/>
              </a:rPr>
              <a:t> </a:t>
            </a:r>
            <a:r>
              <a:rPr lang="en-US" altLang="en-US" sz="3200" b="1" dirty="0" smtClean="0">
                <a:solidFill>
                  <a:srgbClr val="1E3272"/>
                </a:solidFill>
                <a:latin typeface="Courier New" pitchFamily="49" charset="0"/>
                <a:cs typeface="Courier New" pitchFamily="49" charset="0"/>
              </a:rPr>
              <a:t>turn = </a:t>
            </a:r>
            <a:r>
              <a:rPr lang="en-US" altLang="en-US" sz="3200" b="1" dirty="0" err="1" smtClean="0">
                <a:solidFill>
                  <a:srgbClr val="1E3272"/>
                </a:solidFill>
                <a:latin typeface="Courier New" pitchFamily="49" charset="0"/>
                <a:cs typeface="Courier New" pitchFamily="49" charset="0"/>
              </a:rPr>
              <a:t>i</a:t>
            </a:r>
            <a:endParaRPr lang="en-US" altLang="en-US" dirty="0" smtClean="0">
              <a:solidFill>
                <a:srgbClr val="1E3272"/>
              </a:solidFill>
            </a:endParaRPr>
          </a:p>
          <a:p>
            <a:pPr>
              <a:buFont typeface="Monotype Sorts" pitchFamily="-84" charset="2"/>
              <a:buNone/>
            </a:pPr>
            <a:r>
              <a:rPr lang="en-US" altLang="en-US" dirty="0" smtClean="0">
                <a:solidFill>
                  <a:srgbClr val="1E3272"/>
                </a:solidFill>
              </a:rPr>
              <a:t>        2.   Progress requirement is satisfied</a:t>
            </a:r>
          </a:p>
          <a:p>
            <a:pPr>
              <a:buFont typeface="Monotype Sorts" pitchFamily="-84" charset="2"/>
              <a:buNone/>
            </a:pPr>
            <a:r>
              <a:rPr lang="en-US" altLang="en-US" dirty="0" smtClean="0">
                <a:solidFill>
                  <a:srgbClr val="1E3272"/>
                </a:solidFill>
              </a:rPr>
              <a:t>        3.   Bounded-waiting requirement is met</a:t>
            </a:r>
            <a:endParaRPr lang="en-US" altLang="en-US" sz="1600" dirty="0" smtClean="0">
              <a:solidFill>
                <a:srgbClr val="1E3272"/>
              </a:solidFill>
            </a:endParaRPr>
          </a:p>
          <a:p>
            <a:pPr>
              <a:lnSpc>
                <a:spcPct val="90000"/>
              </a:lnSpc>
            </a:pPr>
            <a:endParaRPr lang="en-US" altLang="en-US" dirty="0" smtClean="0"/>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15</a:t>
            </a:fld>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466851" y="277813"/>
            <a:ext cx="10115549" cy="576262"/>
          </a:xfrm>
        </p:spPr>
        <p:txBody>
          <a:bodyPr>
            <a:normAutofit fontScale="90000"/>
          </a:bodyPr>
          <a:lstStyle/>
          <a:p>
            <a:pPr eaLnBrk="1" hangingPunct="1"/>
            <a:r>
              <a:rPr lang="en-US" altLang="en-US" smtClean="0"/>
              <a:t>Synchronization Hardware</a:t>
            </a:r>
          </a:p>
        </p:txBody>
      </p:sp>
      <p:sp>
        <p:nvSpPr>
          <p:cNvPr id="33795" name="Rectangle 3"/>
          <p:cNvSpPr>
            <a:spLocks noGrp="1" noChangeArrowheads="1"/>
          </p:cNvSpPr>
          <p:nvPr>
            <p:ph idx="1"/>
          </p:nvPr>
        </p:nvSpPr>
        <p:spPr>
          <a:xfrm>
            <a:off x="890337" y="1215188"/>
            <a:ext cx="10515600" cy="5474369"/>
          </a:xfrm>
        </p:spPr>
        <p:txBody>
          <a:bodyPr>
            <a:normAutofit fontScale="92500" lnSpcReduction="20000"/>
          </a:bodyPr>
          <a:lstStyle/>
          <a:p>
            <a:pPr>
              <a:lnSpc>
                <a:spcPct val="90000"/>
              </a:lnSpc>
              <a:tabLst>
                <a:tab pos="739775" algn="l"/>
                <a:tab pos="1020763" algn="l"/>
                <a:tab pos="1257300" algn="l"/>
              </a:tabLst>
            </a:pPr>
            <a:r>
              <a:rPr lang="en-US" altLang="en-US" dirty="0" smtClean="0"/>
              <a:t>Many systems provide hardware support for implementing the critical section code.</a:t>
            </a:r>
          </a:p>
          <a:p>
            <a:pPr>
              <a:lnSpc>
                <a:spcPct val="90000"/>
              </a:lnSpc>
              <a:tabLst>
                <a:tab pos="739775" algn="l"/>
                <a:tab pos="1020763" algn="l"/>
                <a:tab pos="1257300" algn="l"/>
              </a:tabLst>
            </a:pPr>
            <a:r>
              <a:rPr lang="en-US" altLang="en-US" dirty="0" smtClean="0"/>
              <a:t>All solutions below based on idea of </a:t>
            </a:r>
            <a:r>
              <a:rPr lang="en-US" altLang="en-US" b="1" dirty="0" smtClean="0">
                <a:solidFill>
                  <a:srgbClr val="F7B217"/>
                </a:solidFill>
              </a:rPr>
              <a:t>locking</a:t>
            </a:r>
          </a:p>
          <a:p>
            <a:pPr lvl="1">
              <a:lnSpc>
                <a:spcPct val="90000"/>
              </a:lnSpc>
              <a:tabLst>
                <a:tab pos="739775" algn="l"/>
                <a:tab pos="1020763" algn="l"/>
                <a:tab pos="1257300" algn="l"/>
              </a:tabLst>
            </a:pPr>
            <a:r>
              <a:rPr lang="en-US" altLang="en-US" dirty="0" smtClean="0"/>
              <a:t>Protecting critical regions via locks</a:t>
            </a:r>
          </a:p>
          <a:p>
            <a:pPr>
              <a:lnSpc>
                <a:spcPct val="90000"/>
              </a:lnSpc>
              <a:tabLst>
                <a:tab pos="739775" algn="l"/>
                <a:tab pos="1020763" algn="l"/>
                <a:tab pos="1257300" algn="l"/>
              </a:tabLst>
            </a:pPr>
            <a:r>
              <a:rPr lang="en-US" altLang="en-US" dirty="0" err="1" smtClean="0"/>
              <a:t>Uniprocessors</a:t>
            </a:r>
            <a:r>
              <a:rPr lang="en-US" altLang="en-US" dirty="0" smtClean="0"/>
              <a:t> – could disable interrupts</a:t>
            </a:r>
          </a:p>
          <a:p>
            <a:pPr lvl="1">
              <a:lnSpc>
                <a:spcPct val="90000"/>
              </a:lnSpc>
              <a:tabLst>
                <a:tab pos="739775" algn="l"/>
                <a:tab pos="1020763" algn="l"/>
                <a:tab pos="1257300" algn="l"/>
              </a:tabLst>
            </a:pPr>
            <a:r>
              <a:rPr lang="en-US" altLang="en-US" dirty="0" smtClean="0"/>
              <a:t>Currently running code would execute without preemption</a:t>
            </a:r>
          </a:p>
          <a:p>
            <a:pPr lvl="1">
              <a:lnSpc>
                <a:spcPct val="90000"/>
              </a:lnSpc>
              <a:tabLst>
                <a:tab pos="739775" algn="l"/>
                <a:tab pos="1020763" algn="l"/>
                <a:tab pos="1257300" algn="l"/>
              </a:tabLst>
            </a:pPr>
            <a:r>
              <a:rPr lang="en-US" altLang="en-US" dirty="0" smtClean="0"/>
              <a:t>Generally too inefficient on multiprocessor systems</a:t>
            </a:r>
          </a:p>
          <a:p>
            <a:pPr lvl="2">
              <a:lnSpc>
                <a:spcPct val="90000"/>
              </a:lnSpc>
              <a:tabLst>
                <a:tab pos="739775" algn="l"/>
                <a:tab pos="1020763" algn="l"/>
                <a:tab pos="1257300" algn="l"/>
              </a:tabLst>
            </a:pPr>
            <a:r>
              <a:rPr lang="en-US" altLang="en-US" dirty="0" smtClean="0"/>
              <a:t>Operating systems using this not broadly scalable</a:t>
            </a:r>
          </a:p>
          <a:p>
            <a:pPr>
              <a:lnSpc>
                <a:spcPct val="90000"/>
              </a:lnSpc>
              <a:tabLst>
                <a:tab pos="739775" algn="l"/>
                <a:tab pos="1020763" algn="l"/>
                <a:tab pos="1257300" algn="l"/>
              </a:tabLst>
            </a:pPr>
            <a:r>
              <a:rPr lang="en-US" altLang="en-US" dirty="0" smtClean="0"/>
              <a:t>Modern machines provide special atomic hardware instructions</a:t>
            </a:r>
          </a:p>
          <a:p>
            <a:pPr lvl="2">
              <a:lnSpc>
                <a:spcPct val="90000"/>
              </a:lnSpc>
              <a:tabLst>
                <a:tab pos="739775" algn="l"/>
                <a:tab pos="1020763" algn="l"/>
                <a:tab pos="1257300" algn="l"/>
              </a:tabLst>
            </a:pPr>
            <a:r>
              <a:rPr lang="en-US" altLang="en-US" sz="3000" b="1" dirty="0" smtClean="0">
                <a:solidFill>
                  <a:srgbClr val="F7B217"/>
                </a:solidFill>
              </a:rPr>
              <a:t>Atomic</a:t>
            </a:r>
            <a:r>
              <a:rPr lang="en-US" altLang="en-US" sz="3000" dirty="0" smtClean="0"/>
              <a:t> = non-interruptible</a:t>
            </a:r>
          </a:p>
          <a:p>
            <a:pPr lvl="1">
              <a:lnSpc>
                <a:spcPct val="90000"/>
              </a:lnSpc>
              <a:tabLst>
                <a:tab pos="739775" algn="l"/>
                <a:tab pos="1020763" algn="l"/>
                <a:tab pos="1257300" algn="l"/>
              </a:tabLst>
            </a:pPr>
            <a:r>
              <a:rPr lang="en-US" altLang="en-US" dirty="0" smtClean="0"/>
              <a:t>Either test memory word and set value</a:t>
            </a:r>
          </a:p>
          <a:p>
            <a:pPr lvl="1">
              <a:lnSpc>
                <a:spcPct val="90000"/>
              </a:lnSpc>
              <a:tabLst>
                <a:tab pos="739775" algn="l"/>
                <a:tab pos="1020763" algn="l"/>
                <a:tab pos="1257300" algn="l"/>
              </a:tabLst>
            </a:pPr>
            <a:r>
              <a:rPr lang="en-US" altLang="en-US" dirty="0" smtClean="0"/>
              <a:t>Or swap contents of two memory words</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16</a:t>
            </a:fld>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Content Placeholder 2"/>
          <p:cNvSpPr>
            <a:spLocks noGrp="1"/>
          </p:cNvSpPr>
          <p:nvPr>
            <p:ph idx="1"/>
          </p:nvPr>
        </p:nvSpPr>
        <p:spPr>
          <a:xfrm>
            <a:off x="830180" y="1106905"/>
            <a:ext cx="10515600" cy="5450306"/>
          </a:xfrm>
        </p:spPr>
        <p:txBody>
          <a:bodyPr>
            <a:normAutofit/>
          </a:bodyPr>
          <a:lstStyle/>
          <a:p>
            <a:pPr>
              <a:buFont typeface="Monotype Sorts" pitchFamily="-84" charset="2"/>
              <a:buNone/>
            </a:pPr>
            <a:r>
              <a:rPr lang="en-US" altLang="en-US" b="1" dirty="0" smtClean="0">
                <a:solidFill>
                  <a:srgbClr val="1E3272"/>
                </a:solidFill>
                <a:latin typeface="Courier New" pitchFamily="49" charset="0"/>
                <a:cs typeface="Courier New" pitchFamily="49" charset="0"/>
              </a:rPr>
              <a:t>	</a:t>
            </a:r>
            <a:r>
              <a:rPr lang="en-US" altLang="en-US" sz="4000" b="1" dirty="0" smtClean="0">
                <a:solidFill>
                  <a:srgbClr val="1E3272"/>
                </a:solidFill>
                <a:latin typeface="Courier New" pitchFamily="49" charset="0"/>
                <a:cs typeface="Courier New" pitchFamily="49" charset="0"/>
              </a:rPr>
              <a:t>do { </a:t>
            </a:r>
          </a:p>
          <a:p>
            <a:pPr>
              <a:buFont typeface="Monotype Sorts" pitchFamily="-84" charset="2"/>
              <a:buNone/>
            </a:pPr>
            <a:r>
              <a:rPr lang="en-US" altLang="en-US" sz="4000" b="1" dirty="0" smtClean="0">
                <a:solidFill>
                  <a:srgbClr val="1E3272"/>
                </a:solidFill>
                <a:latin typeface="Courier New" pitchFamily="49" charset="0"/>
                <a:cs typeface="Courier New" pitchFamily="49" charset="0"/>
              </a:rPr>
              <a:t>		acquire lock </a:t>
            </a:r>
          </a:p>
          <a:p>
            <a:pPr>
              <a:buFont typeface="Monotype Sorts" pitchFamily="-84" charset="2"/>
              <a:buNone/>
            </a:pPr>
            <a:r>
              <a:rPr lang="en-US" altLang="en-US" sz="4000" b="1" dirty="0" smtClean="0">
                <a:solidFill>
                  <a:srgbClr val="1E3272"/>
                </a:solidFill>
                <a:latin typeface="Courier New" pitchFamily="49" charset="0"/>
                <a:cs typeface="Courier New" pitchFamily="49" charset="0"/>
              </a:rPr>
              <a:t>			critical section </a:t>
            </a:r>
          </a:p>
          <a:p>
            <a:pPr>
              <a:buFont typeface="Monotype Sorts" pitchFamily="-84" charset="2"/>
              <a:buNone/>
            </a:pPr>
            <a:r>
              <a:rPr lang="en-US" altLang="en-US" sz="4000" b="1" dirty="0" smtClean="0">
                <a:solidFill>
                  <a:srgbClr val="1E3272"/>
                </a:solidFill>
                <a:latin typeface="Courier New" pitchFamily="49" charset="0"/>
                <a:cs typeface="Courier New" pitchFamily="49" charset="0"/>
              </a:rPr>
              <a:t>		release lock </a:t>
            </a:r>
          </a:p>
          <a:p>
            <a:pPr>
              <a:buFont typeface="Monotype Sorts" pitchFamily="-84" charset="2"/>
              <a:buNone/>
            </a:pPr>
            <a:r>
              <a:rPr lang="en-US" altLang="en-US" sz="4000" b="1" dirty="0" smtClean="0">
                <a:solidFill>
                  <a:srgbClr val="1E3272"/>
                </a:solidFill>
                <a:latin typeface="Courier New" pitchFamily="49" charset="0"/>
                <a:cs typeface="Courier New" pitchFamily="49" charset="0"/>
              </a:rPr>
              <a:t>			remainder section </a:t>
            </a:r>
          </a:p>
          <a:p>
            <a:pPr>
              <a:buFont typeface="Monotype Sorts" pitchFamily="-84" charset="2"/>
              <a:buNone/>
            </a:pPr>
            <a:r>
              <a:rPr lang="en-US" altLang="en-US" sz="4000" b="1" dirty="0" smtClean="0">
                <a:solidFill>
                  <a:srgbClr val="1E3272"/>
                </a:solidFill>
                <a:latin typeface="Courier New" pitchFamily="49" charset="0"/>
                <a:cs typeface="Courier New" pitchFamily="49" charset="0"/>
              </a:rPr>
              <a:t>	} while (TRUE); </a:t>
            </a:r>
          </a:p>
        </p:txBody>
      </p:sp>
      <p:sp>
        <p:nvSpPr>
          <p:cNvPr id="7" name="Rectangle 6"/>
          <p:cNvSpPr/>
          <p:nvPr/>
        </p:nvSpPr>
        <p:spPr bwMode="auto">
          <a:xfrm>
            <a:off x="1665234" y="3116179"/>
            <a:ext cx="4170082" cy="673768"/>
          </a:xfrm>
          <a:prstGeom prst="rect">
            <a:avLst/>
          </a:prstGeom>
          <a:noFill/>
          <a:ln w="38100">
            <a:solidFill>
              <a:srgbClr val="F7B217"/>
            </a:solid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wrap="none" lIns="64002" tIns="32001" rIns="64002" bIns="32001"/>
          <a:lstStyle/>
          <a:p>
            <a:pPr>
              <a:defRPr/>
            </a:pPr>
            <a:endParaRPr lang="en-US">
              <a:solidFill>
                <a:schemeClr val="tx1"/>
              </a:solidFill>
              <a:latin typeface="Verdana" charset="0"/>
            </a:endParaRPr>
          </a:p>
        </p:txBody>
      </p:sp>
      <p:sp>
        <p:nvSpPr>
          <p:cNvPr id="6" name="Rectangle 5"/>
          <p:cNvSpPr/>
          <p:nvPr/>
        </p:nvSpPr>
        <p:spPr bwMode="auto">
          <a:xfrm>
            <a:off x="1627691" y="1780675"/>
            <a:ext cx="4183562" cy="721894"/>
          </a:xfrm>
          <a:prstGeom prst="rect">
            <a:avLst/>
          </a:prstGeom>
          <a:noFill/>
          <a:ln w="38100">
            <a:solidFill>
              <a:srgbClr val="F7B217"/>
            </a:solid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wrap="none" lIns="64002" tIns="32001" rIns="64002" bIns="32001"/>
          <a:lstStyle/>
          <a:p>
            <a:pPr>
              <a:defRPr/>
            </a:pPr>
            <a:endParaRPr lang="en-US">
              <a:solidFill>
                <a:schemeClr val="tx1"/>
              </a:solidFill>
              <a:latin typeface="Verdana" charset="0"/>
            </a:endParaRPr>
          </a:p>
        </p:txBody>
      </p:sp>
      <p:sp>
        <p:nvSpPr>
          <p:cNvPr id="35844" name="Title 1"/>
          <p:cNvSpPr>
            <a:spLocks noGrp="1"/>
          </p:cNvSpPr>
          <p:nvPr>
            <p:ph type="title"/>
          </p:nvPr>
        </p:nvSpPr>
        <p:spPr>
          <a:xfrm>
            <a:off x="866274" y="156411"/>
            <a:ext cx="10443410" cy="794084"/>
          </a:xfrm>
        </p:spPr>
        <p:txBody>
          <a:bodyPr>
            <a:normAutofit/>
          </a:bodyPr>
          <a:lstStyle/>
          <a:p>
            <a:r>
              <a:rPr lang="en-US" altLang="en-US" sz="4000" dirty="0" smtClean="0"/>
              <a:t>Solution to Critical-section Problem Using Locks</a:t>
            </a:r>
          </a:p>
        </p:txBody>
      </p:sp>
      <p:sp>
        <p:nvSpPr>
          <p:cNvPr id="8"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17</a:t>
            </a:fld>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854242" y="156411"/>
            <a:ext cx="10503569" cy="794084"/>
          </a:xfrm>
        </p:spPr>
        <p:txBody>
          <a:bodyPr>
            <a:normAutofit/>
          </a:bodyPr>
          <a:lstStyle/>
          <a:p>
            <a:pPr eaLnBrk="1" hangingPunct="1"/>
            <a:r>
              <a:rPr lang="en-US" altLang="en-US" dirty="0" err="1" smtClean="0"/>
              <a:t>test_and_set</a:t>
            </a:r>
            <a:r>
              <a:rPr lang="en-US" altLang="en-US" dirty="0" smtClean="0"/>
              <a:t>  Instruction </a:t>
            </a:r>
          </a:p>
        </p:txBody>
      </p:sp>
      <p:sp>
        <p:nvSpPr>
          <p:cNvPr id="37891" name="Rectangle 3"/>
          <p:cNvSpPr>
            <a:spLocks noGrp="1" noChangeArrowheads="1"/>
          </p:cNvSpPr>
          <p:nvPr>
            <p:ph idx="1"/>
          </p:nvPr>
        </p:nvSpPr>
        <p:spPr>
          <a:xfrm>
            <a:off x="854242" y="1142999"/>
            <a:ext cx="10515600" cy="5510463"/>
          </a:xfrm>
        </p:spPr>
        <p:txBody>
          <a:bodyPr>
            <a:normAutofit lnSpcReduction="10000"/>
          </a:bodyPr>
          <a:lstStyle/>
          <a:p>
            <a:pPr>
              <a:lnSpc>
                <a:spcPct val="90000"/>
              </a:lnSpc>
              <a:buFont typeface="Monotype Sorts" pitchFamily="-84" charset="2"/>
              <a:buNone/>
              <a:tabLst>
                <a:tab pos="739775" algn="l"/>
                <a:tab pos="1020763" algn="l"/>
                <a:tab pos="1257300" algn="l"/>
              </a:tabLst>
            </a:pPr>
            <a:r>
              <a:rPr lang="en-US" altLang="en-US" dirty="0" smtClean="0"/>
              <a:t>Definition:</a:t>
            </a:r>
            <a:endParaRPr lang="en-US" altLang="en-US" b="1" dirty="0" smtClean="0">
              <a:solidFill>
                <a:srgbClr val="000000"/>
              </a:solidFill>
              <a:latin typeface="Courier New" pitchFamily="49" charset="0"/>
              <a:cs typeface="Courier New" pitchFamily="49" charset="0"/>
            </a:endParaRPr>
          </a:p>
          <a:p>
            <a:pPr>
              <a:lnSpc>
                <a:spcPct val="90000"/>
              </a:lnSpc>
              <a:buFont typeface="Monotype Sorts" pitchFamily="-84" charset="2"/>
              <a:buNone/>
              <a:tabLst>
                <a:tab pos="739775" algn="l"/>
                <a:tab pos="1020763" algn="l"/>
                <a:tab pos="1257300" algn="l"/>
              </a:tabLst>
            </a:pPr>
            <a:r>
              <a:rPr lang="en-US" altLang="en-US" sz="2800" b="1" dirty="0" smtClean="0">
                <a:solidFill>
                  <a:srgbClr val="1E3272"/>
                </a:solidFill>
                <a:latin typeface="Courier New" pitchFamily="49" charset="0"/>
                <a:cs typeface="Courier New" pitchFamily="49" charset="0"/>
              </a:rPr>
              <a:t>          </a:t>
            </a:r>
            <a:r>
              <a:rPr lang="en-US" altLang="en-US" sz="2800" b="1" dirty="0" err="1" smtClean="0">
                <a:solidFill>
                  <a:srgbClr val="1E3272"/>
                </a:solidFill>
                <a:latin typeface="Courier New" pitchFamily="49" charset="0"/>
                <a:cs typeface="Courier New" pitchFamily="49" charset="0"/>
              </a:rPr>
              <a:t>boolean</a:t>
            </a:r>
            <a:r>
              <a:rPr lang="en-US" altLang="en-US" sz="2800" b="1" dirty="0" smtClean="0">
                <a:solidFill>
                  <a:srgbClr val="1E3272"/>
                </a:solidFill>
                <a:latin typeface="Courier New" pitchFamily="49" charset="0"/>
                <a:cs typeface="Courier New" pitchFamily="49" charset="0"/>
              </a:rPr>
              <a:t> </a:t>
            </a:r>
            <a:r>
              <a:rPr lang="en-US" altLang="en-US" sz="2800" b="1" dirty="0" err="1" smtClean="0">
                <a:solidFill>
                  <a:srgbClr val="1E3272"/>
                </a:solidFill>
                <a:latin typeface="Courier New" pitchFamily="49" charset="0"/>
                <a:cs typeface="Courier New" pitchFamily="49" charset="0"/>
              </a:rPr>
              <a:t>test_and_set</a:t>
            </a:r>
            <a:r>
              <a:rPr lang="en-US" altLang="en-US" sz="2800" b="1" dirty="0" smtClean="0">
                <a:solidFill>
                  <a:srgbClr val="1E3272"/>
                </a:solidFill>
                <a:latin typeface="Courier New" pitchFamily="49" charset="0"/>
                <a:cs typeface="Courier New" pitchFamily="49" charset="0"/>
              </a:rPr>
              <a:t> (</a:t>
            </a:r>
            <a:r>
              <a:rPr lang="en-US" altLang="en-US" sz="2800" b="1" dirty="0" err="1" smtClean="0">
                <a:solidFill>
                  <a:srgbClr val="1E3272"/>
                </a:solidFill>
                <a:latin typeface="Courier New" pitchFamily="49" charset="0"/>
                <a:cs typeface="Courier New" pitchFamily="49" charset="0"/>
              </a:rPr>
              <a:t>boolean</a:t>
            </a:r>
            <a:r>
              <a:rPr lang="en-US" altLang="en-US" sz="2800" b="1" dirty="0" smtClean="0">
                <a:solidFill>
                  <a:srgbClr val="1E3272"/>
                </a:solidFill>
                <a:latin typeface="Courier New" pitchFamily="49" charset="0"/>
                <a:cs typeface="Courier New" pitchFamily="49" charset="0"/>
              </a:rPr>
              <a:t> *target)</a:t>
            </a:r>
          </a:p>
          <a:p>
            <a:pPr>
              <a:lnSpc>
                <a:spcPct val="90000"/>
              </a:lnSpc>
              <a:buFont typeface="Monotype Sorts" pitchFamily="-84" charset="2"/>
              <a:buNone/>
              <a:tabLst>
                <a:tab pos="739775" algn="l"/>
                <a:tab pos="1020763" algn="l"/>
                <a:tab pos="1257300" algn="l"/>
              </a:tabLst>
            </a:pPr>
            <a:r>
              <a:rPr lang="en-US" altLang="en-US" sz="2800" b="1" dirty="0" smtClean="0">
                <a:solidFill>
                  <a:srgbClr val="1E3272"/>
                </a:solidFill>
                <a:latin typeface="Courier New" pitchFamily="49" charset="0"/>
                <a:cs typeface="Courier New" pitchFamily="49" charset="0"/>
              </a:rPr>
              <a:t>          {</a:t>
            </a:r>
          </a:p>
          <a:p>
            <a:pPr>
              <a:lnSpc>
                <a:spcPct val="90000"/>
              </a:lnSpc>
              <a:buFont typeface="Monotype Sorts" pitchFamily="-84" charset="2"/>
              <a:buNone/>
              <a:tabLst>
                <a:tab pos="739775" algn="l"/>
                <a:tab pos="1020763" algn="l"/>
                <a:tab pos="1257300" algn="l"/>
              </a:tabLst>
            </a:pPr>
            <a:r>
              <a:rPr lang="en-US" altLang="en-US" sz="2800" b="1" dirty="0" smtClean="0">
                <a:solidFill>
                  <a:srgbClr val="1E3272"/>
                </a:solidFill>
                <a:latin typeface="Courier New" pitchFamily="49" charset="0"/>
                <a:cs typeface="Courier New" pitchFamily="49" charset="0"/>
              </a:rPr>
              <a:t>               </a:t>
            </a:r>
            <a:r>
              <a:rPr lang="en-US" altLang="en-US" sz="2800" b="1" dirty="0" err="1" smtClean="0">
                <a:solidFill>
                  <a:srgbClr val="1E3272"/>
                </a:solidFill>
                <a:latin typeface="Courier New" pitchFamily="49" charset="0"/>
                <a:cs typeface="Courier New" pitchFamily="49" charset="0"/>
              </a:rPr>
              <a:t>boolean</a:t>
            </a:r>
            <a:r>
              <a:rPr lang="en-US" altLang="en-US" sz="2800" b="1" dirty="0" smtClean="0">
                <a:solidFill>
                  <a:srgbClr val="1E3272"/>
                </a:solidFill>
                <a:latin typeface="Courier New" pitchFamily="49" charset="0"/>
                <a:cs typeface="Courier New" pitchFamily="49" charset="0"/>
              </a:rPr>
              <a:t> </a:t>
            </a:r>
            <a:r>
              <a:rPr lang="en-US" altLang="en-US" sz="2800" b="1" dirty="0" err="1" smtClean="0">
                <a:solidFill>
                  <a:srgbClr val="1E3272"/>
                </a:solidFill>
                <a:latin typeface="Courier New" pitchFamily="49" charset="0"/>
                <a:cs typeface="Courier New" pitchFamily="49" charset="0"/>
              </a:rPr>
              <a:t>rv</a:t>
            </a:r>
            <a:r>
              <a:rPr lang="en-US" altLang="en-US" sz="2800" b="1" dirty="0" smtClean="0">
                <a:solidFill>
                  <a:srgbClr val="1E3272"/>
                </a:solidFill>
                <a:latin typeface="Courier New" pitchFamily="49" charset="0"/>
                <a:cs typeface="Courier New" pitchFamily="49" charset="0"/>
              </a:rPr>
              <a:t> = *target;</a:t>
            </a:r>
          </a:p>
          <a:p>
            <a:pPr>
              <a:lnSpc>
                <a:spcPct val="90000"/>
              </a:lnSpc>
              <a:buFont typeface="Monotype Sorts" pitchFamily="-84" charset="2"/>
              <a:buNone/>
              <a:tabLst>
                <a:tab pos="739775" algn="l"/>
                <a:tab pos="1020763" algn="l"/>
                <a:tab pos="1257300" algn="l"/>
              </a:tabLst>
            </a:pPr>
            <a:r>
              <a:rPr lang="en-US" altLang="en-US" sz="2800" b="1" dirty="0" smtClean="0">
                <a:solidFill>
                  <a:srgbClr val="1E3272"/>
                </a:solidFill>
                <a:latin typeface="Courier New" pitchFamily="49" charset="0"/>
                <a:cs typeface="Courier New" pitchFamily="49" charset="0"/>
              </a:rPr>
              <a:t>               *target = TRUE;</a:t>
            </a:r>
          </a:p>
          <a:p>
            <a:pPr>
              <a:lnSpc>
                <a:spcPct val="90000"/>
              </a:lnSpc>
              <a:buFont typeface="Monotype Sorts" pitchFamily="-84" charset="2"/>
              <a:buNone/>
              <a:tabLst>
                <a:tab pos="739775" algn="l"/>
                <a:tab pos="1020763" algn="l"/>
                <a:tab pos="1257300" algn="l"/>
              </a:tabLst>
            </a:pPr>
            <a:r>
              <a:rPr lang="en-US" altLang="en-US" sz="2800" b="1" dirty="0" smtClean="0">
                <a:solidFill>
                  <a:srgbClr val="1E3272"/>
                </a:solidFill>
                <a:latin typeface="Courier New" pitchFamily="49" charset="0"/>
                <a:cs typeface="Courier New" pitchFamily="49" charset="0"/>
              </a:rPr>
              <a:t>               return </a:t>
            </a:r>
            <a:r>
              <a:rPr lang="en-US" altLang="en-US" sz="2800" b="1" dirty="0" err="1" smtClean="0">
                <a:solidFill>
                  <a:srgbClr val="1E3272"/>
                </a:solidFill>
                <a:latin typeface="Courier New" pitchFamily="49" charset="0"/>
                <a:cs typeface="Courier New" pitchFamily="49" charset="0"/>
              </a:rPr>
              <a:t>rv</a:t>
            </a:r>
            <a:r>
              <a:rPr lang="en-US" altLang="en-US" sz="2800" b="1" dirty="0" smtClean="0">
                <a:solidFill>
                  <a:srgbClr val="1E3272"/>
                </a:solidFill>
                <a:latin typeface="Courier New" pitchFamily="49" charset="0"/>
                <a:cs typeface="Courier New" pitchFamily="49" charset="0"/>
              </a:rPr>
              <a:t>:</a:t>
            </a:r>
          </a:p>
          <a:p>
            <a:pPr>
              <a:lnSpc>
                <a:spcPct val="90000"/>
              </a:lnSpc>
              <a:buFont typeface="Monotype Sorts" pitchFamily="-84" charset="2"/>
              <a:buNone/>
              <a:tabLst>
                <a:tab pos="739775" algn="l"/>
                <a:tab pos="1020763" algn="l"/>
                <a:tab pos="1257300" algn="l"/>
              </a:tabLst>
            </a:pPr>
            <a:r>
              <a:rPr lang="en-US" altLang="en-US" sz="2800" b="1" dirty="0" smtClean="0">
                <a:solidFill>
                  <a:srgbClr val="1E3272"/>
                </a:solidFill>
                <a:latin typeface="Courier New" pitchFamily="49" charset="0"/>
                <a:cs typeface="Courier New" pitchFamily="49" charset="0"/>
              </a:rPr>
              <a:t>          }</a:t>
            </a:r>
            <a:endParaRPr lang="en-US" altLang="en-US" sz="2800" b="1" dirty="0" smtClean="0">
              <a:solidFill>
                <a:srgbClr val="1E3272"/>
              </a:solidFill>
            </a:endParaRPr>
          </a:p>
          <a:p>
            <a:pPr>
              <a:lnSpc>
                <a:spcPct val="90000"/>
              </a:lnSpc>
              <a:buFont typeface="Monotype Sorts" pitchFamily="-84" charset="2"/>
              <a:buAutoNum type="arabicPeriod"/>
              <a:tabLst>
                <a:tab pos="739775" algn="l"/>
                <a:tab pos="1020763" algn="l"/>
                <a:tab pos="1257300" algn="l"/>
              </a:tabLst>
            </a:pPr>
            <a:r>
              <a:rPr lang="en-US" altLang="en-US" dirty="0" smtClean="0"/>
              <a:t>Executed atomically</a:t>
            </a:r>
          </a:p>
          <a:p>
            <a:pPr>
              <a:lnSpc>
                <a:spcPct val="90000"/>
              </a:lnSpc>
              <a:buFont typeface="Monotype Sorts" pitchFamily="-84" charset="2"/>
              <a:buAutoNum type="arabicPeriod"/>
              <a:tabLst>
                <a:tab pos="739775" algn="l"/>
                <a:tab pos="1020763" algn="l"/>
                <a:tab pos="1257300" algn="l"/>
              </a:tabLst>
            </a:pPr>
            <a:r>
              <a:rPr lang="en-US" altLang="en-US" dirty="0" smtClean="0"/>
              <a:t>Returns the original value of passed parameter</a:t>
            </a:r>
          </a:p>
          <a:p>
            <a:pPr>
              <a:lnSpc>
                <a:spcPct val="90000"/>
              </a:lnSpc>
              <a:buFont typeface="Monotype Sorts" pitchFamily="-84" charset="2"/>
              <a:buAutoNum type="arabicPeriod"/>
              <a:tabLst>
                <a:tab pos="739775" algn="l"/>
                <a:tab pos="1020763" algn="l"/>
                <a:tab pos="1257300" algn="l"/>
              </a:tabLst>
            </a:pPr>
            <a:r>
              <a:rPr lang="en-US" altLang="en-US" dirty="0" smtClean="0"/>
              <a:t>Set the new value of passed parameter to “TRUE”.</a:t>
            </a:r>
          </a:p>
          <a:p>
            <a:pPr>
              <a:lnSpc>
                <a:spcPct val="90000"/>
              </a:lnSpc>
              <a:buFont typeface="Monotype Sorts" pitchFamily="-84" charset="2"/>
              <a:buAutoNum type="arabicPeriod"/>
              <a:tabLst>
                <a:tab pos="739775" algn="l"/>
                <a:tab pos="1020763" algn="l"/>
                <a:tab pos="1257300" algn="l"/>
              </a:tabLst>
            </a:pPr>
            <a:endParaRPr lang="en-US" altLang="en-US" dirty="0" smtClean="0">
              <a:solidFill>
                <a:srgbClr val="0000FF"/>
              </a:solidFill>
            </a:endParaRP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18</a:t>
            </a:fld>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866274" y="156411"/>
            <a:ext cx="10491537" cy="782052"/>
          </a:xfrm>
        </p:spPr>
        <p:txBody>
          <a:bodyPr>
            <a:normAutofit/>
          </a:bodyPr>
          <a:lstStyle/>
          <a:p>
            <a:pPr eaLnBrk="1" hangingPunct="1"/>
            <a:r>
              <a:rPr lang="en-US" altLang="en-US" dirty="0" smtClean="0"/>
              <a:t>Solution using </a:t>
            </a:r>
            <a:r>
              <a:rPr lang="en-US" altLang="en-US" dirty="0" err="1" smtClean="0"/>
              <a:t>test_and_set</a:t>
            </a:r>
            <a:r>
              <a:rPr lang="en-US" altLang="en-US" dirty="0" smtClean="0"/>
              <a:t>()</a:t>
            </a:r>
          </a:p>
        </p:txBody>
      </p:sp>
      <p:sp>
        <p:nvSpPr>
          <p:cNvPr id="18435" name="Rectangle 3"/>
          <p:cNvSpPr>
            <a:spLocks noGrp="1" noChangeArrowheads="1"/>
          </p:cNvSpPr>
          <p:nvPr>
            <p:ph idx="1"/>
          </p:nvPr>
        </p:nvSpPr>
        <p:spPr>
          <a:xfrm>
            <a:off x="914400" y="1179095"/>
            <a:ext cx="10419347" cy="5426242"/>
          </a:xfrm>
        </p:spPr>
        <p:txBody>
          <a:bodyPr>
            <a:normAutofit/>
          </a:bodyPr>
          <a:lstStyle/>
          <a:p>
            <a:pPr marL="342866" indent="-342866">
              <a:lnSpc>
                <a:spcPct val="90000"/>
              </a:lnSpc>
              <a:tabLst>
                <a:tab pos="742278" algn="l"/>
                <a:tab pos="1023411" algn="l"/>
                <a:tab pos="1258984" algn="l"/>
              </a:tabLst>
              <a:defRPr/>
            </a:pPr>
            <a:r>
              <a:rPr lang="en-US" dirty="0">
                <a:ea typeface="ＭＳ Ｐゴシック" charset="0"/>
                <a:cs typeface="ＭＳ Ｐゴシック" charset="0"/>
              </a:rPr>
              <a:t>Shared </a:t>
            </a:r>
            <a:r>
              <a:rPr lang="en-US" dirty="0" smtClean="0">
                <a:ea typeface="ＭＳ Ｐゴシック" charset="0"/>
                <a:cs typeface="ＭＳ Ｐゴシック" charset="0"/>
              </a:rPr>
              <a:t>Boolean </a:t>
            </a:r>
            <a:r>
              <a:rPr lang="en-US" dirty="0">
                <a:ea typeface="ＭＳ Ｐゴシック" charset="0"/>
                <a:cs typeface="ＭＳ Ｐゴシック" charset="0"/>
              </a:rPr>
              <a:t>variable lock, initialized to </a:t>
            </a:r>
            <a:r>
              <a:rPr lang="en-US" dirty="0" smtClean="0">
                <a:ea typeface="ＭＳ Ｐゴシック" charset="0"/>
                <a:cs typeface="ＭＳ Ｐゴシック" charset="0"/>
              </a:rPr>
              <a:t>FALSE</a:t>
            </a:r>
            <a:endParaRPr lang="en-US" dirty="0">
              <a:ea typeface="ＭＳ Ｐゴシック" charset="0"/>
              <a:cs typeface="ＭＳ Ｐゴシック" charset="0"/>
            </a:endParaRPr>
          </a:p>
          <a:p>
            <a:pPr marL="342866" indent="-342866">
              <a:lnSpc>
                <a:spcPct val="90000"/>
              </a:lnSpc>
              <a:tabLst>
                <a:tab pos="742278" algn="l"/>
                <a:tab pos="1023411" algn="l"/>
                <a:tab pos="1258984" algn="l"/>
              </a:tabLst>
              <a:defRPr/>
            </a:pPr>
            <a:r>
              <a:rPr lang="en-US" dirty="0">
                <a:ea typeface="ＭＳ Ｐゴシック" charset="0"/>
                <a:cs typeface="ＭＳ Ｐゴシック" charset="0"/>
              </a:rPr>
              <a:t>Solution</a:t>
            </a:r>
            <a:r>
              <a:rPr lang="en-US" dirty="0" smtClean="0">
                <a:ea typeface="ＭＳ Ｐゴシック" charset="0"/>
                <a:cs typeface="ＭＳ Ｐゴシック" charset="0"/>
              </a:rPr>
              <a:t>:</a:t>
            </a:r>
            <a:endParaRPr lang="en-US" sz="1400" b="1" dirty="0">
              <a:latin typeface="Courier New"/>
              <a:ea typeface="ＭＳ Ｐゴシック" charset="0"/>
              <a:cs typeface="Courier New"/>
            </a:endParaRPr>
          </a:p>
          <a:p>
            <a:pPr marL="0" indent="0">
              <a:buFont typeface="Monotype Sorts" pitchFamily="-84" charset="2"/>
              <a:buNone/>
              <a:defRPr/>
            </a:pPr>
            <a:r>
              <a:rPr lang="en-US" sz="2400" b="1" dirty="0" smtClean="0">
                <a:solidFill>
                  <a:srgbClr val="1E3272"/>
                </a:solidFill>
                <a:latin typeface="Courier New"/>
                <a:ea typeface="ＭＳ Ｐゴシック" pitchFamily="-84" charset="-128"/>
                <a:cs typeface="Courier New"/>
              </a:rPr>
              <a:t>       </a:t>
            </a:r>
            <a:r>
              <a:rPr lang="en-US" altLang="en-US" sz="2800" b="1" dirty="0" err="1" smtClean="0">
                <a:solidFill>
                  <a:srgbClr val="1E3272"/>
                </a:solidFill>
                <a:latin typeface="Courier New" pitchFamily="49" charset="0"/>
                <a:cs typeface="Courier New" pitchFamily="49" charset="0"/>
              </a:rPr>
              <a:t>do {</a:t>
            </a:r>
            <a:br>
              <a:rPr lang="en-US" altLang="en-US" sz="2800" b="1" dirty="0" err="1" smtClean="0">
                <a:solidFill>
                  <a:srgbClr val="1E3272"/>
                </a:solidFill>
                <a:latin typeface="Courier New" pitchFamily="49" charset="0"/>
                <a:cs typeface="Courier New" pitchFamily="49" charset="0"/>
              </a:rPr>
            </a:br>
            <a:r>
              <a:rPr lang="en-US" altLang="en-US" sz="2800" b="1" dirty="0" err="1" smtClean="0">
                <a:solidFill>
                  <a:srgbClr val="1E3272"/>
                </a:solidFill>
                <a:latin typeface="Courier New" pitchFamily="49" charset="0"/>
                <a:cs typeface="Courier New" pitchFamily="49" charset="0"/>
              </a:rPr>
              <a:t>          while (test_and_set(&amp;lock)) </a:t>
            </a:r>
          </a:p>
          <a:p>
            <a:pPr marL="0" indent="0">
              <a:buFont typeface="Monotype Sorts" pitchFamily="-84" charset="2"/>
              <a:buNone/>
              <a:defRPr/>
            </a:pPr>
            <a:r>
              <a:rPr lang="en-US" altLang="en-US" sz="2800" b="1" dirty="0" err="1" smtClean="0">
                <a:solidFill>
                  <a:srgbClr val="1E3272"/>
                </a:solidFill>
                <a:latin typeface="Courier New" pitchFamily="49" charset="0"/>
                <a:cs typeface="Courier New" pitchFamily="49" charset="0"/>
              </a:rPr>
              <a:t>             ; /* do nothing */ </a:t>
            </a:r>
          </a:p>
          <a:p>
            <a:pPr marL="0" indent="0">
              <a:buFont typeface="Monotype Sorts" pitchFamily="-84" charset="2"/>
              <a:buNone/>
              <a:defRPr/>
            </a:pPr>
            <a:r>
              <a:rPr lang="en-US" altLang="en-US" sz="2800" b="1" dirty="0" err="1" smtClean="0">
                <a:solidFill>
                  <a:srgbClr val="1E3272"/>
                </a:solidFill>
                <a:latin typeface="Courier New" pitchFamily="49" charset="0"/>
                <a:cs typeface="Courier New" pitchFamily="49" charset="0"/>
              </a:rPr>
              <a:t>                 /* critical section */ </a:t>
            </a:r>
          </a:p>
          <a:p>
            <a:pPr marL="0" indent="0">
              <a:buFont typeface="Monotype Sorts" pitchFamily="-84" charset="2"/>
              <a:buNone/>
              <a:defRPr/>
            </a:pPr>
            <a:r>
              <a:rPr lang="en-US" altLang="en-US" sz="2800" b="1" dirty="0" err="1" smtClean="0">
                <a:solidFill>
                  <a:srgbClr val="1E3272"/>
                </a:solidFill>
                <a:latin typeface="Courier New" pitchFamily="49" charset="0"/>
                <a:cs typeface="Courier New" pitchFamily="49" charset="0"/>
              </a:rPr>
              <a:t>          lock = false; </a:t>
            </a:r>
          </a:p>
          <a:p>
            <a:pPr marL="0" indent="0">
              <a:buFont typeface="Monotype Sorts" pitchFamily="-84" charset="2"/>
              <a:buNone/>
              <a:defRPr/>
            </a:pPr>
            <a:r>
              <a:rPr lang="en-US" altLang="en-US" sz="2800" b="1" dirty="0" err="1" smtClean="0">
                <a:solidFill>
                  <a:srgbClr val="1E3272"/>
                </a:solidFill>
                <a:latin typeface="Courier New" pitchFamily="49" charset="0"/>
                <a:cs typeface="Courier New" pitchFamily="49" charset="0"/>
              </a:rPr>
              <a:t>                 /* remainder section */ </a:t>
            </a:r>
          </a:p>
          <a:p>
            <a:pPr marL="0" indent="0">
              <a:buFont typeface="Monotype Sorts" pitchFamily="-84" charset="2"/>
              <a:buNone/>
              <a:defRPr/>
            </a:pPr>
            <a:r>
              <a:rPr lang="en-US" altLang="en-US" sz="2800" b="1" dirty="0" smtClean="0">
                <a:solidFill>
                  <a:srgbClr val="1E3272"/>
                </a:solidFill>
                <a:latin typeface="Courier New" pitchFamily="49" charset="0"/>
                <a:cs typeface="Courier New" pitchFamily="49" charset="0"/>
              </a:rPr>
              <a:t>       } while (true);</a:t>
            </a:r>
            <a:r>
              <a:rPr lang="en-US" sz="3200" dirty="0" smtClean="0">
                <a:ea typeface="ＭＳ Ｐゴシック" charset="0"/>
                <a:cs typeface="ＭＳ Ｐゴシック" charset="0"/>
              </a:rPr>
              <a:t>             </a:t>
            </a:r>
            <a:endParaRPr lang="en-US" sz="3200" dirty="0">
              <a:ea typeface="ＭＳ Ｐゴシック" charset="0"/>
              <a:cs typeface="ＭＳ Ｐゴシック" charset="0"/>
            </a:endParaRP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19</a:t>
            </a:fld>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61849" y="126124"/>
            <a:ext cx="10478814" cy="840828"/>
          </a:xfrm>
        </p:spPr>
        <p:txBody>
          <a:bodyPr>
            <a:normAutofit/>
          </a:bodyPr>
          <a:lstStyle/>
          <a:p>
            <a:pPr eaLnBrk="1" hangingPunct="1"/>
            <a:r>
              <a:rPr lang="en-US" altLang="en-US" dirty="0" smtClean="0"/>
              <a:t>Synchronization Tools</a:t>
            </a:r>
          </a:p>
        </p:txBody>
      </p:sp>
      <p:sp>
        <p:nvSpPr>
          <p:cNvPr id="7171" name="Rectangle 3"/>
          <p:cNvSpPr>
            <a:spLocks noGrp="1" noChangeArrowheads="1"/>
          </p:cNvSpPr>
          <p:nvPr>
            <p:ph idx="1"/>
          </p:nvPr>
        </p:nvSpPr>
        <p:spPr>
          <a:xfrm>
            <a:off x="882869" y="1166647"/>
            <a:ext cx="10436772" cy="4824250"/>
          </a:xfrm>
        </p:spPr>
        <p:txBody>
          <a:bodyPr>
            <a:normAutofit/>
          </a:bodyPr>
          <a:lstStyle/>
          <a:p>
            <a:pPr>
              <a:lnSpc>
                <a:spcPct val="80000"/>
              </a:lnSpc>
              <a:defRPr/>
            </a:pPr>
            <a:r>
              <a:rPr lang="en-US" altLang="en-US" dirty="0" smtClean="0"/>
              <a:t>Background</a:t>
            </a:r>
          </a:p>
          <a:p>
            <a:pPr>
              <a:lnSpc>
                <a:spcPct val="80000"/>
              </a:lnSpc>
              <a:defRPr/>
            </a:pPr>
            <a:r>
              <a:rPr lang="en-US" altLang="en-US" dirty="0" smtClean="0"/>
              <a:t>The Critical-Section Problem</a:t>
            </a:r>
          </a:p>
          <a:p>
            <a:pPr>
              <a:lnSpc>
                <a:spcPct val="80000"/>
              </a:lnSpc>
              <a:defRPr/>
            </a:pPr>
            <a:r>
              <a:rPr lang="en-US" altLang="en-US" dirty="0" smtClean="0"/>
              <a:t>Peterson</a:t>
            </a:r>
            <a:r>
              <a:rPr lang="ja-JP" altLang="en-US" dirty="0" smtClean="0"/>
              <a:t>’</a:t>
            </a:r>
            <a:r>
              <a:rPr lang="en-US" altLang="ja-JP" dirty="0" smtClean="0"/>
              <a:t>s Solution</a:t>
            </a:r>
          </a:p>
          <a:p>
            <a:pPr>
              <a:lnSpc>
                <a:spcPct val="80000"/>
              </a:lnSpc>
              <a:defRPr/>
            </a:pPr>
            <a:r>
              <a:rPr lang="en-US" altLang="en-US" dirty="0" smtClean="0"/>
              <a:t>Synchronization Hardware</a:t>
            </a:r>
          </a:p>
          <a:p>
            <a:pPr>
              <a:lnSpc>
                <a:spcPct val="80000"/>
              </a:lnSpc>
              <a:defRPr/>
            </a:pPr>
            <a:r>
              <a:rPr lang="en-US" altLang="en-US" dirty="0" smtClean="0"/>
              <a:t>Mutex Locks</a:t>
            </a:r>
          </a:p>
          <a:p>
            <a:pPr>
              <a:lnSpc>
                <a:spcPct val="80000"/>
              </a:lnSpc>
              <a:defRPr/>
            </a:pPr>
            <a:r>
              <a:rPr lang="en-US" altLang="en-US" dirty="0" smtClean="0"/>
              <a:t>Semaphores</a:t>
            </a:r>
          </a:p>
          <a:p>
            <a:pPr>
              <a:lnSpc>
                <a:spcPct val="80000"/>
              </a:lnSpc>
              <a:defRPr/>
            </a:pPr>
            <a:r>
              <a:rPr lang="en-US" altLang="en-US" dirty="0" smtClean="0"/>
              <a:t>Monitors</a:t>
            </a:r>
          </a:p>
          <a:p>
            <a:pPr marL="0" indent="0">
              <a:lnSpc>
                <a:spcPct val="80000"/>
              </a:lnSpc>
              <a:buFont typeface="Monotype Sorts" pitchFamily="-84" charset="2"/>
              <a:buNone/>
              <a:defRPr/>
            </a:pPr>
            <a:endParaRPr lang="en-US" altLang="en-US" dirty="0" smtClean="0"/>
          </a:p>
        </p:txBody>
      </p:sp>
      <p:sp>
        <p:nvSpPr>
          <p:cNvPr id="7172" name="Rectangle 5"/>
          <p:cNvSpPr>
            <a:spLocks noChangeArrowheads="1"/>
          </p:cNvSpPr>
          <p:nvPr/>
        </p:nvSpPr>
        <p:spPr bwMode="auto">
          <a:xfrm>
            <a:off x="3048000" y="5116514"/>
            <a:ext cx="5437717" cy="923925"/>
          </a:xfrm>
          <a:prstGeom prst="rect">
            <a:avLst/>
          </a:prstGeom>
          <a:noFill/>
          <a:ln w="9525">
            <a:noFill/>
            <a:miter lim="800000"/>
            <a:headEnd/>
            <a:tailEnd/>
          </a:ln>
        </p:spPr>
        <p:txBody>
          <a:bodyPr lIns="91426" tIns="45714" rIns="91426" bIns="45714">
            <a:spAutoFit/>
          </a:bodyPr>
          <a:lstStyle/>
          <a:p>
            <a:endParaRPr kumimoji="1" lang="en-US" altLang="en-US">
              <a:latin typeface="Helvetica" pitchFamily="-84" charset="0"/>
            </a:endParaRPr>
          </a:p>
          <a:p>
            <a:endParaRPr kumimoji="1" lang="en-US" altLang="en-US">
              <a:latin typeface="Helvetica" pitchFamily="-84" charset="0"/>
            </a:endParaRPr>
          </a:p>
          <a:p>
            <a:endParaRPr kumimoji="1" lang="en-US" altLang="en-US">
              <a:latin typeface="Helvetica" pitchFamily="-84" charset="0"/>
            </a:endParaRPr>
          </a:p>
        </p:txBody>
      </p:sp>
      <p:sp>
        <p:nvSpPr>
          <p:cNvPr id="5"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2</a:t>
            </a:fld>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866274" y="144379"/>
            <a:ext cx="10479505" cy="806116"/>
          </a:xfrm>
        </p:spPr>
        <p:txBody>
          <a:bodyPr>
            <a:normAutofit/>
          </a:bodyPr>
          <a:lstStyle/>
          <a:p>
            <a:pPr eaLnBrk="1" hangingPunct="1"/>
            <a:r>
              <a:rPr lang="en-US" altLang="en-US" dirty="0" err="1" smtClean="0"/>
              <a:t>compare_and_swap</a:t>
            </a:r>
            <a:r>
              <a:rPr lang="en-US" altLang="en-US" dirty="0" smtClean="0"/>
              <a:t> Instruction</a:t>
            </a:r>
          </a:p>
        </p:txBody>
      </p:sp>
      <p:sp>
        <p:nvSpPr>
          <p:cNvPr id="41987" name="Rectangle 3"/>
          <p:cNvSpPr>
            <a:spLocks noGrp="1" noChangeArrowheads="1"/>
          </p:cNvSpPr>
          <p:nvPr>
            <p:ph idx="1"/>
          </p:nvPr>
        </p:nvSpPr>
        <p:spPr>
          <a:xfrm>
            <a:off x="858700" y="1139659"/>
            <a:ext cx="10487080" cy="5405520"/>
          </a:xfrm>
        </p:spPr>
        <p:txBody>
          <a:bodyPr>
            <a:normAutofit fontScale="92500"/>
          </a:bodyPr>
          <a:lstStyle/>
          <a:p>
            <a:pPr>
              <a:lnSpc>
                <a:spcPct val="90000"/>
              </a:lnSpc>
              <a:buFont typeface="Monotype Sorts" pitchFamily="-84" charset="2"/>
              <a:buNone/>
              <a:tabLst>
                <a:tab pos="741363" algn="l"/>
                <a:tab pos="1022350" algn="l"/>
                <a:tab pos="1258888" algn="l"/>
              </a:tabLst>
            </a:pPr>
            <a:r>
              <a:rPr lang="en-US" altLang="en-US" dirty="0" smtClean="0"/>
              <a:t>Definition:</a:t>
            </a:r>
          </a:p>
          <a:p>
            <a:pPr>
              <a:buFont typeface="Monotype Sorts" pitchFamily="-84" charset="2"/>
              <a:buNone/>
              <a:tabLst>
                <a:tab pos="741363" algn="l"/>
                <a:tab pos="1022350" algn="l"/>
                <a:tab pos="1258888" algn="l"/>
              </a:tabLst>
            </a:pPr>
            <a:r>
              <a:rPr lang="en-US" altLang="en-US" sz="1700" b="1" dirty="0" smtClean="0">
                <a:latin typeface="Courier New" pitchFamily="49" charset="0"/>
                <a:cs typeface="Courier New" pitchFamily="49" charset="0"/>
              </a:rPr>
              <a:t>     </a:t>
            </a:r>
            <a:r>
              <a:rPr lang="en-US" altLang="en-US" sz="1700" b="1" dirty="0" err="1" smtClean="0">
                <a:latin typeface="Courier New" pitchFamily="49" charset="0"/>
                <a:cs typeface="Courier New" pitchFamily="49" charset="0"/>
              </a:rPr>
              <a:t>int</a:t>
            </a:r>
            <a:r>
              <a:rPr lang="en-US" altLang="en-US" sz="1700" b="1" dirty="0" smtClean="0">
                <a:latin typeface="Courier New" pitchFamily="49" charset="0"/>
                <a:cs typeface="Courier New" pitchFamily="49" charset="0"/>
              </a:rPr>
              <a:t> compare _</a:t>
            </a:r>
            <a:r>
              <a:rPr lang="en-US" altLang="en-US" sz="1700" b="1" dirty="0" err="1" smtClean="0">
                <a:latin typeface="Courier New" pitchFamily="49" charset="0"/>
                <a:cs typeface="Courier New" pitchFamily="49" charset="0"/>
              </a:rPr>
              <a:t>and_swap</a:t>
            </a:r>
            <a:r>
              <a:rPr lang="en-US" altLang="en-US" sz="1700" b="1" dirty="0" smtClean="0">
                <a:latin typeface="Courier New" pitchFamily="49" charset="0"/>
                <a:cs typeface="Courier New" pitchFamily="49" charset="0"/>
              </a:rPr>
              <a:t>(</a:t>
            </a:r>
            <a:r>
              <a:rPr lang="en-US" altLang="en-US" sz="1700" b="1" dirty="0" err="1" smtClean="0">
                <a:latin typeface="Courier New" pitchFamily="49" charset="0"/>
                <a:cs typeface="Courier New" pitchFamily="49" charset="0"/>
              </a:rPr>
              <a:t>int</a:t>
            </a:r>
            <a:r>
              <a:rPr lang="en-US" altLang="en-US" sz="1700" b="1" dirty="0" smtClean="0">
                <a:latin typeface="Courier New" pitchFamily="49" charset="0"/>
                <a:cs typeface="Courier New" pitchFamily="49" charset="0"/>
              </a:rPr>
              <a:t> *value, </a:t>
            </a:r>
            <a:r>
              <a:rPr lang="en-US" altLang="en-US" sz="1700" b="1" dirty="0" err="1" smtClean="0">
                <a:latin typeface="Courier New" pitchFamily="49" charset="0"/>
                <a:cs typeface="Courier New" pitchFamily="49" charset="0"/>
              </a:rPr>
              <a:t>int</a:t>
            </a:r>
            <a:r>
              <a:rPr lang="en-US" altLang="en-US" sz="1700" b="1" dirty="0" smtClean="0">
                <a:latin typeface="Courier New" pitchFamily="49" charset="0"/>
                <a:cs typeface="Courier New" pitchFamily="49" charset="0"/>
              </a:rPr>
              <a:t> expected, </a:t>
            </a:r>
            <a:r>
              <a:rPr lang="en-US" altLang="en-US" sz="1700" b="1" dirty="0" err="1" smtClean="0">
                <a:latin typeface="Courier New" pitchFamily="49" charset="0"/>
                <a:cs typeface="Courier New" pitchFamily="49" charset="0"/>
              </a:rPr>
              <a:t>int</a:t>
            </a:r>
            <a:r>
              <a:rPr lang="en-US" altLang="en-US" sz="1700" b="1" dirty="0" smtClean="0">
                <a:latin typeface="Courier New" pitchFamily="49" charset="0"/>
                <a:cs typeface="Courier New" pitchFamily="49" charset="0"/>
              </a:rPr>
              <a:t> </a:t>
            </a:r>
            <a:r>
              <a:rPr lang="en-US" altLang="en-US" sz="1700" b="1" dirty="0" err="1" smtClean="0">
                <a:latin typeface="Courier New" pitchFamily="49" charset="0"/>
                <a:cs typeface="Courier New" pitchFamily="49" charset="0"/>
              </a:rPr>
              <a:t>new_value</a:t>
            </a:r>
            <a:r>
              <a:rPr lang="en-US" altLang="en-US" sz="1700" b="1" dirty="0" smtClean="0">
                <a:latin typeface="Courier New" pitchFamily="49" charset="0"/>
                <a:cs typeface="Courier New" pitchFamily="49" charset="0"/>
              </a:rPr>
              <a:t>) { </a:t>
            </a:r>
          </a:p>
          <a:p>
            <a:pPr>
              <a:buFont typeface="Monotype Sorts" pitchFamily="-84" charset="2"/>
              <a:buNone/>
              <a:tabLst>
                <a:tab pos="741363" algn="l"/>
                <a:tab pos="1022350" algn="l"/>
                <a:tab pos="1258888" algn="l"/>
              </a:tabLst>
            </a:pPr>
            <a:r>
              <a:rPr lang="en-US" altLang="en-US" sz="1700" b="1" dirty="0" smtClean="0">
                <a:latin typeface="Courier New" pitchFamily="49" charset="0"/>
                <a:cs typeface="Courier New" pitchFamily="49" charset="0"/>
              </a:rPr>
              <a:t>         </a:t>
            </a:r>
            <a:r>
              <a:rPr lang="en-US" altLang="en-US" sz="1700" b="1" dirty="0" err="1" smtClean="0">
                <a:latin typeface="Courier New" pitchFamily="49" charset="0"/>
                <a:cs typeface="Courier New" pitchFamily="49" charset="0"/>
              </a:rPr>
              <a:t>int</a:t>
            </a:r>
            <a:r>
              <a:rPr lang="en-US" altLang="en-US" sz="1700" b="1" dirty="0" smtClean="0">
                <a:latin typeface="Courier New" pitchFamily="49" charset="0"/>
                <a:cs typeface="Courier New" pitchFamily="49" charset="0"/>
              </a:rPr>
              <a:t> temp = *value; </a:t>
            </a:r>
          </a:p>
          <a:p>
            <a:pPr>
              <a:buFont typeface="Monotype Sorts" pitchFamily="-84" charset="2"/>
              <a:buNone/>
              <a:tabLst>
                <a:tab pos="741363" algn="l"/>
                <a:tab pos="1022350" algn="l"/>
                <a:tab pos="1258888" algn="l"/>
              </a:tabLst>
            </a:pPr>
            <a:r>
              <a:rPr lang="en-US" altLang="en-US" sz="1700" b="1" dirty="0" smtClean="0">
                <a:latin typeface="Courier New" pitchFamily="49" charset="0"/>
                <a:cs typeface="Courier New" pitchFamily="49" charset="0"/>
              </a:rPr>
              <a:t>         if (*value == expected) </a:t>
            </a:r>
          </a:p>
          <a:p>
            <a:pPr>
              <a:buFont typeface="Monotype Sorts" pitchFamily="-84" charset="2"/>
              <a:buNone/>
              <a:tabLst>
                <a:tab pos="741363" algn="l"/>
                <a:tab pos="1022350" algn="l"/>
                <a:tab pos="1258888" algn="l"/>
              </a:tabLst>
            </a:pPr>
            <a:r>
              <a:rPr lang="en-US" altLang="en-US" sz="1700" b="1" dirty="0" smtClean="0">
                <a:latin typeface="Courier New" pitchFamily="49" charset="0"/>
                <a:cs typeface="Courier New" pitchFamily="49" charset="0"/>
              </a:rPr>
              <a:t>            *value = </a:t>
            </a:r>
            <a:r>
              <a:rPr lang="en-US" altLang="en-US" sz="1700" b="1" dirty="0" err="1" smtClean="0">
                <a:latin typeface="Courier New" pitchFamily="49" charset="0"/>
                <a:cs typeface="Courier New" pitchFamily="49" charset="0"/>
              </a:rPr>
              <a:t>new_value</a:t>
            </a:r>
            <a:r>
              <a:rPr lang="en-US" altLang="en-US" sz="1700" b="1" dirty="0" smtClean="0">
                <a:latin typeface="Courier New" pitchFamily="49" charset="0"/>
                <a:cs typeface="Courier New" pitchFamily="49" charset="0"/>
              </a:rPr>
              <a:t>; </a:t>
            </a:r>
          </a:p>
          <a:p>
            <a:pPr>
              <a:buFont typeface="Monotype Sorts" pitchFamily="-84" charset="2"/>
              <a:buNone/>
              <a:tabLst>
                <a:tab pos="741363" algn="l"/>
                <a:tab pos="1022350" algn="l"/>
                <a:tab pos="1258888" algn="l"/>
              </a:tabLst>
            </a:pPr>
            <a:r>
              <a:rPr lang="en-US" altLang="en-US" sz="1700" b="1" dirty="0" smtClean="0">
                <a:latin typeface="Courier New" pitchFamily="49" charset="0"/>
                <a:cs typeface="Courier New" pitchFamily="49" charset="0"/>
              </a:rPr>
              <a:t>      return temp; </a:t>
            </a:r>
          </a:p>
          <a:p>
            <a:pPr>
              <a:buFont typeface="Monotype Sorts" pitchFamily="-84" charset="2"/>
              <a:buNone/>
              <a:tabLst>
                <a:tab pos="741363" algn="l"/>
                <a:tab pos="1022350" algn="l"/>
                <a:tab pos="1258888" algn="l"/>
              </a:tabLst>
            </a:pPr>
            <a:r>
              <a:rPr lang="en-US" altLang="en-US" sz="1700" b="1" dirty="0" smtClean="0">
                <a:latin typeface="Courier New" pitchFamily="49" charset="0"/>
                <a:cs typeface="Courier New" pitchFamily="49" charset="0"/>
              </a:rPr>
              <a:t>     } </a:t>
            </a:r>
          </a:p>
          <a:p>
            <a:pPr>
              <a:lnSpc>
                <a:spcPct val="90000"/>
              </a:lnSpc>
              <a:buFont typeface="Monotype Sorts" pitchFamily="-84" charset="2"/>
              <a:buAutoNum type="arabicPeriod"/>
              <a:tabLst>
                <a:tab pos="741363" algn="l"/>
                <a:tab pos="1022350" algn="l"/>
                <a:tab pos="1258888" algn="l"/>
              </a:tabLst>
            </a:pPr>
            <a:r>
              <a:rPr lang="en-US" altLang="en-US" dirty="0" smtClean="0"/>
              <a:t>Executed atomically</a:t>
            </a:r>
          </a:p>
          <a:p>
            <a:pPr>
              <a:lnSpc>
                <a:spcPct val="90000"/>
              </a:lnSpc>
              <a:buFont typeface="Monotype Sorts" pitchFamily="-84" charset="2"/>
              <a:buAutoNum type="arabicPeriod"/>
              <a:tabLst>
                <a:tab pos="741363" algn="l"/>
                <a:tab pos="1022350" algn="l"/>
                <a:tab pos="1258888" algn="l"/>
              </a:tabLst>
            </a:pPr>
            <a:r>
              <a:rPr lang="en-US" altLang="en-US" dirty="0" smtClean="0"/>
              <a:t>Returns the original value of passed parameter “value”</a:t>
            </a:r>
          </a:p>
          <a:p>
            <a:pPr>
              <a:lnSpc>
                <a:spcPct val="90000"/>
              </a:lnSpc>
              <a:buFont typeface="Monotype Sorts" pitchFamily="-84" charset="2"/>
              <a:buAutoNum type="arabicPeriod"/>
              <a:tabLst>
                <a:tab pos="741363" algn="l"/>
                <a:tab pos="1022350" algn="l"/>
                <a:tab pos="1258888" algn="l"/>
              </a:tabLst>
            </a:pPr>
            <a:r>
              <a:rPr lang="en-US" altLang="en-US" dirty="0" smtClean="0"/>
              <a:t>Set  the variable “value”  the value of the passed parameter “</a:t>
            </a:r>
            <a:r>
              <a:rPr lang="en-US" altLang="en-US" dirty="0" err="1" smtClean="0"/>
              <a:t>new_value</a:t>
            </a:r>
            <a:r>
              <a:rPr lang="en-US" altLang="en-US" dirty="0" smtClean="0"/>
              <a:t>” but only if “value” ==“expected”. That is, the swap takes place only under this condition.</a:t>
            </a:r>
          </a:p>
          <a:p>
            <a:pPr>
              <a:lnSpc>
                <a:spcPct val="90000"/>
              </a:lnSpc>
              <a:buFont typeface="Monotype Sorts" pitchFamily="-84" charset="2"/>
              <a:buAutoNum type="arabicPeriod"/>
              <a:tabLst>
                <a:tab pos="741363" algn="l"/>
                <a:tab pos="1022350" algn="l"/>
                <a:tab pos="1258888" algn="l"/>
              </a:tabLst>
            </a:pPr>
            <a:endParaRPr lang="en-US" altLang="en-US" dirty="0" smtClean="0">
              <a:solidFill>
                <a:srgbClr val="0000FF"/>
              </a:solidFill>
            </a:endParaRP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20</a:t>
            </a:fld>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861849" y="147145"/>
            <a:ext cx="10510344" cy="798785"/>
          </a:xfrm>
        </p:spPr>
        <p:txBody>
          <a:bodyPr>
            <a:normAutofit/>
          </a:bodyPr>
          <a:lstStyle/>
          <a:p>
            <a:pPr eaLnBrk="1" hangingPunct="1"/>
            <a:r>
              <a:rPr lang="en-US" altLang="en-US" dirty="0" smtClean="0"/>
              <a:t>Solution using </a:t>
            </a:r>
            <a:r>
              <a:rPr lang="en-US" altLang="en-US" dirty="0" err="1" smtClean="0"/>
              <a:t>compare_and_swap</a:t>
            </a:r>
            <a:endParaRPr lang="en-US" altLang="en-US" dirty="0" smtClean="0"/>
          </a:p>
        </p:txBody>
      </p:sp>
      <p:sp>
        <p:nvSpPr>
          <p:cNvPr id="44035" name="Rectangle 3"/>
          <p:cNvSpPr>
            <a:spLocks noGrp="1" noChangeArrowheads="1"/>
          </p:cNvSpPr>
          <p:nvPr>
            <p:ph idx="1"/>
          </p:nvPr>
        </p:nvSpPr>
        <p:spPr>
          <a:xfrm>
            <a:off x="914400" y="1167063"/>
            <a:ext cx="10543117" cy="5366084"/>
          </a:xfrm>
        </p:spPr>
        <p:txBody>
          <a:bodyPr/>
          <a:lstStyle/>
          <a:p>
            <a:pPr>
              <a:lnSpc>
                <a:spcPct val="90000"/>
              </a:lnSpc>
              <a:tabLst>
                <a:tab pos="741363" algn="l"/>
                <a:tab pos="1022350" algn="l"/>
                <a:tab pos="1258888" algn="l"/>
              </a:tabLst>
            </a:pPr>
            <a:r>
              <a:rPr lang="en-US" altLang="en-US" dirty="0" smtClean="0"/>
              <a:t>Shared integer  </a:t>
            </a:r>
            <a:r>
              <a:rPr lang="ja-JP" altLang="en-US" dirty="0" smtClean="0"/>
              <a:t>“</a:t>
            </a:r>
            <a:r>
              <a:rPr lang="en-US" altLang="ja-JP" dirty="0" smtClean="0"/>
              <a:t>lock</a:t>
            </a:r>
            <a:r>
              <a:rPr lang="ja-JP" altLang="en-US" dirty="0" smtClean="0"/>
              <a:t>”</a:t>
            </a:r>
            <a:r>
              <a:rPr lang="en-US" altLang="ja-JP" dirty="0" smtClean="0"/>
              <a:t>  initialized to 0; </a:t>
            </a:r>
          </a:p>
          <a:p>
            <a:pPr>
              <a:lnSpc>
                <a:spcPct val="90000"/>
              </a:lnSpc>
              <a:tabLst>
                <a:tab pos="741363" algn="l"/>
                <a:tab pos="1022350" algn="l"/>
                <a:tab pos="1258888" algn="l"/>
              </a:tabLst>
            </a:pPr>
            <a:r>
              <a:rPr lang="en-US" altLang="en-US" dirty="0" smtClean="0"/>
              <a:t>Solution:</a:t>
            </a:r>
          </a:p>
          <a:p>
            <a:pPr>
              <a:buFont typeface="Monotype Sorts" pitchFamily="-84" charset="2"/>
              <a:buNone/>
              <a:tabLst>
                <a:tab pos="741363" algn="l"/>
                <a:tab pos="1022350" algn="l"/>
                <a:tab pos="1258888" algn="l"/>
              </a:tabLst>
            </a:pPr>
            <a:r>
              <a:rPr lang="ru-RU" altLang="en-US" sz="2400" b="1" dirty="0" smtClean="0">
                <a:latin typeface="Courier New" pitchFamily="49" charset="0"/>
                <a:cs typeface="Courier New" pitchFamily="49" charset="0"/>
              </a:rPr>
              <a:t>      </a:t>
            </a:r>
            <a:r>
              <a:rPr lang="en-US" altLang="en-US" sz="2400" b="1" dirty="0" smtClean="0">
                <a:latin typeface="Courier New" pitchFamily="49" charset="0"/>
                <a:cs typeface="Courier New" pitchFamily="49" charset="0"/>
              </a:rPr>
              <a:t>do </a:t>
            </a:r>
            <a:r>
              <a:rPr lang="en-US" altLang="en-US" sz="2400" b="1" dirty="0" smtClean="0">
                <a:latin typeface="Courier New" pitchFamily="49" charset="0"/>
                <a:cs typeface="Courier New" pitchFamily="49" charset="0"/>
              </a:rPr>
              <a:t>{</a:t>
            </a:r>
            <a:br>
              <a:rPr lang="en-US" altLang="en-US" sz="2400" b="1" dirty="0" smtClean="0">
                <a:latin typeface="Courier New" pitchFamily="49" charset="0"/>
                <a:cs typeface="Courier New" pitchFamily="49" charset="0"/>
              </a:rPr>
            </a:br>
            <a:r>
              <a:rPr lang="en-US" altLang="en-US" sz="2400" b="1" dirty="0" smtClean="0">
                <a:latin typeface="Courier New" pitchFamily="49" charset="0"/>
                <a:cs typeface="Courier New" pitchFamily="49" charset="0"/>
              </a:rPr>
              <a:t>         while (</a:t>
            </a:r>
            <a:r>
              <a:rPr lang="en-US" altLang="en-US" sz="2400" b="1" dirty="0" err="1" smtClean="0">
                <a:latin typeface="Courier New" pitchFamily="49" charset="0"/>
                <a:cs typeface="Courier New" pitchFamily="49" charset="0"/>
              </a:rPr>
              <a:t>compare_and_swap</a:t>
            </a:r>
            <a:r>
              <a:rPr lang="en-US" altLang="en-US" sz="2400" b="1" dirty="0" smtClean="0">
                <a:latin typeface="Courier New" pitchFamily="49" charset="0"/>
                <a:cs typeface="Courier New" pitchFamily="49" charset="0"/>
              </a:rPr>
              <a:t>(&amp;lock, 0, 1) != 0) </a:t>
            </a:r>
          </a:p>
          <a:p>
            <a:pPr>
              <a:buFont typeface="Monotype Sorts" pitchFamily="-84" charset="2"/>
              <a:buNone/>
              <a:tabLst>
                <a:tab pos="741363" algn="l"/>
                <a:tab pos="1022350" algn="l"/>
                <a:tab pos="1258888" algn="l"/>
              </a:tabLst>
            </a:pPr>
            <a:r>
              <a:rPr lang="en-US" altLang="en-US" sz="2400" b="1" dirty="0" smtClean="0">
                <a:latin typeface="Courier New" pitchFamily="49" charset="0"/>
                <a:cs typeface="Courier New" pitchFamily="49" charset="0"/>
              </a:rPr>
              <a:t>            ; /* do nothing */ </a:t>
            </a:r>
          </a:p>
          <a:p>
            <a:pPr>
              <a:buFont typeface="Monotype Sorts" pitchFamily="-84" charset="2"/>
              <a:buNone/>
              <a:tabLst>
                <a:tab pos="741363" algn="l"/>
                <a:tab pos="1022350" algn="l"/>
                <a:tab pos="1258888" algn="l"/>
              </a:tabLst>
            </a:pPr>
            <a:r>
              <a:rPr lang="en-US" altLang="en-US" sz="2400" b="1" dirty="0" smtClean="0">
                <a:latin typeface="Courier New" pitchFamily="49" charset="0"/>
                <a:cs typeface="Courier New" pitchFamily="49" charset="0"/>
              </a:rPr>
              <a:t>          /* critical section */ </a:t>
            </a:r>
          </a:p>
          <a:p>
            <a:pPr>
              <a:buFont typeface="Monotype Sorts" pitchFamily="-84" charset="2"/>
              <a:buNone/>
              <a:tabLst>
                <a:tab pos="741363" algn="l"/>
                <a:tab pos="1022350" algn="l"/>
                <a:tab pos="1258888" algn="l"/>
              </a:tabLst>
            </a:pPr>
            <a:r>
              <a:rPr lang="en-US" altLang="en-US" sz="2400" b="1" dirty="0" smtClean="0">
                <a:latin typeface="Courier New" pitchFamily="49" charset="0"/>
                <a:cs typeface="Courier New" pitchFamily="49" charset="0"/>
              </a:rPr>
              <a:t>      </a:t>
            </a:r>
            <a:r>
              <a:rPr lang="ru-RU" altLang="en-US" sz="2400" b="1" dirty="0" smtClean="0">
                <a:latin typeface="Courier New" pitchFamily="49" charset="0"/>
                <a:cs typeface="Courier New" pitchFamily="49" charset="0"/>
              </a:rPr>
              <a:t>   </a:t>
            </a:r>
            <a:r>
              <a:rPr lang="en-US" altLang="en-US" sz="2400" b="1" dirty="0" smtClean="0">
                <a:latin typeface="Courier New" pitchFamily="49" charset="0"/>
                <a:cs typeface="Courier New" pitchFamily="49" charset="0"/>
              </a:rPr>
              <a:t> </a:t>
            </a:r>
            <a:r>
              <a:rPr lang="en-US" altLang="en-US" sz="2400" b="1" dirty="0" smtClean="0">
                <a:latin typeface="Courier New" pitchFamily="49" charset="0"/>
                <a:cs typeface="Courier New" pitchFamily="49" charset="0"/>
              </a:rPr>
              <a:t>lock = 0; </a:t>
            </a:r>
          </a:p>
          <a:p>
            <a:pPr>
              <a:buFont typeface="Monotype Sorts" pitchFamily="-84" charset="2"/>
              <a:buNone/>
              <a:tabLst>
                <a:tab pos="741363" algn="l"/>
                <a:tab pos="1022350" algn="l"/>
                <a:tab pos="1258888" algn="l"/>
              </a:tabLst>
            </a:pPr>
            <a:r>
              <a:rPr lang="en-US" altLang="en-US" sz="2400" b="1" dirty="0" smtClean="0">
                <a:latin typeface="Courier New" pitchFamily="49" charset="0"/>
                <a:cs typeface="Courier New" pitchFamily="49" charset="0"/>
              </a:rPr>
              <a:t>          /* remainder section */ </a:t>
            </a:r>
          </a:p>
          <a:p>
            <a:pPr>
              <a:buFont typeface="Monotype Sorts" pitchFamily="-84" charset="2"/>
              <a:buNone/>
              <a:tabLst>
                <a:tab pos="741363" algn="l"/>
                <a:tab pos="1022350" algn="l"/>
                <a:tab pos="1258888" algn="l"/>
              </a:tabLst>
            </a:pPr>
            <a:r>
              <a:rPr lang="en-US" altLang="en-US" sz="2400" b="1" dirty="0" smtClean="0">
                <a:latin typeface="Courier New" pitchFamily="49" charset="0"/>
                <a:cs typeface="Courier New" pitchFamily="49" charset="0"/>
              </a:rPr>
              <a:t>      } while (true); </a:t>
            </a:r>
          </a:p>
          <a:p>
            <a:pPr>
              <a:lnSpc>
                <a:spcPct val="90000"/>
              </a:lnSpc>
              <a:buFont typeface="Monotype Sorts" pitchFamily="-84" charset="2"/>
              <a:buNone/>
              <a:tabLst>
                <a:tab pos="741363" algn="l"/>
                <a:tab pos="1022350" algn="l"/>
                <a:tab pos="1258888" algn="l"/>
              </a:tabLst>
            </a:pPr>
            <a:r>
              <a:rPr lang="en-US" altLang="en-US" sz="2400" dirty="0" smtClean="0"/>
              <a:t>               </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21</a:t>
            </a:fld>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830318" y="147145"/>
            <a:ext cx="10531365" cy="798786"/>
          </a:xfrm>
        </p:spPr>
        <p:txBody>
          <a:bodyPr>
            <a:noAutofit/>
          </a:bodyPr>
          <a:lstStyle/>
          <a:p>
            <a:r>
              <a:rPr lang="en-US" altLang="en-US" sz="3600" dirty="0" smtClean="0"/>
              <a:t>Bounded-waiting Mutual Exclusion with </a:t>
            </a:r>
            <a:r>
              <a:rPr lang="en-US" altLang="en-US" sz="3600" dirty="0" err="1" smtClean="0"/>
              <a:t>test_and_set</a:t>
            </a:r>
            <a:endParaRPr lang="en-US" altLang="en-US" sz="3600" dirty="0" smtClean="0"/>
          </a:p>
        </p:txBody>
      </p:sp>
      <p:sp>
        <p:nvSpPr>
          <p:cNvPr id="46083" name="Content Placeholder 2"/>
          <p:cNvSpPr>
            <a:spLocks noGrp="1"/>
          </p:cNvSpPr>
          <p:nvPr>
            <p:ph idx="1"/>
          </p:nvPr>
        </p:nvSpPr>
        <p:spPr>
          <a:xfrm>
            <a:off x="856959" y="1170427"/>
            <a:ext cx="10504724" cy="5314456"/>
          </a:xfrm>
        </p:spPr>
        <p:txBody>
          <a:bodyPr>
            <a:noAutofit/>
          </a:bodyPr>
          <a:lstStyle/>
          <a:p>
            <a:pPr marL="0" indent="0">
              <a:buFont typeface="Monotype Sorts" pitchFamily="-84" charset="2"/>
              <a:buNone/>
            </a:pPr>
            <a:r>
              <a:rPr lang="en-US" altLang="en-US" sz="1600" b="1" dirty="0" smtClean="0">
                <a:latin typeface="Courier New" pitchFamily="49" charset="0"/>
                <a:cs typeface="Courier New" pitchFamily="49" charset="0"/>
              </a:rPr>
              <a:t>do {</a:t>
            </a:r>
            <a:br>
              <a:rPr lang="en-US" altLang="en-US" sz="1600" b="1" dirty="0" smtClean="0">
                <a:latin typeface="Courier New" pitchFamily="49" charset="0"/>
                <a:cs typeface="Courier New" pitchFamily="49" charset="0"/>
              </a:rPr>
            </a:br>
            <a:r>
              <a:rPr lang="en-US" altLang="en-US" sz="1600" b="1" dirty="0" smtClean="0">
                <a:latin typeface="Courier New" pitchFamily="49" charset="0"/>
                <a:cs typeface="Courier New" pitchFamily="49" charset="0"/>
              </a:rPr>
              <a:t>   waiting[</a:t>
            </a:r>
            <a:r>
              <a:rPr lang="en-US" altLang="en-US" sz="1600" b="1" dirty="0" err="1" smtClean="0">
                <a:latin typeface="Courier New" pitchFamily="49" charset="0"/>
                <a:cs typeface="Courier New" pitchFamily="49" charset="0"/>
              </a:rPr>
              <a:t>i</a:t>
            </a:r>
            <a:r>
              <a:rPr lang="en-US" altLang="en-US" sz="1600" b="1" dirty="0" smtClean="0">
                <a:latin typeface="Courier New" pitchFamily="49" charset="0"/>
                <a:cs typeface="Courier New" pitchFamily="49" charset="0"/>
              </a:rPr>
              <a:t>] = true;</a:t>
            </a:r>
            <a:br>
              <a:rPr lang="en-US" altLang="en-US" sz="1600" b="1" dirty="0" smtClean="0">
                <a:latin typeface="Courier New" pitchFamily="49" charset="0"/>
                <a:cs typeface="Courier New" pitchFamily="49" charset="0"/>
              </a:rPr>
            </a:br>
            <a:r>
              <a:rPr lang="en-US" altLang="en-US" sz="1600" b="1" dirty="0" smtClean="0">
                <a:latin typeface="Courier New" pitchFamily="49" charset="0"/>
                <a:cs typeface="Courier New" pitchFamily="49" charset="0"/>
              </a:rPr>
              <a:t>   key = true;</a:t>
            </a:r>
            <a:br>
              <a:rPr lang="en-US" altLang="en-US" sz="1600" b="1" dirty="0" smtClean="0">
                <a:latin typeface="Courier New" pitchFamily="49" charset="0"/>
                <a:cs typeface="Courier New" pitchFamily="49" charset="0"/>
              </a:rPr>
            </a:br>
            <a:r>
              <a:rPr lang="en-US" altLang="en-US" sz="1600" b="1" dirty="0" smtClean="0">
                <a:latin typeface="Courier New" pitchFamily="49" charset="0"/>
                <a:cs typeface="Courier New" pitchFamily="49" charset="0"/>
              </a:rPr>
              <a:t>   while (waiting[</a:t>
            </a:r>
            <a:r>
              <a:rPr lang="en-US" altLang="en-US" sz="1600" b="1" dirty="0" err="1" smtClean="0">
                <a:latin typeface="Courier New" pitchFamily="49" charset="0"/>
                <a:cs typeface="Courier New" pitchFamily="49" charset="0"/>
              </a:rPr>
              <a:t>i</a:t>
            </a:r>
            <a:r>
              <a:rPr lang="en-US" altLang="en-US" sz="1600" b="1" dirty="0" smtClean="0">
                <a:latin typeface="Courier New" pitchFamily="49" charset="0"/>
                <a:cs typeface="Courier New" pitchFamily="49" charset="0"/>
              </a:rPr>
              <a:t>] &amp;&amp; key) </a:t>
            </a:r>
          </a:p>
          <a:p>
            <a:pPr marL="0" indent="0">
              <a:buFont typeface="Monotype Sorts" pitchFamily="-84" charset="2"/>
              <a:buNone/>
            </a:pPr>
            <a:r>
              <a:rPr lang="en-US" altLang="en-US" sz="1600" b="1" dirty="0" smtClean="0">
                <a:latin typeface="Courier New" pitchFamily="49" charset="0"/>
                <a:cs typeface="Courier New" pitchFamily="49" charset="0"/>
              </a:rPr>
              <a:t>      key = </a:t>
            </a:r>
            <a:r>
              <a:rPr lang="en-US" altLang="en-US" sz="1600" b="1" dirty="0" err="1" smtClean="0">
                <a:latin typeface="Courier New" pitchFamily="49" charset="0"/>
                <a:cs typeface="Courier New" pitchFamily="49" charset="0"/>
              </a:rPr>
              <a:t>test_and_set</a:t>
            </a:r>
            <a:r>
              <a:rPr lang="en-US" altLang="en-US" sz="1600" b="1" dirty="0" smtClean="0">
                <a:latin typeface="Courier New" pitchFamily="49" charset="0"/>
                <a:cs typeface="Courier New" pitchFamily="49" charset="0"/>
              </a:rPr>
              <a:t>(&amp;lock); </a:t>
            </a:r>
          </a:p>
          <a:p>
            <a:pPr marL="0" indent="0">
              <a:buFont typeface="Monotype Sorts" pitchFamily="-84" charset="2"/>
              <a:buNone/>
            </a:pPr>
            <a:r>
              <a:rPr lang="en-US" altLang="en-US" sz="1600" b="1" dirty="0" smtClean="0">
                <a:latin typeface="Courier New" pitchFamily="49" charset="0"/>
                <a:cs typeface="Courier New" pitchFamily="49" charset="0"/>
              </a:rPr>
              <a:t>   waiting[</a:t>
            </a:r>
            <a:r>
              <a:rPr lang="en-US" altLang="en-US" sz="1600" b="1" dirty="0" err="1" smtClean="0">
                <a:latin typeface="Courier New" pitchFamily="49" charset="0"/>
                <a:cs typeface="Courier New" pitchFamily="49" charset="0"/>
              </a:rPr>
              <a:t>i</a:t>
            </a:r>
            <a:r>
              <a:rPr lang="en-US" altLang="en-US" sz="1600" b="1" dirty="0" smtClean="0">
                <a:latin typeface="Courier New" pitchFamily="49" charset="0"/>
                <a:cs typeface="Courier New" pitchFamily="49" charset="0"/>
              </a:rPr>
              <a:t>] = false; </a:t>
            </a:r>
          </a:p>
          <a:p>
            <a:pPr marL="0" indent="0">
              <a:buFont typeface="Monotype Sorts" pitchFamily="-84" charset="2"/>
              <a:buNone/>
            </a:pPr>
            <a:r>
              <a:rPr lang="en-US" altLang="en-US" sz="1600" b="1" dirty="0" smtClean="0">
                <a:latin typeface="Courier New" pitchFamily="49" charset="0"/>
                <a:cs typeface="Courier New" pitchFamily="49" charset="0"/>
              </a:rPr>
              <a:t>   /* critical section */ </a:t>
            </a:r>
          </a:p>
          <a:p>
            <a:pPr marL="0" indent="0">
              <a:buFont typeface="Monotype Sorts" pitchFamily="-84" charset="2"/>
              <a:buNone/>
            </a:pPr>
            <a:r>
              <a:rPr lang="en-US" altLang="en-US" sz="1600" b="1" dirty="0" smtClean="0">
                <a:latin typeface="Courier New" pitchFamily="49" charset="0"/>
                <a:cs typeface="Courier New" pitchFamily="49" charset="0"/>
              </a:rPr>
              <a:t>   j = (</a:t>
            </a:r>
            <a:r>
              <a:rPr lang="en-US" altLang="en-US" sz="1600" b="1" dirty="0" err="1" smtClean="0">
                <a:latin typeface="Courier New" pitchFamily="49" charset="0"/>
                <a:cs typeface="Courier New" pitchFamily="49" charset="0"/>
              </a:rPr>
              <a:t>i</a:t>
            </a:r>
            <a:r>
              <a:rPr lang="en-US" altLang="en-US" sz="1600" b="1" dirty="0" smtClean="0">
                <a:latin typeface="Courier New" pitchFamily="49" charset="0"/>
                <a:cs typeface="Courier New" pitchFamily="49" charset="0"/>
              </a:rPr>
              <a:t> + 1) % n; </a:t>
            </a:r>
          </a:p>
          <a:p>
            <a:pPr marL="0" indent="0">
              <a:buFont typeface="Monotype Sorts" pitchFamily="-84" charset="2"/>
              <a:buNone/>
            </a:pPr>
            <a:r>
              <a:rPr lang="en-US" altLang="en-US" sz="1600" b="1" dirty="0" smtClean="0">
                <a:latin typeface="Courier New" pitchFamily="49" charset="0"/>
                <a:cs typeface="Courier New" pitchFamily="49" charset="0"/>
              </a:rPr>
              <a:t>   while ((j != </a:t>
            </a:r>
            <a:r>
              <a:rPr lang="en-US" altLang="en-US" sz="1600" b="1" dirty="0" err="1" smtClean="0">
                <a:latin typeface="Courier New" pitchFamily="49" charset="0"/>
                <a:cs typeface="Courier New" pitchFamily="49" charset="0"/>
              </a:rPr>
              <a:t>i</a:t>
            </a:r>
            <a:r>
              <a:rPr lang="en-US" altLang="en-US" sz="1600" b="1" dirty="0" smtClean="0">
                <a:latin typeface="Courier New" pitchFamily="49" charset="0"/>
                <a:cs typeface="Courier New" pitchFamily="49" charset="0"/>
              </a:rPr>
              <a:t>) &amp;&amp; !waiting[j]) </a:t>
            </a:r>
          </a:p>
          <a:p>
            <a:pPr marL="0" indent="0">
              <a:buFont typeface="Monotype Sorts" pitchFamily="-84" charset="2"/>
              <a:buNone/>
            </a:pPr>
            <a:r>
              <a:rPr lang="en-US" altLang="en-US" sz="1600" b="1" dirty="0" smtClean="0">
                <a:latin typeface="Courier New" pitchFamily="49" charset="0"/>
                <a:cs typeface="Courier New" pitchFamily="49" charset="0"/>
              </a:rPr>
              <a:t>      j = (j + 1) % n; </a:t>
            </a:r>
          </a:p>
          <a:p>
            <a:pPr marL="0" indent="0">
              <a:buFont typeface="Monotype Sorts" pitchFamily="-84" charset="2"/>
              <a:buNone/>
            </a:pPr>
            <a:r>
              <a:rPr lang="en-US" altLang="en-US" sz="1600" b="1" dirty="0" smtClean="0">
                <a:latin typeface="Courier New" pitchFamily="49" charset="0"/>
                <a:cs typeface="Courier New" pitchFamily="49" charset="0"/>
              </a:rPr>
              <a:t>   if (j == </a:t>
            </a:r>
            <a:r>
              <a:rPr lang="en-US" altLang="en-US" sz="1600" b="1" dirty="0" err="1" smtClean="0">
                <a:latin typeface="Courier New" pitchFamily="49" charset="0"/>
                <a:cs typeface="Courier New" pitchFamily="49" charset="0"/>
              </a:rPr>
              <a:t>i</a:t>
            </a:r>
            <a:r>
              <a:rPr lang="en-US" altLang="en-US" sz="1600" b="1" dirty="0" smtClean="0">
                <a:latin typeface="Courier New" pitchFamily="49" charset="0"/>
                <a:cs typeface="Courier New" pitchFamily="49" charset="0"/>
              </a:rPr>
              <a:t>) </a:t>
            </a:r>
          </a:p>
          <a:p>
            <a:pPr marL="0" indent="0">
              <a:buFont typeface="Monotype Sorts" pitchFamily="-84" charset="2"/>
              <a:buNone/>
            </a:pPr>
            <a:r>
              <a:rPr lang="en-US" altLang="en-US" sz="1600" b="1" dirty="0" smtClean="0">
                <a:latin typeface="Courier New" pitchFamily="49" charset="0"/>
                <a:cs typeface="Courier New" pitchFamily="49" charset="0"/>
              </a:rPr>
              <a:t>      lock = false; </a:t>
            </a:r>
          </a:p>
          <a:p>
            <a:pPr marL="0" indent="0">
              <a:buFont typeface="Monotype Sorts" pitchFamily="-84" charset="2"/>
              <a:buNone/>
            </a:pPr>
            <a:r>
              <a:rPr lang="en-US" altLang="en-US" sz="1600" b="1" dirty="0" smtClean="0">
                <a:latin typeface="Courier New" pitchFamily="49" charset="0"/>
                <a:cs typeface="Courier New" pitchFamily="49" charset="0"/>
              </a:rPr>
              <a:t>   else </a:t>
            </a:r>
          </a:p>
          <a:p>
            <a:pPr marL="0" indent="0">
              <a:buFont typeface="Monotype Sorts" pitchFamily="-84" charset="2"/>
              <a:buNone/>
            </a:pPr>
            <a:r>
              <a:rPr lang="en-US" altLang="en-US" sz="1600" b="1" dirty="0" smtClean="0">
                <a:latin typeface="Courier New" pitchFamily="49" charset="0"/>
                <a:cs typeface="Courier New" pitchFamily="49" charset="0"/>
              </a:rPr>
              <a:t>      waiting[j] = false; </a:t>
            </a:r>
          </a:p>
          <a:p>
            <a:pPr marL="0" indent="0">
              <a:buFont typeface="Monotype Sorts" pitchFamily="-84" charset="2"/>
              <a:buNone/>
            </a:pPr>
            <a:r>
              <a:rPr lang="en-US" altLang="en-US" sz="1600" b="1" dirty="0" smtClean="0">
                <a:latin typeface="Courier New" pitchFamily="49" charset="0"/>
                <a:cs typeface="Courier New" pitchFamily="49" charset="0"/>
              </a:rPr>
              <a:t>   /* remainder section */ </a:t>
            </a:r>
          </a:p>
          <a:p>
            <a:pPr marL="0" indent="0">
              <a:buFont typeface="Monotype Sorts" pitchFamily="-84" charset="2"/>
              <a:buNone/>
            </a:pPr>
            <a:r>
              <a:rPr lang="en-US" altLang="en-US" sz="1600" b="1" dirty="0" smtClean="0">
                <a:latin typeface="Courier New" pitchFamily="49" charset="0"/>
                <a:cs typeface="Courier New" pitchFamily="49" charset="0"/>
              </a:rPr>
              <a:t>} while (true); </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22</a:t>
            </a:fld>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851338" y="147145"/>
            <a:ext cx="10520855" cy="809295"/>
          </a:xfrm>
        </p:spPr>
        <p:txBody>
          <a:bodyPr>
            <a:normAutofit/>
          </a:bodyPr>
          <a:lstStyle/>
          <a:p>
            <a:pPr eaLnBrk="1" hangingPunct="1"/>
            <a:r>
              <a:rPr lang="en-US" altLang="en-US" dirty="0" err="1" smtClean="0"/>
              <a:t>Mutex</a:t>
            </a:r>
            <a:r>
              <a:rPr lang="en-US" altLang="en-US" dirty="0" smtClean="0"/>
              <a:t> Locks</a:t>
            </a:r>
          </a:p>
        </p:txBody>
      </p:sp>
      <p:sp>
        <p:nvSpPr>
          <p:cNvPr id="22531" name="Rectangle 3"/>
          <p:cNvSpPr>
            <a:spLocks noGrp="1" noChangeArrowheads="1"/>
          </p:cNvSpPr>
          <p:nvPr>
            <p:ph idx="1"/>
          </p:nvPr>
        </p:nvSpPr>
        <p:spPr>
          <a:xfrm>
            <a:off x="872358" y="1187668"/>
            <a:ext cx="10569673" cy="5339255"/>
          </a:xfrm>
        </p:spPr>
        <p:txBody>
          <a:bodyPr>
            <a:normAutofit fontScale="92500" lnSpcReduction="20000"/>
          </a:bodyPr>
          <a:lstStyle/>
          <a:p>
            <a:pPr marL="342866" indent="-342866">
              <a:defRPr/>
            </a:pPr>
            <a:r>
              <a:rPr lang="en-US" dirty="0">
                <a:ea typeface="ＭＳ Ｐゴシック" charset="0"/>
                <a:cs typeface="ＭＳ Ｐゴシック" charset="0"/>
              </a:rPr>
              <a:t>Previous solutions are complicated and generally inaccessible to application programmers</a:t>
            </a:r>
          </a:p>
          <a:p>
            <a:pPr marL="342866" indent="-342866">
              <a:defRPr/>
            </a:pPr>
            <a:r>
              <a:rPr lang="en-US" dirty="0">
                <a:ea typeface="ＭＳ Ｐゴシック" charset="0"/>
                <a:cs typeface="ＭＳ Ｐゴシック" charset="0"/>
              </a:rPr>
              <a:t>OS designers build software tools to solve critical section problem</a:t>
            </a:r>
          </a:p>
          <a:p>
            <a:pPr marL="342866" indent="-342866">
              <a:defRPr/>
            </a:pPr>
            <a:r>
              <a:rPr lang="en-US" dirty="0">
                <a:ea typeface="ＭＳ Ｐゴシック" charset="0"/>
                <a:cs typeface="ＭＳ Ｐゴシック" charset="0"/>
              </a:rPr>
              <a:t>Simplest is </a:t>
            </a:r>
            <a:r>
              <a:rPr lang="en-US" sz="3000" dirty="0" err="1">
                <a:ea typeface="ＭＳ Ｐゴシック" charset="0"/>
                <a:cs typeface="ＭＳ Ｐゴシック" charset="0"/>
              </a:rPr>
              <a:t>mutex</a:t>
            </a:r>
            <a:r>
              <a:rPr lang="en-US" sz="4800" dirty="0">
                <a:ea typeface="ＭＳ Ｐゴシック" charset="0"/>
                <a:cs typeface="ＭＳ Ｐゴシック" charset="0"/>
              </a:rPr>
              <a:t> </a:t>
            </a:r>
            <a:r>
              <a:rPr lang="en-US" dirty="0">
                <a:ea typeface="ＭＳ Ｐゴシック" charset="0"/>
                <a:cs typeface="ＭＳ Ｐゴシック" charset="0"/>
              </a:rPr>
              <a:t>lock</a:t>
            </a:r>
          </a:p>
          <a:p>
            <a:pPr marL="342866" indent="-342866">
              <a:defRPr/>
            </a:pPr>
            <a:r>
              <a:rPr lang="en-US" dirty="0" smtClean="0">
                <a:ea typeface="ＭＳ Ｐゴシック" charset="0"/>
                <a:cs typeface="ＭＳ Ｐゴシック" charset="0"/>
              </a:rPr>
              <a:t>Protect a critical section  </a:t>
            </a:r>
            <a:r>
              <a:rPr lang="en-US" dirty="0">
                <a:ea typeface="ＭＳ Ｐゴシック" charset="0"/>
                <a:cs typeface="ＭＳ Ｐゴシック" charset="0"/>
              </a:rPr>
              <a:t>by first </a:t>
            </a:r>
            <a:r>
              <a:rPr lang="en-US" sz="2600" b="1" dirty="0">
                <a:latin typeface="Courier New"/>
                <a:ea typeface="ＭＳ Ｐゴシック" charset="0"/>
                <a:cs typeface="Courier New"/>
              </a:rPr>
              <a:t>acquire()</a:t>
            </a:r>
            <a:r>
              <a:rPr lang="en-US" sz="2600" dirty="0">
                <a:ea typeface="ＭＳ Ｐゴシック" charset="0"/>
                <a:cs typeface="ＭＳ Ｐゴシック" charset="0"/>
              </a:rPr>
              <a:t> </a:t>
            </a:r>
            <a:r>
              <a:rPr lang="en-US" dirty="0">
                <a:ea typeface="ＭＳ Ｐゴシック" charset="0"/>
                <a:cs typeface="ＭＳ Ｐゴシック" charset="0"/>
              </a:rPr>
              <a:t>a lock then </a:t>
            </a:r>
            <a:r>
              <a:rPr lang="en-US" sz="2600" b="1" dirty="0">
                <a:latin typeface="Courier New"/>
                <a:ea typeface="ＭＳ Ｐゴシック" charset="0"/>
                <a:cs typeface="Courier New"/>
              </a:rPr>
              <a:t>release()</a:t>
            </a:r>
            <a:r>
              <a:rPr lang="en-US" sz="2600" dirty="0">
                <a:ea typeface="ＭＳ Ｐゴシック" charset="0"/>
                <a:cs typeface="ＭＳ Ｐゴシック" charset="0"/>
              </a:rPr>
              <a:t> </a:t>
            </a:r>
            <a:r>
              <a:rPr lang="en-US" dirty="0" smtClean="0">
                <a:ea typeface="ＭＳ Ｐゴシック" charset="0"/>
                <a:cs typeface="ＭＳ Ｐゴシック" charset="0"/>
              </a:rPr>
              <a:t>the lock</a:t>
            </a:r>
            <a:endParaRPr lang="en-US" dirty="0">
              <a:ea typeface="ＭＳ Ｐゴシック" charset="0"/>
              <a:cs typeface="ＭＳ Ｐゴシック" charset="0"/>
            </a:endParaRPr>
          </a:p>
          <a:p>
            <a:pPr marL="742876" lvl="1" indent="-285722">
              <a:defRPr/>
            </a:pPr>
            <a:r>
              <a:rPr lang="en-US" dirty="0">
                <a:ea typeface="ＭＳ Ｐゴシック" charset="0"/>
                <a:cs typeface="ＭＳ Ｐゴシック" charset="0"/>
              </a:rPr>
              <a:t>Boolean variable indicating if lock is available or </a:t>
            </a:r>
            <a:r>
              <a:rPr lang="en-US" dirty="0" smtClean="0">
                <a:ea typeface="ＭＳ Ｐゴシック" charset="0"/>
                <a:cs typeface="ＭＳ Ｐゴシック" charset="0"/>
              </a:rPr>
              <a:t>not</a:t>
            </a:r>
            <a:endParaRPr lang="en-US" dirty="0">
              <a:ea typeface="ＭＳ Ｐゴシック" charset="0"/>
              <a:cs typeface="ＭＳ Ｐゴシック" charset="0"/>
            </a:endParaRPr>
          </a:p>
          <a:p>
            <a:pPr marL="342866" indent="-342866">
              <a:defRPr/>
            </a:pPr>
            <a:r>
              <a:rPr lang="en-US" dirty="0">
                <a:ea typeface="ＭＳ Ｐゴシック" charset="0"/>
                <a:cs typeface="ＭＳ Ｐゴシック" charset="0"/>
              </a:rPr>
              <a:t>Calls to </a:t>
            </a:r>
            <a:r>
              <a:rPr lang="en-US" sz="2600" b="1" dirty="0">
                <a:latin typeface="Courier New"/>
                <a:ea typeface="ＭＳ Ｐゴシック" charset="0"/>
                <a:cs typeface="Courier New"/>
              </a:rPr>
              <a:t>acquire()</a:t>
            </a:r>
            <a:r>
              <a:rPr lang="en-US" sz="2600" dirty="0">
                <a:ea typeface="ＭＳ Ｐゴシック" charset="0"/>
                <a:cs typeface="ＭＳ Ｐゴシック" charset="0"/>
              </a:rPr>
              <a:t> </a:t>
            </a:r>
            <a:r>
              <a:rPr lang="en-US" dirty="0">
                <a:ea typeface="ＭＳ Ｐゴシック" charset="0"/>
                <a:cs typeface="ＭＳ Ｐゴシック" charset="0"/>
              </a:rPr>
              <a:t>and </a:t>
            </a:r>
            <a:r>
              <a:rPr lang="en-US" sz="2600" b="1" dirty="0">
                <a:latin typeface="Courier New"/>
                <a:ea typeface="ＭＳ Ｐゴシック" charset="0"/>
                <a:cs typeface="Courier New"/>
              </a:rPr>
              <a:t>release()</a:t>
            </a:r>
            <a:r>
              <a:rPr lang="en-US" sz="2600" dirty="0">
                <a:ea typeface="ＭＳ Ｐゴシック" charset="0"/>
                <a:cs typeface="ＭＳ Ｐゴシック" charset="0"/>
              </a:rPr>
              <a:t> </a:t>
            </a:r>
            <a:r>
              <a:rPr lang="en-US" dirty="0">
                <a:ea typeface="ＭＳ Ｐゴシック" charset="0"/>
                <a:cs typeface="ＭＳ Ｐゴシック" charset="0"/>
              </a:rPr>
              <a:t>must be atomic</a:t>
            </a:r>
          </a:p>
          <a:p>
            <a:pPr marL="742876" lvl="1" indent="-285722">
              <a:defRPr/>
            </a:pPr>
            <a:r>
              <a:rPr lang="en-US" dirty="0">
                <a:ea typeface="ＭＳ Ｐゴシック" charset="0"/>
                <a:cs typeface="ＭＳ Ｐゴシック" charset="0"/>
              </a:rPr>
              <a:t>Usually implemented via hardware atomic </a:t>
            </a:r>
            <a:r>
              <a:rPr lang="en-US" dirty="0" smtClean="0">
                <a:ea typeface="ＭＳ Ｐゴシック" charset="0"/>
                <a:cs typeface="ＭＳ Ｐゴシック" charset="0"/>
              </a:rPr>
              <a:t>instructions</a:t>
            </a:r>
            <a:endParaRPr lang="en-US" dirty="0">
              <a:ea typeface="ＭＳ Ｐゴシック" charset="0"/>
              <a:cs typeface="ＭＳ Ｐゴシック" charset="0"/>
            </a:endParaRPr>
          </a:p>
          <a:p>
            <a:pPr marL="342866" indent="-342866">
              <a:defRPr/>
            </a:pPr>
            <a:r>
              <a:rPr lang="en-US" dirty="0">
                <a:ea typeface="ＭＳ Ｐゴシック" charset="0"/>
                <a:cs typeface="ＭＳ Ｐゴシック" charset="0"/>
              </a:rPr>
              <a:t>But this solution requires </a:t>
            </a:r>
            <a:r>
              <a:rPr lang="en-US" b="1" dirty="0">
                <a:solidFill>
                  <a:srgbClr val="F7B217"/>
                </a:solidFill>
                <a:ea typeface="ＭＳ Ｐゴシック" charset="0"/>
                <a:cs typeface="ＭＳ Ｐゴシック" charset="-128"/>
              </a:rPr>
              <a:t>busy </a:t>
            </a:r>
            <a:r>
              <a:rPr lang="en-US" b="1" dirty="0" smtClean="0">
                <a:solidFill>
                  <a:srgbClr val="F7B217"/>
                </a:solidFill>
                <a:ea typeface="ＭＳ Ｐゴシック" charset="0"/>
                <a:cs typeface="ＭＳ Ｐゴシック" charset="-128"/>
              </a:rPr>
              <a:t>waiting</a:t>
            </a:r>
          </a:p>
          <a:p>
            <a:pPr marL="742896" lvl="1" indent="-342866">
              <a:defRPr/>
            </a:pPr>
            <a:r>
              <a:rPr lang="en-US" dirty="0" smtClean="0">
                <a:ea typeface="ＭＳ Ｐゴシック" charset="0"/>
                <a:cs typeface="ＭＳ Ｐゴシック" charset="0"/>
              </a:rPr>
              <a:t>This </a:t>
            </a:r>
            <a:r>
              <a:rPr lang="en-US" dirty="0">
                <a:ea typeface="ＭＳ Ｐゴシック" charset="0"/>
                <a:cs typeface="ＭＳ Ｐゴシック" charset="0"/>
              </a:rPr>
              <a:t>lock therefore called a </a:t>
            </a:r>
            <a:r>
              <a:rPr lang="en-US" b="1" dirty="0">
                <a:solidFill>
                  <a:srgbClr val="F7B217"/>
                </a:solidFill>
                <a:ea typeface="ＭＳ Ｐゴシック" charset="0"/>
                <a:cs typeface="ＭＳ Ｐゴシック" charset="-128"/>
              </a:rPr>
              <a:t>spinlock</a:t>
            </a:r>
          </a:p>
          <a:p>
            <a:pPr marL="0" indent="0">
              <a:lnSpc>
                <a:spcPct val="90000"/>
              </a:lnSpc>
              <a:buFont typeface="Monotype Sorts" pitchFamily="-84" charset="2"/>
              <a:buNone/>
              <a:defRPr/>
            </a:pPr>
            <a:endParaRPr lang="en-US" sz="1600" dirty="0">
              <a:ea typeface="ＭＳ Ｐゴシック" charset="0"/>
              <a:cs typeface="ＭＳ Ｐゴシック" charset="0"/>
            </a:endParaRP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23</a:t>
            </a:fld>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Content Placeholder 2"/>
          <p:cNvSpPr>
            <a:spLocks noGrp="1"/>
          </p:cNvSpPr>
          <p:nvPr>
            <p:ph idx="1"/>
          </p:nvPr>
        </p:nvSpPr>
        <p:spPr>
          <a:xfrm>
            <a:off x="890337" y="1130968"/>
            <a:ext cx="10178716" cy="5414211"/>
          </a:xfrm>
        </p:spPr>
        <p:txBody>
          <a:bodyPr>
            <a:noAutofit/>
          </a:bodyPr>
          <a:lstStyle/>
          <a:p>
            <a:pPr marL="0" indent="0"/>
            <a:r>
              <a:rPr lang="en-US" altLang="en-US" sz="1800" b="1" dirty="0" smtClean="0">
                <a:latin typeface="Courier New" pitchFamily="49" charset="0"/>
                <a:cs typeface="Courier New" pitchFamily="49" charset="0"/>
              </a:rPr>
              <a:t>   </a:t>
            </a:r>
            <a:r>
              <a:rPr lang="en-US" altLang="en-US" sz="2000" b="1" dirty="0" smtClean="0">
                <a:latin typeface="Courier New" pitchFamily="49" charset="0"/>
                <a:cs typeface="Courier New" pitchFamily="49" charset="0"/>
              </a:rPr>
              <a:t>acquire() {</a:t>
            </a:r>
            <a:br>
              <a:rPr lang="en-US" altLang="en-US" sz="2000" b="1" dirty="0" smtClean="0">
                <a:latin typeface="Courier New" pitchFamily="49" charset="0"/>
                <a:cs typeface="Courier New" pitchFamily="49" charset="0"/>
              </a:rPr>
            </a:br>
            <a:r>
              <a:rPr lang="en-US" altLang="en-US" sz="2000" b="1" dirty="0" smtClean="0">
                <a:latin typeface="Courier New" pitchFamily="49" charset="0"/>
                <a:cs typeface="Courier New" pitchFamily="49" charset="0"/>
              </a:rPr>
              <a:t>       while (!available) </a:t>
            </a:r>
          </a:p>
          <a:p>
            <a:pPr marL="0" indent="0">
              <a:buFont typeface="Monotype Sorts" pitchFamily="-84" charset="2"/>
              <a:buNone/>
            </a:pPr>
            <a:r>
              <a:rPr lang="en-US" altLang="en-US" sz="2000" b="1" dirty="0" smtClean="0">
                <a:latin typeface="Courier New" pitchFamily="49" charset="0"/>
                <a:cs typeface="Courier New" pitchFamily="49" charset="0"/>
              </a:rPr>
              <a:t>          ; /* busy wait */ </a:t>
            </a:r>
          </a:p>
          <a:p>
            <a:pPr marL="0" indent="0">
              <a:buFont typeface="Monotype Sorts" pitchFamily="-84" charset="2"/>
              <a:buNone/>
            </a:pPr>
            <a:r>
              <a:rPr lang="en-US" altLang="en-US" sz="2000" b="1" dirty="0" smtClean="0">
                <a:latin typeface="Courier New" pitchFamily="49" charset="0"/>
                <a:cs typeface="Courier New" pitchFamily="49" charset="0"/>
              </a:rPr>
              <a:t>       available = false</a:t>
            </a:r>
            <a:r>
              <a:rPr lang="en-US" altLang="en-US" sz="2000" b="1" dirty="0" smtClean="0">
                <a:latin typeface="Courier New" pitchFamily="49" charset="0"/>
                <a:cs typeface="Courier New" pitchFamily="49" charset="0"/>
              </a:rPr>
              <a:t>; </a:t>
            </a:r>
            <a:endParaRPr lang="en-US" altLang="en-US" sz="2000" b="1" dirty="0" smtClean="0">
              <a:latin typeface="Courier New" pitchFamily="49" charset="0"/>
              <a:cs typeface="Courier New" pitchFamily="49" charset="0"/>
            </a:endParaRPr>
          </a:p>
          <a:p>
            <a:pPr marL="0" indent="0">
              <a:buFont typeface="Monotype Sorts" pitchFamily="-84" charset="2"/>
              <a:buNone/>
            </a:pPr>
            <a:r>
              <a:rPr lang="en-US" altLang="en-US" sz="2000" b="1" dirty="0" smtClean="0">
                <a:latin typeface="Courier New" pitchFamily="49" charset="0"/>
                <a:cs typeface="Courier New" pitchFamily="49" charset="0"/>
              </a:rPr>
              <a:t>    } </a:t>
            </a:r>
          </a:p>
          <a:p>
            <a:pPr marL="0" indent="0"/>
            <a:r>
              <a:rPr lang="en-US" altLang="en-US" sz="2000" b="1" dirty="0" smtClean="0">
                <a:latin typeface="Courier New" pitchFamily="49" charset="0"/>
                <a:cs typeface="Courier New" pitchFamily="49" charset="0"/>
              </a:rPr>
              <a:t>   release() { </a:t>
            </a:r>
          </a:p>
          <a:p>
            <a:pPr marL="0" indent="0">
              <a:buFont typeface="Monotype Sorts" pitchFamily="-84" charset="2"/>
              <a:buNone/>
            </a:pPr>
            <a:r>
              <a:rPr lang="en-US" altLang="en-US" sz="2000" b="1" dirty="0" smtClean="0">
                <a:latin typeface="Courier New" pitchFamily="49" charset="0"/>
                <a:cs typeface="Courier New" pitchFamily="49" charset="0"/>
              </a:rPr>
              <a:t>       available = true; </a:t>
            </a:r>
          </a:p>
          <a:p>
            <a:pPr marL="0" indent="0">
              <a:buFont typeface="Monotype Sorts" pitchFamily="-84" charset="2"/>
              <a:buNone/>
            </a:pPr>
            <a:r>
              <a:rPr lang="en-US" altLang="en-US" sz="2000" b="1" dirty="0" smtClean="0">
                <a:latin typeface="Courier New" pitchFamily="49" charset="0"/>
                <a:cs typeface="Courier New" pitchFamily="49" charset="0"/>
              </a:rPr>
              <a:t>    } </a:t>
            </a:r>
          </a:p>
          <a:p>
            <a:pPr marL="0" indent="0"/>
            <a:r>
              <a:rPr lang="en-US" altLang="en-US" sz="2000" b="1" dirty="0" smtClean="0">
                <a:latin typeface="Courier New" pitchFamily="49" charset="0"/>
                <a:cs typeface="Courier New" pitchFamily="49" charset="0"/>
              </a:rPr>
              <a:t>   do { </a:t>
            </a:r>
          </a:p>
          <a:p>
            <a:pPr marL="0" indent="0">
              <a:buFont typeface="Monotype Sorts" pitchFamily="-84" charset="2"/>
              <a:buNone/>
            </a:pPr>
            <a:r>
              <a:rPr lang="en-US" altLang="en-US" sz="2000" b="1" i="1" dirty="0" smtClean="0">
                <a:latin typeface="Courier New" pitchFamily="49" charset="0"/>
                <a:cs typeface="Courier New" pitchFamily="49" charset="0"/>
              </a:rPr>
              <a:t>    acquire lock</a:t>
            </a:r>
          </a:p>
          <a:p>
            <a:pPr marL="0" indent="0">
              <a:buFont typeface="Monotype Sorts" pitchFamily="-84" charset="2"/>
              <a:buNone/>
            </a:pPr>
            <a:r>
              <a:rPr lang="en-US" altLang="en-US" sz="2000" b="1" dirty="0" smtClean="0">
                <a:latin typeface="Courier New" pitchFamily="49" charset="0"/>
                <a:cs typeface="Courier New" pitchFamily="49" charset="0"/>
              </a:rPr>
              <a:t>       critical section</a:t>
            </a:r>
          </a:p>
          <a:p>
            <a:pPr marL="0" indent="0">
              <a:buFont typeface="Monotype Sorts" pitchFamily="-84" charset="2"/>
              <a:buNone/>
            </a:pPr>
            <a:r>
              <a:rPr lang="en-US" altLang="en-US" sz="2000" b="1" i="1" dirty="0" smtClean="0">
                <a:latin typeface="Courier New" pitchFamily="49" charset="0"/>
                <a:cs typeface="Courier New" pitchFamily="49" charset="0"/>
              </a:rPr>
              <a:t>    release lock </a:t>
            </a:r>
          </a:p>
          <a:p>
            <a:pPr marL="0" indent="0">
              <a:buFont typeface="Monotype Sorts" pitchFamily="-84" charset="2"/>
              <a:buNone/>
            </a:pPr>
            <a:r>
              <a:rPr lang="en-US" altLang="en-US" sz="2000" b="1" dirty="0" smtClean="0">
                <a:latin typeface="Courier New" pitchFamily="49" charset="0"/>
                <a:cs typeface="Courier New" pitchFamily="49" charset="0"/>
              </a:rPr>
              <a:t>      remainder section </a:t>
            </a:r>
          </a:p>
          <a:p>
            <a:pPr marL="0" indent="0">
              <a:buFont typeface="Monotype Sorts" pitchFamily="-84" charset="2"/>
              <a:buNone/>
            </a:pPr>
            <a:r>
              <a:rPr lang="en-US" altLang="en-US" sz="2000" b="1" dirty="0" smtClean="0">
                <a:latin typeface="Courier New" pitchFamily="49" charset="0"/>
                <a:cs typeface="Courier New" pitchFamily="49" charset="0"/>
              </a:rPr>
              <a:t> } while (true</a:t>
            </a:r>
            <a:r>
              <a:rPr lang="en-US" altLang="en-US" sz="2000" b="1" dirty="0" smtClean="0">
                <a:latin typeface="Courier New" pitchFamily="49" charset="0"/>
                <a:cs typeface="Courier New" pitchFamily="49" charset="0"/>
              </a:rPr>
              <a:t>);</a:t>
            </a:r>
            <a:endParaRPr lang="en-US" altLang="en-US" sz="2000" b="1" dirty="0" smtClean="0">
              <a:latin typeface="Courier New" pitchFamily="49" charset="0"/>
              <a:cs typeface="Courier New" pitchFamily="49" charset="0"/>
            </a:endParaRPr>
          </a:p>
        </p:txBody>
      </p:sp>
      <p:sp>
        <p:nvSpPr>
          <p:cNvPr id="5" name="Rectangle 4"/>
          <p:cNvSpPr/>
          <p:nvPr/>
        </p:nvSpPr>
        <p:spPr bwMode="auto">
          <a:xfrm>
            <a:off x="1537036" y="5370515"/>
            <a:ext cx="2116667" cy="377825"/>
          </a:xfrm>
          <a:prstGeom prst="rect">
            <a:avLst/>
          </a:prstGeom>
          <a:noFill/>
          <a:ln w="38100">
            <a:solidFill>
              <a:srgbClr val="F7B217"/>
            </a:solid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wrap="none" lIns="64002" tIns="32001" rIns="64002" bIns="32001"/>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650875" indent="-193675" algn="l" rtl="0" eaLnBrk="0" fontAlgn="base" hangingPunct="0">
              <a:spcBef>
                <a:spcPct val="0"/>
              </a:spcBef>
              <a:spcAft>
                <a:spcPct val="0"/>
              </a:spcAft>
              <a:defRPr kern="1200">
                <a:solidFill>
                  <a:schemeClr val="lt1"/>
                </a:solidFill>
                <a:latin typeface="+mn-lt"/>
                <a:ea typeface="+mn-ea"/>
                <a:cs typeface="+mn-cs"/>
              </a:defRPr>
            </a:lvl2pPr>
            <a:lvl3pPr marL="1303338" indent="-388938" algn="l" rtl="0" eaLnBrk="0" fontAlgn="base" hangingPunct="0">
              <a:spcBef>
                <a:spcPct val="0"/>
              </a:spcBef>
              <a:spcAft>
                <a:spcPct val="0"/>
              </a:spcAft>
              <a:defRPr kern="1200">
                <a:solidFill>
                  <a:schemeClr val="lt1"/>
                </a:solidFill>
                <a:latin typeface="+mn-lt"/>
                <a:ea typeface="+mn-ea"/>
                <a:cs typeface="+mn-cs"/>
              </a:defRPr>
            </a:lvl3pPr>
            <a:lvl4pPr marL="1957388" indent="-585788" algn="l" rtl="0" eaLnBrk="0" fontAlgn="base" hangingPunct="0">
              <a:spcBef>
                <a:spcPct val="0"/>
              </a:spcBef>
              <a:spcAft>
                <a:spcPct val="0"/>
              </a:spcAft>
              <a:defRPr kern="1200">
                <a:solidFill>
                  <a:schemeClr val="lt1"/>
                </a:solidFill>
                <a:latin typeface="+mn-lt"/>
                <a:ea typeface="+mn-ea"/>
                <a:cs typeface="+mn-cs"/>
              </a:defRPr>
            </a:lvl4pPr>
            <a:lvl5pPr marL="2609850" indent="-781050" algn="l" rtl="0" eaLnBrk="0" fontAlgn="base" hangingPunct="0">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defRPr/>
            </a:pPr>
            <a:endParaRPr lang="en-US">
              <a:solidFill>
                <a:schemeClr val="tx1"/>
              </a:solidFill>
              <a:latin typeface="Verdana" charset="0"/>
            </a:endParaRPr>
          </a:p>
        </p:txBody>
      </p:sp>
      <p:sp>
        <p:nvSpPr>
          <p:cNvPr id="4" name="Rectangle 3"/>
          <p:cNvSpPr/>
          <p:nvPr/>
        </p:nvSpPr>
        <p:spPr bwMode="auto">
          <a:xfrm>
            <a:off x="1484008" y="4632242"/>
            <a:ext cx="2118783" cy="379412"/>
          </a:xfrm>
          <a:prstGeom prst="rect">
            <a:avLst/>
          </a:prstGeom>
          <a:noFill/>
          <a:ln w="38100">
            <a:solidFill>
              <a:srgbClr val="F7B217"/>
            </a:solidFill>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wrap="none" lIns="64002" tIns="32001" rIns="64002" bIns="32001"/>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650875" indent="-193675" algn="l" rtl="0" eaLnBrk="0" fontAlgn="base" hangingPunct="0">
              <a:spcBef>
                <a:spcPct val="0"/>
              </a:spcBef>
              <a:spcAft>
                <a:spcPct val="0"/>
              </a:spcAft>
              <a:defRPr kern="1200">
                <a:solidFill>
                  <a:schemeClr val="lt1"/>
                </a:solidFill>
                <a:latin typeface="+mn-lt"/>
                <a:ea typeface="+mn-ea"/>
                <a:cs typeface="+mn-cs"/>
              </a:defRPr>
            </a:lvl2pPr>
            <a:lvl3pPr marL="1303338" indent="-388938" algn="l" rtl="0" eaLnBrk="0" fontAlgn="base" hangingPunct="0">
              <a:spcBef>
                <a:spcPct val="0"/>
              </a:spcBef>
              <a:spcAft>
                <a:spcPct val="0"/>
              </a:spcAft>
              <a:defRPr kern="1200">
                <a:solidFill>
                  <a:schemeClr val="lt1"/>
                </a:solidFill>
                <a:latin typeface="+mn-lt"/>
                <a:ea typeface="+mn-ea"/>
                <a:cs typeface="+mn-cs"/>
              </a:defRPr>
            </a:lvl3pPr>
            <a:lvl4pPr marL="1957388" indent="-585788" algn="l" rtl="0" eaLnBrk="0" fontAlgn="base" hangingPunct="0">
              <a:spcBef>
                <a:spcPct val="0"/>
              </a:spcBef>
              <a:spcAft>
                <a:spcPct val="0"/>
              </a:spcAft>
              <a:defRPr kern="1200">
                <a:solidFill>
                  <a:schemeClr val="lt1"/>
                </a:solidFill>
                <a:latin typeface="+mn-lt"/>
                <a:ea typeface="+mn-ea"/>
                <a:cs typeface="+mn-cs"/>
              </a:defRPr>
            </a:lvl4pPr>
            <a:lvl5pPr marL="2609850" indent="-781050" algn="l" rtl="0" eaLnBrk="0" fontAlgn="base" hangingPunct="0">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defRPr/>
            </a:pPr>
            <a:endParaRPr lang="en-US">
              <a:solidFill>
                <a:schemeClr val="tx1"/>
              </a:solidFill>
              <a:latin typeface="Verdana" charset="0"/>
            </a:endParaRPr>
          </a:p>
        </p:txBody>
      </p:sp>
      <p:sp>
        <p:nvSpPr>
          <p:cNvPr id="50180" name="Title 1"/>
          <p:cNvSpPr>
            <a:spLocks noGrp="1"/>
          </p:cNvSpPr>
          <p:nvPr>
            <p:ph type="title"/>
          </p:nvPr>
        </p:nvSpPr>
        <p:spPr>
          <a:xfrm>
            <a:off x="862263" y="156411"/>
            <a:ext cx="10495548" cy="830178"/>
          </a:xfrm>
        </p:spPr>
        <p:txBody>
          <a:bodyPr>
            <a:normAutofit/>
          </a:bodyPr>
          <a:lstStyle/>
          <a:p>
            <a:r>
              <a:rPr lang="en-US" altLang="en-US" dirty="0" smtClean="0"/>
              <a:t>acquire() and release()</a:t>
            </a:r>
          </a:p>
        </p:txBody>
      </p:sp>
      <p:sp>
        <p:nvSpPr>
          <p:cNvPr id="6"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24</a:t>
            </a:fld>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842211" y="156410"/>
            <a:ext cx="10539664" cy="818148"/>
          </a:xfrm>
        </p:spPr>
        <p:txBody>
          <a:bodyPr>
            <a:normAutofit/>
          </a:bodyPr>
          <a:lstStyle/>
          <a:p>
            <a:pPr eaLnBrk="1" hangingPunct="1"/>
            <a:r>
              <a:rPr lang="en-US" altLang="en-US" dirty="0" smtClean="0"/>
              <a:t>Semaphore</a:t>
            </a:r>
          </a:p>
        </p:txBody>
      </p:sp>
      <p:sp>
        <p:nvSpPr>
          <p:cNvPr id="51203" name="Rectangle 3"/>
          <p:cNvSpPr>
            <a:spLocks noGrp="1" noChangeArrowheads="1"/>
          </p:cNvSpPr>
          <p:nvPr>
            <p:ph idx="1"/>
          </p:nvPr>
        </p:nvSpPr>
        <p:spPr>
          <a:xfrm>
            <a:off x="830180" y="1082842"/>
            <a:ext cx="10491536" cy="5606715"/>
          </a:xfrm>
        </p:spPr>
        <p:txBody>
          <a:bodyPr>
            <a:normAutofit fontScale="92500" lnSpcReduction="20000"/>
          </a:bodyPr>
          <a:lstStyle/>
          <a:p>
            <a:pPr>
              <a:lnSpc>
                <a:spcPct val="90000"/>
              </a:lnSpc>
            </a:pPr>
            <a:r>
              <a:rPr lang="en-US" altLang="en-US" sz="2600" dirty="0" smtClean="0"/>
              <a:t>Synchronization tool that provides more sophisticated ways (than </a:t>
            </a:r>
            <a:r>
              <a:rPr lang="en-US" altLang="en-US" sz="2600" dirty="0" err="1" smtClean="0"/>
              <a:t>Mutex</a:t>
            </a:r>
            <a:r>
              <a:rPr lang="en-US" altLang="en-US" sz="2600" dirty="0" smtClean="0"/>
              <a:t> locks)  for process to synchronize their activities.</a:t>
            </a:r>
            <a:endParaRPr lang="en-US" altLang="en-US" sz="2600" i="1" dirty="0" smtClean="0">
              <a:solidFill>
                <a:schemeClr val="tx2"/>
              </a:solidFill>
            </a:endParaRPr>
          </a:p>
          <a:p>
            <a:pPr>
              <a:lnSpc>
                <a:spcPct val="90000"/>
              </a:lnSpc>
            </a:pPr>
            <a:r>
              <a:rPr lang="en-US" altLang="en-US" sz="2600" dirty="0" smtClean="0"/>
              <a:t>Semaphore </a:t>
            </a:r>
            <a:r>
              <a:rPr lang="en-US" altLang="en-US" sz="2600" b="1" i="1" dirty="0" smtClean="0"/>
              <a:t>S</a:t>
            </a:r>
            <a:r>
              <a:rPr lang="en-US" altLang="en-US" sz="2600" dirty="0" smtClean="0"/>
              <a:t> – integer variable</a:t>
            </a:r>
          </a:p>
          <a:p>
            <a:pPr>
              <a:lnSpc>
                <a:spcPct val="90000"/>
              </a:lnSpc>
            </a:pPr>
            <a:r>
              <a:rPr lang="en-US" altLang="en-US" sz="2600" dirty="0" smtClean="0"/>
              <a:t>Can only be accessed via two indivisible (atomic) operations</a:t>
            </a:r>
          </a:p>
          <a:p>
            <a:pPr lvl="1">
              <a:lnSpc>
                <a:spcPct val="90000"/>
              </a:lnSpc>
            </a:pPr>
            <a:r>
              <a:rPr lang="en-US" altLang="en-US" b="1" dirty="0" smtClean="0">
                <a:solidFill>
                  <a:srgbClr val="000000"/>
                </a:solidFill>
                <a:latin typeface="Courier New" pitchFamily="49" charset="0"/>
              </a:rPr>
              <a:t>wait()</a:t>
            </a:r>
            <a:r>
              <a:rPr lang="en-US" altLang="en-US" dirty="0" smtClean="0">
                <a:solidFill>
                  <a:srgbClr val="000000"/>
                </a:solidFill>
              </a:rPr>
              <a:t> </a:t>
            </a:r>
            <a:r>
              <a:rPr lang="en-US" altLang="en-US" sz="1600" dirty="0" smtClean="0">
                <a:solidFill>
                  <a:srgbClr val="000000"/>
                </a:solidFill>
              </a:rPr>
              <a:t>and </a:t>
            </a:r>
            <a:r>
              <a:rPr lang="en-US" altLang="en-US" b="1" dirty="0" smtClean="0">
                <a:solidFill>
                  <a:srgbClr val="000000"/>
                </a:solidFill>
                <a:latin typeface="Courier New" pitchFamily="49" charset="0"/>
              </a:rPr>
              <a:t>signal()</a:t>
            </a:r>
          </a:p>
          <a:p>
            <a:pPr lvl="2">
              <a:lnSpc>
                <a:spcPct val="90000"/>
              </a:lnSpc>
            </a:pPr>
            <a:r>
              <a:rPr lang="en-US" altLang="en-US" sz="2200" dirty="0" smtClean="0"/>
              <a:t>Originally called </a:t>
            </a:r>
            <a:r>
              <a:rPr lang="en-US" altLang="en-US" b="1" dirty="0" smtClean="0">
                <a:solidFill>
                  <a:srgbClr val="000000"/>
                </a:solidFill>
                <a:latin typeface="Courier New" pitchFamily="49" charset="0"/>
              </a:rPr>
              <a:t>P()</a:t>
            </a:r>
            <a:r>
              <a:rPr lang="en-US" altLang="en-US" dirty="0" smtClean="0"/>
              <a:t> </a:t>
            </a:r>
            <a:r>
              <a:rPr lang="en-US" altLang="en-US" sz="2200" dirty="0" smtClean="0"/>
              <a:t>and </a:t>
            </a:r>
            <a:r>
              <a:rPr lang="en-US" altLang="en-US" b="1" dirty="0" smtClean="0">
                <a:solidFill>
                  <a:srgbClr val="000000"/>
                </a:solidFill>
                <a:latin typeface="Courier New" pitchFamily="49" charset="0"/>
              </a:rPr>
              <a:t>V()</a:t>
            </a:r>
          </a:p>
          <a:p>
            <a:pPr>
              <a:lnSpc>
                <a:spcPct val="90000"/>
              </a:lnSpc>
            </a:pPr>
            <a:r>
              <a:rPr lang="en-US" altLang="en-US" sz="2600" dirty="0" smtClean="0"/>
              <a:t>Definition of  the </a:t>
            </a:r>
            <a:r>
              <a:rPr lang="en-US" altLang="en-US" b="1" dirty="0" smtClean="0">
                <a:solidFill>
                  <a:srgbClr val="000000"/>
                </a:solidFill>
                <a:latin typeface="Courier New" pitchFamily="49" charset="0"/>
                <a:cs typeface="Courier New" pitchFamily="49" charset="0"/>
              </a:rPr>
              <a:t>wait() operation</a:t>
            </a:r>
          </a:p>
          <a:p>
            <a:pPr lvl="1">
              <a:lnSpc>
                <a:spcPct val="90000"/>
              </a:lnSpc>
              <a:buFont typeface="Monotype Sorts" pitchFamily="-84" charset="2"/>
              <a:buNone/>
            </a:pPr>
            <a:r>
              <a:rPr lang="en-US" altLang="en-US" b="1" dirty="0" smtClean="0">
                <a:latin typeface="Courier New" pitchFamily="49" charset="0"/>
                <a:sym typeface="Symbol" pitchFamily="18" charset="2"/>
              </a:rPr>
              <a:t>wait(S)</a:t>
            </a:r>
            <a:r>
              <a:rPr lang="en-US" altLang="en-US" sz="1600" b="1" dirty="0" smtClean="0">
                <a:latin typeface="Courier New" pitchFamily="49" charset="0"/>
                <a:sym typeface="Symbol" pitchFamily="18" charset="2"/>
              </a:rPr>
              <a:t> { </a:t>
            </a:r>
          </a:p>
          <a:p>
            <a:pPr lvl="1">
              <a:lnSpc>
                <a:spcPct val="90000"/>
              </a:lnSpc>
              <a:buFont typeface="Monotype Sorts" pitchFamily="-84" charset="2"/>
              <a:buNone/>
            </a:pPr>
            <a:r>
              <a:rPr lang="en-US" altLang="en-US" sz="1600" b="1" dirty="0" smtClean="0">
                <a:latin typeface="Courier New" pitchFamily="49" charset="0"/>
                <a:sym typeface="Symbol" pitchFamily="18" charset="2"/>
              </a:rPr>
              <a:t>    </a:t>
            </a:r>
            <a:r>
              <a:rPr lang="en-US" altLang="en-US" sz="1900" b="1" dirty="0" smtClean="0">
                <a:latin typeface="Courier New" pitchFamily="49" charset="0"/>
                <a:sym typeface="Symbol" pitchFamily="18" charset="2"/>
              </a:rPr>
              <a:t>while (S &lt;= 0)</a:t>
            </a:r>
          </a:p>
          <a:p>
            <a:pPr lvl="1">
              <a:lnSpc>
                <a:spcPct val="90000"/>
              </a:lnSpc>
              <a:buFont typeface="Monotype Sorts" pitchFamily="-84" charset="2"/>
              <a:buNone/>
            </a:pPr>
            <a:r>
              <a:rPr lang="en-US" altLang="en-US" sz="1900" b="1" dirty="0" smtClean="0">
                <a:latin typeface="Courier New" pitchFamily="49" charset="0"/>
                <a:sym typeface="Symbol" pitchFamily="18" charset="2"/>
              </a:rPr>
              <a:t>       ; // busy wait</a:t>
            </a:r>
          </a:p>
          <a:p>
            <a:pPr lvl="1">
              <a:lnSpc>
                <a:spcPct val="90000"/>
              </a:lnSpc>
              <a:buFont typeface="Monotype Sorts" pitchFamily="-84" charset="2"/>
              <a:buNone/>
            </a:pPr>
            <a:r>
              <a:rPr lang="en-US" altLang="en-US" sz="1900" b="1" dirty="0" smtClean="0">
                <a:latin typeface="Courier New" pitchFamily="49" charset="0"/>
                <a:sym typeface="Symbol" pitchFamily="18" charset="2"/>
              </a:rPr>
              <a:t>    S--;</a:t>
            </a:r>
          </a:p>
          <a:p>
            <a:pPr lvl="1">
              <a:lnSpc>
                <a:spcPct val="90000"/>
              </a:lnSpc>
              <a:buFont typeface="Monotype Sorts" pitchFamily="-84" charset="2"/>
              <a:buNone/>
            </a:pPr>
            <a:r>
              <a:rPr lang="en-US" altLang="en-US" sz="1900" b="1" dirty="0" smtClean="0">
                <a:latin typeface="Courier New" pitchFamily="49" charset="0"/>
                <a:sym typeface="Symbol" pitchFamily="18" charset="2"/>
              </a:rPr>
              <a:t>}</a:t>
            </a:r>
          </a:p>
          <a:p>
            <a:pPr>
              <a:lnSpc>
                <a:spcPct val="90000"/>
              </a:lnSpc>
            </a:pPr>
            <a:r>
              <a:rPr lang="en-US" altLang="en-US" sz="2600" dirty="0" smtClean="0"/>
              <a:t>Definition of  the </a:t>
            </a:r>
            <a:r>
              <a:rPr lang="en-US" altLang="en-US" b="1" dirty="0" smtClean="0">
                <a:solidFill>
                  <a:srgbClr val="000000"/>
                </a:solidFill>
                <a:latin typeface="Courier New" pitchFamily="49" charset="0"/>
                <a:cs typeface="Courier New" pitchFamily="49" charset="0"/>
              </a:rPr>
              <a:t>signal() operation</a:t>
            </a:r>
            <a:endParaRPr lang="en-US" altLang="en-US" sz="1600" b="1" dirty="0" smtClean="0">
              <a:latin typeface="Courier New" pitchFamily="49" charset="0"/>
              <a:cs typeface="Courier New" pitchFamily="49" charset="0"/>
              <a:sym typeface="Symbol" pitchFamily="18" charset="2"/>
            </a:endParaRPr>
          </a:p>
          <a:p>
            <a:pPr lvl="1">
              <a:lnSpc>
                <a:spcPct val="90000"/>
              </a:lnSpc>
              <a:buFont typeface="Monotype Sorts" pitchFamily="-84" charset="2"/>
              <a:buNone/>
            </a:pPr>
            <a:r>
              <a:rPr lang="en-US" altLang="en-US" b="1" dirty="0" smtClean="0">
                <a:latin typeface="Courier New" pitchFamily="49" charset="0"/>
                <a:sym typeface="Symbol" pitchFamily="18" charset="2"/>
              </a:rPr>
              <a:t>signal(S)</a:t>
            </a:r>
            <a:r>
              <a:rPr lang="en-US" altLang="en-US" sz="1600" b="1" dirty="0" smtClean="0">
                <a:latin typeface="Courier New" pitchFamily="49" charset="0"/>
                <a:sym typeface="Symbol" pitchFamily="18" charset="2"/>
              </a:rPr>
              <a:t> { </a:t>
            </a:r>
          </a:p>
          <a:p>
            <a:pPr lvl="1">
              <a:lnSpc>
                <a:spcPct val="90000"/>
              </a:lnSpc>
              <a:buFont typeface="Monotype Sorts" pitchFamily="-84" charset="2"/>
              <a:buNone/>
            </a:pPr>
            <a:r>
              <a:rPr lang="en-US" altLang="en-US" sz="1900" b="1" dirty="0" smtClean="0">
                <a:latin typeface="Courier New" pitchFamily="49" charset="0"/>
                <a:sym typeface="Symbol" pitchFamily="18" charset="2"/>
              </a:rPr>
              <a:t>    S++;</a:t>
            </a:r>
          </a:p>
          <a:p>
            <a:pPr lvl="1">
              <a:lnSpc>
                <a:spcPct val="90000"/>
              </a:lnSpc>
              <a:buFont typeface="Monotype Sorts" pitchFamily="-84" charset="2"/>
              <a:buNone/>
            </a:pPr>
            <a:r>
              <a:rPr lang="en-US" altLang="en-US" sz="1900" b="1" dirty="0" smtClean="0">
                <a:latin typeface="Courier New" pitchFamily="49" charset="0"/>
                <a:sym typeface="Symbol" pitchFamily="18" charset="2"/>
              </a:rPr>
              <a:t>}</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25</a:t>
            </a:fld>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840828" y="147144"/>
            <a:ext cx="10499834" cy="830317"/>
          </a:xfrm>
        </p:spPr>
        <p:txBody>
          <a:bodyPr>
            <a:normAutofit/>
          </a:bodyPr>
          <a:lstStyle/>
          <a:p>
            <a:pPr eaLnBrk="1" hangingPunct="1"/>
            <a:r>
              <a:rPr lang="en-US" altLang="en-US" dirty="0" smtClean="0"/>
              <a:t>Semaphore Usage</a:t>
            </a:r>
          </a:p>
        </p:txBody>
      </p:sp>
      <p:sp>
        <p:nvSpPr>
          <p:cNvPr id="53251" name="Rectangle 3"/>
          <p:cNvSpPr>
            <a:spLocks noGrp="1" noChangeArrowheads="1"/>
          </p:cNvSpPr>
          <p:nvPr>
            <p:ph idx="1"/>
          </p:nvPr>
        </p:nvSpPr>
        <p:spPr>
          <a:xfrm>
            <a:off x="903891" y="1124607"/>
            <a:ext cx="10478812" cy="5486400"/>
          </a:xfrm>
        </p:spPr>
        <p:txBody>
          <a:bodyPr/>
          <a:lstStyle/>
          <a:p>
            <a:pPr>
              <a:tabLst>
                <a:tab pos="2001838" algn="ctr"/>
                <a:tab pos="4513263" algn="ctr"/>
              </a:tabLst>
            </a:pPr>
            <a:r>
              <a:rPr lang="en-US" altLang="en-US" sz="2400" b="1" dirty="0" smtClean="0">
                <a:solidFill>
                  <a:srgbClr val="F7B217"/>
                </a:solidFill>
              </a:rPr>
              <a:t>Counting semaphore </a:t>
            </a:r>
            <a:r>
              <a:rPr lang="en-US" altLang="en-US" sz="2400" dirty="0" smtClean="0"/>
              <a:t>– integer value can range over an unrestricted domain</a:t>
            </a:r>
          </a:p>
          <a:p>
            <a:pPr>
              <a:tabLst>
                <a:tab pos="2001838" algn="ctr"/>
                <a:tab pos="4513263" algn="ctr"/>
              </a:tabLst>
            </a:pPr>
            <a:r>
              <a:rPr lang="en-US" altLang="en-US" sz="2400" b="1" dirty="0" smtClean="0">
                <a:solidFill>
                  <a:srgbClr val="F7B217"/>
                </a:solidFill>
              </a:rPr>
              <a:t>Binary semaphore </a:t>
            </a:r>
            <a:r>
              <a:rPr lang="en-US" altLang="en-US" sz="2400" dirty="0" smtClean="0"/>
              <a:t>– integer value can range only between 0 and 1</a:t>
            </a:r>
          </a:p>
          <a:p>
            <a:pPr lvl="1">
              <a:tabLst>
                <a:tab pos="2001838" algn="ctr"/>
                <a:tab pos="4513263" algn="ctr"/>
              </a:tabLst>
            </a:pPr>
            <a:r>
              <a:rPr lang="en-US" altLang="en-US" sz="2400" dirty="0" smtClean="0">
                <a:sym typeface="MT Extra" pitchFamily="18" charset="2"/>
              </a:rPr>
              <a:t>Same as a </a:t>
            </a:r>
            <a:r>
              <a:rPr lang="en-US" altLang="en-US" sz="2400" b="1" dirty="0" err="1" smtClean="0">
                <a:solidFill>
                  <a:srgbClr val="F7B217"/>
                </a:solidFill>
                <a:sym typeface="MT Extra" pitchFamily="18" charset="2"/>
              </a:rPr>
              <a:t>mutex</a:t>
            </a:r>
            <a:r>
              <a:rPr lang="en-US" altLang="en-US" sz="2400" b="1" dirty="0" smtClean="0">
                <a:solidFill>
                  <a:srgbClr val="F7B217"/>
                </a:solidFill>
                <a:sym typeface="MT Extra" pitchFamily="18" charset="2"/>
              </a:rPr>
              <a:t> lock</a:t>
            </a:r>
            <a:endParaRPr lang="en-US" altLang="en-US" sz="2400" b="1" dirty="0" smtClean="0">
              <a:solidFill>
                <a:srgbClr val="F7B217"/>
              </a:solidFill>
            </a:endParaRPr>
          </a:p>
          <a:p>
            <a:pPr>
              <a:tabLst>
                <a:tab pos="2001838" algn="ctr"/>
                <a:tab pos="4513263" algn="ctr"/>
              </a:tabLst>
            </a:pPr>
            <a:r>
              <a:rPr lang="en-US" altLang="en-US" sz="2400" dirty="0" smtClean="0">
                <a:sym typeface="MT Extra" pitchFamily="18" charset="2"/>
              </a:rPr>
              <a:t>Can solve various synchronization problems</a:t>
            </a:r>
          </a:p>
          <a:p>
            <a:pPr>
              <a:tabLst>
                <a:tab pos="2001838" algn="ctr"/>
                <a:tab pos="4513263" algn="ctr"/>
              </a:tabLst>
            </a:pPr>
            <a:r>
              <a:rPr lang="en-US" altLang="en-US" sz="2400" dirty="0" smtClean="0">
                <a:sym typeface="MT Extra" pitchFamily="18" charset="2"/>
              </a:rPr>
              <a:t>Consider </a:t>
            </a:r>
            <a:r>
              <a:rPr lang="en-US" altLang="en-US" sz="2400" b="1" i="1" dirty="0" smtClean="0">
                <a:sym typeface="MT Extra" pitchFamily="18" charset="2"/>
              </a:rPr>
              <a:t>P</a:t>
            </a:r>
            <a:r>
              <a:rPr lang="en-US" altLang="en-US" sz="2400" b="1" i="1" baseline="-25000" dirty="0" smtClean="0">
                <a:sym typeface="MT Extra" pitchFamily="18" charset="2"/>
              </a:rPr>
              <a:t>1</a:t>
            </a:r>
            <a:r>
              <a:rPr lang="en-US" altLang="en-US" sz="2400" b="1" i="1" dirty="0" smtClean="0">
                <a:sym typeface="MT Extra" pitchFamily="18" charset="2"/>
              </a:rPr>
              <a:t> </a:t>
            </a:r>
            <a:r>
              <a:rPr lang="en-US" altLang="en-US" sz="2400" dirty="0" smtClean="0">
                <a:sym typeface="MT Extra" pitchFamily="18" charset="2"/>
              </a:rPr>
              <a:t> and </a:t>
            </a:r>
            <a:r>
              <a:rPr lang="en-US" altLang="en-US" sz="2400" b="1" i="1" dirty="0" smtClean="0">
                <a:sym typeface="MT Extra" pitchFamily="18" charset="2"/>
              </a:rPr>
              <a:t>P</a:t>
            </a:r>
            <a:r>
              <a:rPr lang="en-US" altLang="en-US" sz="2400" b="1" i="1" baseline="-25000" dirty="0" smtClean="0">
                <a:sym typeface="MT Extra" pitchFamily="18" charset="2"/>
              </a:rPr>
              <a:t>2</a:t>
            </a:r>
            <a:r>
              <a:rPr lang="en-US" altLang="en-US" sz="2400" dirty="0" smtClean="0">
                <a:sym typeface="MT Extra" pitchFamily="18" charset="2"/>
              </a:rPr>
              <a:t> that require</a:t>
            </a:r>
            <a:r>
              <a:rPr lang="en-US" altLang="en-US" sz="2400" b="1" i="1" dirty="0" smtClean="0">
                <a:sym typeface="MT Extra" pitchFamily="18" charset="2"/>
              </a:rPr>
              <a:t> S</a:t>
            </a:r>
            <a:r>
              <a:rPr lang="en-US" altLang="en-US" sz="2400" b="1" i="1" baseline="-25000" dirty="0" smtClean="0">
                <a:sym typeface="MT Extra" pitchFamily="18" charset="2"/>
              </a:rPr>
              <a:t>1</a:t>
            </a:r>
            <a:r>
              <a:rPr lang="en-US" altLang="en-US" sz="2400" b="1" i="1" dirty="0" smtClean="0">
                <a:sym typeface="MT Extra" pitchFamily="18" charset="2"/>
              </a:rPr>
              <a:t> </a:t>
            </a:r>
            <a:r>
              <a:rPr lang="en-US" altLang="en-US" sz="2400" dirty="0" smtClean="0">
                <a:sym typeface="MT Extra" pitchFamily="18" charset="2"/>
              </a:rPr>
              <a:t>to happen before </a:t>
            </a:r>
            <a:r>
              <a:rPr lang="en-US" altLang="en-US" sz="2400" b="1" i="1" dirty="0" smtClean="0">
                <a:sym typeface="MT Extra" pitchFamily="18" charset="2"/>
              </a:rPr>
              <a:t>S</a:t>
            </a:r>
            <a:r>
              <a:rPr lang="en-US" altLang="en-US" sz="2400" b="1" i="1" baseline="-25000" dirty="0" smtClean="0">
                <a:sym typeface="MT Extra" pitchFamily="18" charset="2"/>
              </a:rPr>
              <a:t>2</a:t>
            </a:r>
          </a:p>
          <a:p>
            <a:pPr>
              <a:buFont typeface="Monotype Sorts" pitchFamily="-84" charset="2"/>
              <a:buNone/>
              <a:tabLst>
                <a:tab pos="2001838" algn="ctr"/>
                <a:tab pos="4513263" algn="ctr"/>
              </a:tabLst>
            </a:pPr>
            <a:r>
              <a:rPr lang="en-US" altLang="en-US" sz="2400" dirty="0" smtClean="0">
                <a:sym typeface="MT Extra" pitchFamily="18" charset="2"/>
              </a:rPr>
              <a:t>       Create a semaphore “</a:t>
            </a:r>
            <a:r>
              <a:rPr lang="en-US" altLang="ja-JP" sz="2400" b="1" dirty="0" smtClean="0">
                <a:solidFill>
                  <a:srgbClr val="000000"/>
                </a:solidFill>
                <a:latin typeface="Courier New" pitchFamily="49" charset="0"/>
                <a:cs typeface="Courier New" pitchFamily="49" charset="0"/>
                <a:sym typeface="MT Extra" pitchFamily="18" charset="2"/>
              </a:rPr>
              <a:t>synch</a:t>
            </a:r>
            <a:r>
              <a:rPr lang="en-US" altLang="en-US" sz="2400" dirty="0" smtClean="0">
                <a:sym typeface="MT Extra" pitchFamily="18" charset="2"/>
              </a:rPr>
              <a:t>”</a:t>
            </a:r>
            <a:r>
              <a:rPr lang="en-US" altLang="ja-JP" sz="2400" dirty="0" smtClean="0">
                <a:sym typeface="MT Extra" pitchFamily="18" charset="2"/>
              </a:rPr>
              <a:t> initialized to 0 </a:t>
            </a:r>
          </a:p>
          <a:p>
            <a:pPr lvl="1">
              <a:buFont typeface="Monotype Sorts" pitchFamily="-84" charset="2"/>
              <a:buNone/>
              <a:tabLst>
                <a:tab pos="2001838" algn="ctr"/>
                <a:tab pos="4513263" algn="ctr"/>
              </a:tabLst>
            </a:pPr>
            <a:r>
              <a:rPr lang="en-US" altLang="en-US" sz="2400" b="1" dirty="0" smtClean="0">
                <a:solidFill>
                  <a:srgbClr val="000000"/>
                </a:solidFill>
                <a:latin typeface="Courier New" pitchFamily="49" charset="0"/>
                <a:cs typeface="Courier New" pitchFamily="49" charset="0"/>
                <a:sym typeface="MT Extra" pitchFamily="18" charset="2"/>
              </a:rPr>
              <a:t>P1:</a:t>
            </a:r>
          </a:p>
          <a:p>
            <a:pPr lvl="1">
              <a:buFont typeface="Monotype Sorts" pitchFamily="-84" charset="2"/>
              <a:buNone/>
              <a:tabLst>
                <a:tab pos="2001838" algn="ctr"/>
                <a:tab pos="4513263" algn="ctr"/>
              </a:tabLst>
            </a:pPr>
            <a:r>
              <a:rPr lang="en-US" altLang="en-US" sz="2400" b="1" dirty="0" smtClean="0">
                <a:solidFill>
                  <a:srgbClr val="000000"/>
                </a:solidFill>
                <a:latin typeface="Courier New" pitchFamily="49" charset="0"/>
                <a:cs typeface="Courier New" pitchFamily="49" charset="0"/>
                <a:sym typeface="MT Extra" pitchFamily="18" charset="2"/>
              </a:rPr>
              <a:t>   S</a:t>
            </a:r>
            <a:r>
              <a:rPr lang="en-US" altLang="en-US" sz="2400" b="1" baseline="-25000" dirty="0" smtClean="0">
                <a:solidFill>
                  <a:srgbClr val="000000"/>
                </a:solidFill>
                <a:latin typeface="Courier New" pitchFamily="49" charset="0"/>
                <a:cs typeface="Courier New" pitchFamily="49" charset="0"/>
                <a:sym typeface="MT Extra" pitchFamily="18" charset="2"/>
              </a:rPr>
              <a:t>1</a:t>
            </a:r>
            <a:r>
              <a:rPr lang="en-US" altLang="en-US" sz="2400" b="1" dirty="0" smtClean="0">
                <a:solidFill>
                  <a:srgbClr val="000000"/>
                </a:solidFill>
                <a:latin typeface="Courier New" pitchFamily="49" charset="0"/>
                <a:cs typeface="Courier New" pitchFamily="49" charset="0"/>
                <a:sym typeface="MT Extra" pitchFamily="18" charset="2"/>
              </a:rPr>
              <a:t>;</a:t>
            </a:r>
          </a:p>
          <a:p>
            <a:pPr lvl="1">
              <a:buFont typeface="Monotype Sorts" pitchFamily="-84" charset="2"/>
              <a:buNone/>
              <a:tabLst>
                <a:tab pos="2001838" algn="ctr"/>
                <a:tab pos="4513263" algn="ctr"/>
              </a:tabLst>
            </a:pPr>
            <a:r>
              <a:rPr lang="en-US" altLang="en-US" sz="2400" b="1" dirty="0" smtClean="0">
                <a:solidFill>
                  <a:srgbClr val="000000"/>
                </a:solidFill>
                <a:latin typeface="Courier New" pitchFamily="49" charset="0"/>
                <a:cs typeface="Courier New" pitchFamily="49" charset="0"/>
                <a:sym typeface="MT Extra" pitchFamily="18" charset="2"/>
              </a:rPr>
              <a:t>   signal(synch);</a:t>
            </a:r>
          </a:p>
          <a:p>
            <a:pPr lvl="1">
              <a:buFont typeface="Monotype Sorts" pitchFamily="-84" charset="2"/>
              <a:buNone/>
              <a:tabLst>
                <a:tab pos="2001838" algn="ctr"/>
                <a:tab pos="4513263" algn="ctr"/>
              </a:tabLst>
            </a:pPr>
            <a:r>
              <a:rPr lang="en-US" altLang="en-US" sz="2400" b="1" dirty="0" smtClean="0">
                <a:solidFill>
                  <a:srgbClr val="000000"/>
                </a:solidFill>
                <a:latin typeface="Courier New" pitchFamily="49" charset="0"/>
                <a:cs typeface="Courier New" pitchFamily="49" charset="0"/>
                <a:sym typeface="MT Extra" pitchFamily="18" charset="2"/>
              </a:rPr>
              <a:t>P2:</a:t>
            </a:r>
          </a:p>
          <a:p>
            <a:pPr lvl="1">
              <a:buFont typeface="Monotype Sorts" pitchFamily="-84" charset="2"/>
              <a:buNone/>
              <a:tabLst>
                <a:tab pos="2001838" algn="ctr"/>
                <a:tab pos="4513263" algn="ctr"/>
              </a:tabLst>
            </a:pPr>
            <a:r>
              <a:rPr lang="en-US" altLang="en-US" sz="2400" b="1" dirty="0" smtClean="0">
                <a:solidFill>
                  <a:srgbClr val="000000"/>
                </a:solidFill>
                <a:latin typeface="Courier New" pitchFamily="49" charset="0"/>
                <a:cs typeface="Courier New" pitchFamily="49" charset="0"/>
                <a:sym typeface="MT Extra" pitchFamily="18" charset="2"/>
              </a:rPr>
              <a:t>   wait(synch)</a:t>
            </a:r>
            <a:r>
              <a:rPr lang="en-US" altLang="en-US" sz="2000" dirty="0" smtClean="0">
                <a:solidFill>
                  <a:srgbClr val="0000FF"/>
                </a:solidFill>
                <a:sym typeface="MT Extra" pitchFamily="18" charset="2"/>
              </a:rPr>
              <a:t>;</a:t>
            </a:r>
            <a:endParaRPr lang="en-US" altLang="en-US" sz="2400" b="1" dirty="0" smtClean="0">
              <a:solidFill>
                <a:srgbClr val="000000"/>
              </a:solidFill>
              <a:latin typeface="Courier New" pitchFamily="49" charset="0"/>
              <a:cs typeface="Courier New" pitchFamily="49" charset="0"/>
              <a:sym typeface="MT Extra" pitchFamily="18" charset="2"/>
            </a:endParaRPr>
          </a:p>
          <a:p>
            <a:pPr lvl="1">
              <a:buFont typeface="Monotype Sorts" pitchFamily="-84" charset="2"/>
              <a:buNone/>
              <a:tabLst>
                <a:tab pos="2001838" algn="ctr"/>
                <a:tab pos="4513263" algn="ctr"/>
              </a:tabLst>
            </a:pPr>
            <a:r>
              <a:rPr lang="en-US" altLang="en-US" sz="2400" b="1" dirty="0" smtClean="0">
                <a:solidFill>
                  <a:srgbClr val="000000"/>
                </a:solidFill>
                <a:latin typeface="Courier New" pitchFamily="49" charset="0"/>
                <a:cs typeface="Courier New" pitchFamily="49" charset="0"/>
                <a:sym typeface="MT Extra" pitchFamily="18" charset="2"/>
              </a:rPr>
              <a:t>   S</a:t>
            </a:r>
            <a:r>
              <a:rPr lang="en-US" altLang="en-US" sz="2400" b="1" baseline="-25000" dirty="0" smtClean="0">
                <a:solidFill>
                  <a:srgbClr val="000000"/>
                </a:solidFill>
                <a:latin typeface="Courier New" pitchFamily="49" charset="0"/>
                <a:cs typeface="Courier New" pitchFamily="49" charset="0"/>
                <a:sym typeface="MT Extra" pitchFamily="18" charset="2"/>
              </a:rPr>
              <a:t>2</a:t>
            </a:r>
            <a:r>
              <a:rPr lang="en-US" altLang="en-US" sz="2400" b="1" dirty="0" smtClean="0">
                <a:solidFill>
                  <a:srgbClr val="000000"/>
                </a:solidFill>
                <a:latin typeface="Courier New" pitchFamily="49" charset="0"/>
                <a:cs typeface="Courier New" pitchFamily="49" charset="0"/>
                <a:sym typeface="MT Extra" pitchFamily="18" charset="2"/>
              </a:rPr>
              <a:t>;</a:t>
            </a:r>
            <a:endParaRPr lang="en-US" altLang="en-US" sz="2400" dirty="0" smtClean="0">
              <a:sym typeface="MT Extra" pitchFamily="18" charset="2"/>
            </a:endParaRPr>
          </a:p>
          <a:p>
            <a:pPr>
              <a:tabLst>
                <a:tab pos="2001838" algn="ctr"/>
                <a:tab pos="4513263" algn="ctr"/>
              </a:tabLst>
            </a:pPr>
            <a:r>
              <a:rPr lang="en-US" altLang="en-US" sz="2400" dirty="0" smtClean="0"/>
              <a:t>Can implement a counting semaphore </a:t>
            </a:r>
            <a:r>
              <a:rPr lang="en-US" altLang="en-US" sz="2400" b="1" i="1" dirty="0" smtClean="0">
                <a:solidFill>
                  <a:srgbClr val="000000"/>
                </a:solidFill>
              </a:rPr>
              <a:t>S</a:t>
            </a:r>
            <a:r>
              <a:rPr lang="en-US" altLang="en-US" sz="2400" dirty="0" smtClean="0"/>
              <a:t> as a binary semaphore</a:t>
            </a:r>
          </a:p>
          <a:p>
            <a:pPr>
              <a:tabLst>
                <a:tab pos="2001838" algn="ctr"/>
                <a:tab pos="4513263" algn="ctr"/>
              </a:tabLst>
            </a:pPr>
            <a:endParaRPr lang="en-US" altLang="en-US" sz="1600" b="1" i="1" baseline="-25000" dirty="0" smtClean="0">
              <a:sym typeface="MT Extra" pitchFamily="18" charset="2"/>
            </a:endParaRP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26</a:t>
            </a:fld>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840828" y="147146"/>
            <a:ext cx="10520855" cy="819806"/>
          </a:xfrm>
        </p:spPr>
        <p:txBody>
          <a:bodyPr>
            <a:normAutofit/>
          </a:bodyPr>
          <a:lstStyle/>
          <a:p>
            <a:pPr eaLnBrk="1" hangingPunct="1"/>
            <a:r>
              <a:rPr lang="en-US" altLang="en-US" dirty="0" smtClean="0"/>
              <a:t>Semaphore Implementation</a:t>
            </a:r>
          </a:p>
        </p:txBody>
      </p:sp>
      <p:sp>
        <p:nvSpPr>
          <p:cNvPr id="55299" name="Rectangle 3"/>
          <p:cNvSpPr>
            <a:spLocks noGrp="1" noChangeArrowheads="1"/>
          </p:cNvSpPr>
          <p:nvPr>
            <p:ph idx="1"/>
          </p:nvPr>
        </p:nvSpPr>
        <p:spPr>
          <a:xfrm>
            <a:off x="830316" y="1040524"/>
            <a:ext cx="10510345" cy="5675586"/>
          </a:xfrm>
        </p:spPr>
        <p:txBody>
          <a:bodyPr>
            <a:normAutofit fontScale="92500" lnSpcReduction="10000"/>
          </a:bodyPr>
          <a:lstStyle/>
          <a:p>
            <a:r>
              <a:rPr lang="en-US" altLang="en-US" dirty="0" smtClean="0"/>
              <a:t>Must guarantee that no two processes can execute  the </a:t>
            </a:r>
            <a:r>
              <a:rPr lang="en-US" altLang="en-US" sz="2600" b="1" dirty="0" smtClean="0">
                <a:latin typeface="Courier New" pitchFamily="49" charset="0"/>
                <a:cs typeface="Courier New" pitchFamily="49" charset="0"/>
              </a:rPr>
              <a:t>wait() </a:t>
            </a:r>
            <a:r>
              <a:rPr lang="en-US" altLang="en-US" dirty="0" smtClean="0"/>
              <a:t>and </a:t>
            </a:r>
            <a:r>
              <a:rPr lang="en-US" altLang="en-US" sz="2600" b="1" dirty="0" smtClean="0">
                <a:latin typeface="Courier New" pitchFamily="49" charset="0"/>
                <a:cs typeface="Courier New" pitchFamily="49" charset="0"/>
              </a:rPr>
              <a:t>signal() </a:t>
            </a:r>
            <a:r>
              <a:rPr lang="en-US" altLang="en-US" dirty="0" smtClean="0"/>
              <a:t>on the same semaphore at the same time</a:t>
            </a:r>
          </a:p>
          <a:p>
            <a:r>
              <a:rPr lang="en-US" altLang="en-US" dirty="0" smtClean="0"/>
              <a:t>Thus, the implementation becomes the critical section problem where the </a:t>
            </a:r>
            <a:r>
              <a:rPr lang="en-US" altLang="en-US" sz="2600" b="1" dirty="0" smtClean="0">
                <a:latin typeface="Courier New" pitchFamily="49" charset="0"/>
                <a:cs typeface="Courier New" pitchFamily="49" charset="0"/>
              </a:rPr>
              <a:t>wait</a:t>
            </a:r>
            <a:r>
              <a:rPr lang="en-US" altLang="en-US" sz="4300" dirty="0" smtClean="0"/>
              <a:t> </a:t>
            </a:r>
            <a:r>
              <a:rPr lang="en-US" altLang="en-US" dirty="0" smtClean="0"/>
              <a:t>and </a:t>
            </a:r>
            <a:r>
              <a:rPr lang="en-US" altLang="en-US" sz="2600" b="1" dirty="0" smtClean="0">
                <a:latin typeface="Courier New" pitchFamily="49" charset="0"/>
                <a:cs typeface="Courier New" pitchFamily="49" charset="0"/>
              </a:rPr>
              <a:t>signal</a:t>
            </a:r>
            <a:r>
              <a:rPr lang="en-US" altLang="en-US" sz="4300" dirty="0" smtClean="0"/>
              <a:t> </a:t>
            </a:r>
            <a:r>
              <a:rPr lang="en-US" altLang="en-US" dirty="0" smtClean="0"/>
              <a:t>code are placed in the critical section</a:t>
            </a:r>
          </a:p>
          <a:p>
            <a:pPr lvl="1"/>
            <a:r>
              <a:rPr lang="en-US" altLang="en-US" dirty="0" smtClean="0"/>
              <a:t>Could now have </a:t>
            </a:r>
            <a:r>
              <a:rPr lang="en-US" altLang="en-US" b="1" dirty="0" smtClean="0">
                <a:solidFill>
                  <a:srgbClr val="F7B217"/>
                </a:solidFill>
              </a:rPr>
              <a:t>busy waiting</a:t>
            </a:r>
            <a:r>
              <a:rPr lang="en-US" altLang="en-US" dirty="0" smtClean="0">
                <a:solidFill>
                  <a:srgbClr val="F7B217"/>
                </a:solidFill>
              </a:rPr>
              <a:t> </a:t>
            </a:r>
            <a:r>
              <a:rPr lang="en-US" altLang="en-US" dirty="0" smtClean="0"/>
              <a:t>in critical section implementation</a:t>
            </a:r>
          </a:p>
          <a:p>
            <a:pPr lvl="2"/>
            <a:r>
              <a:rPr lang="en-US" altLang="en-US" sz="3000" dirty="0" smtClean="0"/>
              <a:t>But implementation code is short</a:t>
            </a:r>
          </a:p>
          <a:p>
            <a:pPr lvl="2"/>
            <a:r>
              <a:rPr lang="en-US" altLang="en-US" sz="3000" dirty="0" smtClean="0"/>
              <a:t>Little busy waiting if critical section rarely occupied</a:t>
            </a:r>
          </a:p>
          <a:p>
            <a:r>
              <a:rPr lang="en-US" altLang="en-US" dirty="0" smtClean="0"/>
              <a:t>Note that applications may spend lots of time in critical sections and therefore this is not a good solution</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27</a:t>
            </a:fld>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860612" y="129091"/>
            <a:ext cx="10499463" cy="828339"/>
          </a:xfrm>
        </p:spPr>
        <p:txBody>
          <a:bodyPr>
            <a:normAutofit/>
          </a:bodyPr>
          <a:lstStyle/>
          <a:p>
            <a:pPr eaLnBrk="1" hangingPunct="1"/>
            <a:r>
              <a:rPr lang="en-US" altLang="en-US" sz="3600" dirty="0" smtClean="0"/>
              <a:t>Semaphore Implementation with no Busy waiting </a:t>
            </a:r>
          </a:p>
        </p:txBody>
      </p:sp>
      <p:sp>
        <p:nvSpPr>
          <p:cNvPr id="57347" name="Rectangle 3"/>
          <p:cNvSpPr>
            <a:spLocks noGrp="1" noChangeArrowheads="1"/>
          </p:cNvSpPr>
          <p:nvPr>
            <p:ph idx="1"/>
          </p:nvPr>
        </p:nvSpPr>
        <p:spPr>
          <a:xfrm>
            <a:off x="893379" y="1114096"/>
            <a:ext cx="10415752" cy="5538952"/>
          </a:xfrm>
        </p:spPr>
        <p:txBody>
          <a:bodyPr>
            <a:normAutofit fontScale="77500" lnSpcReduction="20000"/>
          </a:bodyPr>
          <a:lstStyle/>
          <a:p>
            <a:r>
              <a:rPr lang="en-US" altLang="en-US" sz="4600" dirty="0" smtClean="0"/>
              <a:t>With each semaphore there is an associated waiting queue</a:t>
            </a:r>
          </a:p>
          <a:p>
            <a:r>
              <a:rPr lang="en-US" altLang="en-US" sz="4600" dirty="0" smtClean="0"/>
              <a:t>Each entry in a waiting queue has two data items:</a:t>
            </a:r>
          </a:p>
          <a:p>
            <a:pPr lvl="1"/>
            <a:r>
              <a:rPr lang="en-US" altLang="en-US" sz="4000" dirty="0" smtClean="0"/>
              <a:t> value (of type integer)</a:t>
            </a:r>
          </a:p>
          <a:p>
            <a:pPr lvl="1"/>
            <a:r>
              <a:rPr lang="en-US" altLang="en-US" sz="4000" dirty="0" smtClean="0"/>
              <a:t> pointer to next record in the list</a:t>
            </a:r>
          </a:p>
          <a:p>
            <a:r>
              <a:rPr lang="en-US" altLang="en-US" sz="4600" dirty="0" smtClean="0"/>
              <a:t>Two operations:</a:t>
            </a:r>
          </a:p>
          <a:p>
            <a:pPr lvl="1"/>
            <a:r>
              <a:rPr lang="en-US" altLang="en-US" sz="4000" b="1" dirty="0" smtClean="0">
                <a:solidFill>
                  <a:srgbClr val="F7B217"/>
                </a:solidFill>
              </a:rPr>
              <a:t>block</a:t>
            </a:r>
            <a:r>
              <a:rPr lang="en-US" altLang="en-US" sz="4000" dirty="0" smtClean="0">
                <a:solidFill>
                  <a:srgbClr val="3366FF"/>
                </a:solidFill>
              </a:rPr>
              <a:t> </a:t>
            </a:r>
            <a:r>
              <a:rPr lang="en-US" altLang="en-US" sz="4000" dirty="0" smtClean="0"/>
              <a:t>– place the process invoking the operation on the appropriate waiting queue</a:t>
            </a:r>
          </a:p>
          <a:p>
            <a:pPr lvl="1"/>
            <a:r>
              <a:rPr lang="en-US" altLang="en-US" sz="4000" b="1" dirty="0" smtClean="0">
                <a:solidFill>
                  <a:srgbClr val="F7B217"/>
                </a:solidFill>
              </a:rPr>
              <a:t>wakeup</a:t>
            </a:r>
            <a:r>
              <a:rPr lang="en-US" altLang="en-US" sz="4000" dirty="0" smtClean="0">
                <a:solidFill>
                  <a:srgbClr val="3366FF"/>
                </a:solidFill>
              </a:rPr>
              <a:t> </a:t>
            </a:r>
            <a:r>
              <a:rPr lang="en-US" altLang="en-US" sz="4000" dirty="0" smtClean="0"/>
              <a:t>– remove one of processes in the waiting queue and place it in the ready queue</a:t>
            </a:r>
          </a:p>
          <a:p>
            <a:r>
              <a:rPr lang="en-US" altLang="en-US" sz="2200" b="1" dirty="0" err="1" smtClean="0">
                <a:latin typeface="Courier New" pitchFamily="49" charset="0"/>
                <a:cs typeface="Courier New" pitchFamily="49" charset="0"/>
              </a:rPr>
              <a:t>typedef</a:t>
            </a:r>
            <a:r>
              <a:rPr lang="en-US" altLang="en-US" sz="2200" b="1" dirty="0" smtClean="0">
                <a:latin typeface="Courier New" pitchFamily="49" charset="0"/>
                <a:cs typeface="Courier New" pitchFamily="49" charset="0"/>
              </a:rPr>
              <a:t> </a:t>
            </a:r>
            <a:r>
              <a:rPr lang="en-US" altLang="en-US" sz="2200" b="1" dirty="0" err="1" smtClean="0">
                <a:latin typeface="Courier New" pitchFamily="49" charset="0"/>
                <a:cs typeface="Courier New" pitchFamily="49" charset="0"/>
              </a:rPr>
              <a:t>struct</a:t>
            </a:r>
            <a:r>
              <a:rPr lang="en-US" altLang="en-US" sz="2200" b="1" dirty="0" smtClean="0">
                <a:latin typeface="Courier New" pitchFamily="49" charset="0"/>
                <a:cs typeface="Courier New" pitchFamily="49" charset="0"/>
              </a:rPr>
              <a:t>{ </a:t>
            </a:r>
          </a:p>
          <a:p>
            <a:pPr>
              <a:buFont typeface="Monotype Sorts" pitchFamily="-84" charset="2"/>
              <a:buNone/>
            </a:pPr>
            <a:r>
              <a:rPr lang="en-US" altLang="en-US" sz="2200" b="1" dirty="0" smtClean="0">
                <a:latin typeface="Courier New" pitchFamily="49" charset="0"/>
                <a:cs typeface="Courier New" pitchFamily="49" charset="0"/>
              </a:rPr>
              <a:t>   </a:t>
            </a:r>
            <a:r>
              <a:rPr lang="en-US" altLang="en-US" sz="2200" b="1" dirty="0" err="1" smtClean="0">
                <a:latin typeface="Courier New" pitchFamily="49" charset="0"/>
                <a:cs typeface="Courier New" pitchFamily="49" charset="0"/>
              </a:rPr>
              <a:t>int</a:t>
            </a:r>
            <a:r>
              <a:rPr lang="en-US" altLang="en-US" sz="2200" b="1" dirty="0" smtClean="0">
                <a:latin typeface="Courier New" pitchFamily="49" charset="0"/>
                <a:cs typeface="Courier New" pitchFamily="49" charset="0"/>
              </a:rPr>
              <a:t> value; </a:t>
            </a:r>
          </a:p>
          <a:p>
            <a:pPr>
              <a:buFont typeface="Monotype Sorts" pitchFamily="-84" charset="2"/>
              <a:buNone/>
            </a:pPr>
            <a:r>
              <a:rPr lang="en-US" altLang="en-US" sz="2200" b="1" dirty="0" smtClean="0">
                <a:latin typeface="Courier New" pitchFamily="49" charset="0"/>
                <a:cs typeface="Courier New" pitchFamily="49" charset="0"/>
              </a:rPr>
              <a:t>   </a:t>
            </a:r>
            <a:r>
              <a:rPr lang="en-US" altLang="en-US" sz="2200" b="1" dirty="0" err="1" smtClean="0">
                <a:latin typeface="Courier New" pitchFamily="49" charset="0"/>
                <a:cs typeface="Courier New" pitchFamily="49" charset="0"/>
              </a:rPr>
              <a:t>struct</a:t>
            </a:r>
            <a:r>
              <a:rPr lang="en-US" altLang="en-US" sz="2200" b="1" dirty="0" smtClean="0">
                <a:latin typeface="Courier New" pitchFamily="49" charset="0"/>
                <a:cs typeface="Courier New" pitchFamily="49" charset="0"/>
              </a:rPr>
              <a:t> process *list; </a:t>
            </a:r>
          </a:p>
          <a:p>
            <a:pPr>
              <a:buFont typeface="Monotype Sorts" pitchFamily="-84" charset="2"/>
              <a:buNone/>
            </a:pPr>
            <a:r>
              <a:rPr lang="en-US" altLang="en-US" sz="2200" b="1" dirty="0" smtClean="0">
                <a:latin typeface="Courier New" pitchFamily="49" charset="0"/>
                <a:cs typeface="Courier New" pitchFamily="49" charset="0"/>
              </a:rPr>
              <a:t>   } semaphore;</a:t>
            </a:r>
            <a:r>
              <a:rPr lang="en-US" altLang="en-US" dirty="0" smtClean="0">
                <a:solidFill>
                  <a:srgbClr val="0000FF"/>
                </a:solidFill>
              </a:rPr>
              <a:t>                       </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28</a:t>
            </a:fld>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840829" y="136634"/>
            <a:ext cx="10510344" cy="840828"/>
          </a:xfrm>
        </p:spPr>
        <p:txBody>
          <a:bodyPr>
            <a:normAutofit/>
          </a:bodyPr>
          <a:lstStyle/>
          <a:p>
            <a:pPr eaLnBrk="1" hangingPunct="1"/>
            <a:r>
              <a:rPr lang="en-US" altLang="en-US" sz="4400" dirty="0" smtClean="0"/>
              <a:t>Implementation with no Busy waiting (Cont.)</a:t>
            </a:r>
          </a:p>
        </p:txBody>
      </p:sp>
      <p:sp>
        <p:nvSpPr>
          <p:cNvPr id="59395" name="Rectangle 3"/>
          <p:cNvSpPr>
            <a:spLocks noGrp="1" noChangeArrowheads="1"/>
          </p:cNvSpPr>
          <p:nvPr>
            <p:ph idx="1"/>
          </p:nvPr>
        </p:nvSpPr>
        <p:spPr>
          <a:xfrm>
            <a:off x="882869" y="1103586"/>
            <a:ext cx="10489323" cy="5528442"/>
          </a:xfrm>
        </p:spPr>
        <p:txBody>
          <a:bodyPr>
            <a:normAutofit/>
          </a:bodyPr>
          <a:lstStyle/>
          <a:p>
            <a:pPr marL="0" indent="0">
              <a:buFont typeface="Monotype Sorts" pitchFamily="-84" charset="2"/>
              <a:buNone/>
            </a:pPr>
            <a:endParaRPr lang="en-US" altLang="en-US" sz="1400" b="1" dirty="0" smtClean="0">
              <a:latin typeface="Courier New" pitchFamily="49" charset="0"/>
              <a:cs typeface="Courier New" pitchFamily="49" charset="0"/>
            </a:endParaRPr>
          </a:p>
          <a:p>
            <a:pPr marL="0" indent="0">
              <a:buFont typeface="Monotype Sorts" pitchFamily="-84" charset="2"/>
              <a:buNone/>
            </a:pPr>
            <a:r>
              <a:rPr lang="en-US" altLang="en-US" sz="1600" b="1" dirty="0" smtClean="0">
                <a:latin typeface="Courier New" pitchFamily="49" charset="0"/>
                <a:cs typeface="Courier New" pitchFamily="49" charset="0"/>
              </a:rPr>
              <a:t>wait(semaphore *S) { </a:t>
            </a:r>
          </a:p>
          <a:p>
            <a:pPr marL="0" indent="0">
              <a:buFont typeface="Monotype Sorts" pitchFamily="-84" charset="2"/>
              <a:buNone/>
            </a:pPr>
            <a:r>
              <a:rPr lang="en-US" altLang="en-US" sz="1600" b="1" dirty="0" smtClean="0">
                <a:latin typeface="Courier New" pitchFamily="49" charset="0"/>
                <a:cs typeface="Courier New" pitchFamily="49" charset="0"/>
              </a:rPr>
              <a:t>   S-&gt;value--; </a:t>
            </a:r>
          </a:p>
          <a:p>
            <a:pPr marL="0" indent="0">
              <a:buFont typeface="Monotype Sorts" pitchFamily="-84" charset="2"/>
              <a:buNone/>
            </a:pPr>
            <a:r>
              <a:rPr lang="en-US" altLang="en-US" sz="1600" b="1" dirty="0" smtClean="0">
                <a:latin typeface="Courier New" pitchFamily="49" charset="0"/>
                <a:cs typeface="Courier New" pitchFamily="49" charset="0"/>
              </a:rPr>
              <a:t>   if (S-&gt;value &lt; 0) {</a:t>
            </a:r>
            <a:br>
              <a:rPr lang="en-US" altLang="en-US" sz="1600" b="1" dirty="0" smtClean="0">
                <a:latin typeface="Courier New" pitchFamily="49" charset="0"/>
                <a:cs typeface="Courier New" pitchFamily="49" charset="0"/>
              </a:rPr>
            </a:br>
            <a:r>
              <a:rPr lang="en-US" altLang="en-US" sz="1600" b="1" dirty="0" smtClean="0">
                <a:latin typeface="Courier New" pitchFamily="49" charset="0"/>
                <a:cs typeface="Courier New" pitchFamily="49" charset="0"/>
              </a:rPr>
              <a:t>      add this process to S-&gt;list; </a:t>
            </a:r>
          </a:p>
          <a:p>
            <a:pPr marL="0" indent="0">
              <a:buFont typeface="Monotype Sorts" pitchFamily="-84" charset="2"/>
              <a:buNone/>
            </a:pPr>
            <a:r>
              <a:rPr lang="en-US" altLang="en-US" sz="1600" b="1" dirty="0" smtClean="0">
                <a:latin typeface="Courier New" pitchFamily="49" charset="0"/>
                <a:cs typeface="Courier New" pitchFamily="49" charset="0"/>
              </a:rPr>
              <a:t>      block(); </a:t>
            </a:r>
          </a:p>
          <a:p>
            <a:pPr marL="0" indent="0">
              <a:buFont typeface="Monotype Sorts" pitchFamily="-84" charset="2"/>
              <a:buNone/>
            </a:pPr>
            <a:r>
              <a:rPr lang="en-US" altLang="en-US" sz="1600" b="1" dirty="0" smtClean="0">
                <a:latin typeface="Courier New" pitchFamily="49" charset="0"/>
                <a:cs typeface="Courier New" pitchFamily="49" charset="0"/>
              </a:rPr>
              <a:t>   } </a:t>
            </a:r>
          </a:p>
          <a:p>
            <a:pPr marL="0" indent="0">
              <a:buFont typeface="Monotype Sorts" pitchFamily="-84" charset="2"/>
              <a:buNone/>
            </a:pPr>
            <a:r>
              <a:rPr lang="en-US" altLang="en-US" sz="1600" b="1" dirty="0" smtClean="0">
                <a:latin typeface="Courier New" pitchFamily="49" charset="0"/>
                <a:cs typeface="Courier New" pitchFamily="49" charset="0"/>
              </a:rPr>
              <a:t>}</a:t>
            </a:r>
          </a:p>
          <a:p>
            <a:pPr marL="0" indent="0">
              <a:buFont typeface="Monotype Sorts" pitchFamily="-84" charset="2"/>
              <a:buNone/>
            </a:pPr>
            <a:endParaRPr lang="en-US" altLang="en-US" sz="1600" b="1" dirty="0" smtClean="0">
              <a:latin typeface="Courier New" pitchFamily="49" charset="0"/>
              <a:cs typeface="Courier New" pitchFamily="49" charset="0"/>
            </a:endParaRPr>
          </a:p>
          <a:p>
            <a:pPr marL="0" indent="0">
              <a:buFont typeface="Monotype Sorts" pitchFamily="-84" charset="2"/>
              <a:buNone/>
            </a:pPr>
            <a:r>
              <a:rPr lang="en-US" altLang="en-US" sz="1600" b="1" dirty="0" smtClean="0">
                <a:latin typeface="Courier New" pitchFamily="49" charset="0"/>
                <a:cs typeface="Courier New" pitchFamily="49" charset="0"/>
              </a:rPr>
              <a:t>signal(semaphore *S) { </a:t>
            </a:r>
          </a:p>
          <a:p>
            <a:pPr marL="0" indent="0">
              <a:buFont typeface="Monotype Sorts" pitchFamily="-84" charset="2"/>
              <a:buNone/>
            </a:pPr>
            <a:r>
              <a:rPr lang="en-US" altLang="en-US" sz="1600" b="1" dirty="0" smtClean="0">
                <a:latin typeface="Courier New" pitchFamily="49" charset="0"/>
                <a:cs typeface="Courier New" pitchFamily="49" charset="0"/>
              </a:rPr>
              <a:t>   S-&gt;value++; </a:t>
            </a:r>
          </a:p>
          <a:p>
            <a:pPr marL="0" indent="0">
              <a:buFont typeface="Monotype Sorts" pitchFamily="-84" charset="2"/>
              <a:buNone/>
            </a:pPr>
            <a:r>
              <a:rPr lang="en-US" altLang="en-US" sz="1600" b="1" dirty="0" smtClean="0">
                <a:latin typeface="Courier New" pitchFamily="49" charset="0"/>
                <a:cs typeface="Courier New" pitchFamily="49" charset="0"/>
              </a:rPr>
              <a:t>   if (S-&gt;value &lt;= 0) {</a:t>
            </a:r>
            <a:br>
              <a:rPr lang="en-US" altLang="en-US" sz="1600" b="1" dirty="0" smtClean="0">
                <a:latin typeface="Courier New" pitchFamily="49" charset="0"/>
                <a:cs typeface="Courier New" pitchFamily="49" charset="0"/>
              </a:rPr>
            </a:br>
            <a:r>
              <a:rPr lang="en-US" altLang="en-US" sz="1600" b="1" dirty="0" smtClean="0">
                <a:latin typeface="Courier New" pitchFamily="49" charset="0"/>
                <a:cs typeface="Courier New" pitchFamily="49" charset="0"/>
              </a:rPr>
              <a:t>      remove a process P from S-&gt;list; </a:t>
            </a:r>
          </a:p>
          <a:p>
            <a:pPr marL="0" indent="0">
              <a:buFont typeface="Monotype Sorts" pitchFamily="-84" charset="2"/>
              <a:buNone/>
            </a:pPr>
            <a:r>
              <a:rPr lang="en-US" altLang="en-US" sz="1600" b="1" dirty="0" smtClean="0">
                <a:latin typeface="Courier New" pitchFamily="49" charset="0"/>
                <a:cs typeface="Courier New" pitchFamily="49" charset="0"/>
              </a:rPr>
              <a:t>      wakeup(P); </a:t>
            </a:r>
          </a:p>
          <a:p>
            <a:pPr marL="0" indent="0">
              <a:buFont typeface="Monotype Sorts" pitchFamily="-84" charset="2"/>
              <a:buNone/>
            </a:pPr>
            <a:r>
              <a:rPr lang="en-US" altLang="en-US" sz="1600" b="1" dirty="0" smtClean="0">
                <a:latin typeface="Courier New" pitchFamily="49" charset="0"/>
                <a:cs typeface="Courier New" pitchFamily="49" charset="0"/>
              </a:rPr>
              <a:t>   } </a:t>
            </a:r>
          </a:p>
          <a:p>
            <a:pPr marL="0" indent="0">
              <a:buFont typeface="Monotype Sorts" pitchFamily="-84" charset="2"/>
              <a:buNone/>
            </a:pPr>
            <a:r>
              <a:rPr lang="en-US" altLang="en-US" sz="1600" b="1" dirty="0" smtClean="0">
                <a:latin typeface="Courier New" pitchFamily="49" charset="0"/>
                <a:cs typeface="Courier New" pitchFamily="49" charset="0"/>
              </a:rPr>
              <a:t>} </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29</a:t>
            </a:fld>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840828" y="157654"/>
            <a:ext cx="10499834" cy="809297"/>
          </a:xfrm>
        </p:spPr>
        <p:txBody>
          <a:bodyPr>
            <a:normAutofit/>
          </a:bodyPr>
          <a:lstStyle/>
          <a:p>
            <a:pPr eaLnBrk="1" hangingPunct="1"/>
            <a:r>
              <a:rPr lang="en-US" altLang="en-US" dirty="0" smtClean="0"/>
              <a:t>Objectives</a:t>
            </a:r>
          </a:p>
        </p:txBody>
      </p:sp>
      <p:sp>
        <p:nvSpPr>
          <p:cNvPr id="9219" name="Content Placeholder 2"/>
          <p:cNvSpPr>
            <a:spLocks noGrp="1"/>
          </p:cNvSpPr>
          <p:nvPr>
            <p:ph idx="1"/>
          </p:nvPr>
        </p:nvSpPr>
        <p:spPr>
          <a:xfrm>
            <a:off x="893379" y="1166647"/>
            <a:ext cx="10426261" cy="5076497"/>
          </a:xfrm>
        </p:spPr>
        <p:txBody>
          <a:bodyPr>
            <a:normAutofit lnSpcReduction="10000"/>
          </a:bodyPr>
          <a:lstStyle/>
          <a:p>
            <a:r>
              <a:rPr lang="en-US" altLang="en-US" dirty="0" smtClean="0"/>
              <a:t>To present the concept of process synchronization.</a:t>
            </a:r>
          </a:p>
          <a:p>
            <a:r>
              <a:rPr lang="en-US" altLang="en-US" dirty="0" smtClean="0"/>
              <a:t>To introduce the critical-section problem, whose solutions can be used to ensure the consistency of shared data</a:t>
            </a:r>
          </a:p>
          <a:p>
            <a:r>
              <a:rPr lang="en-US" altLang="en-US" dirty="0" smtClean="0"/>
              <a:t>To present both software and hardware solutions of the critical-section problem</a:t>
            </a:r>
          </a:p>
          <a:p>
            <a:r>
              <a:rPr lang="en-US" altLang="en-US" dirty="0" smtClean="0"/>
              <a:t>To examine several classical process-synchronization problems</a:t>
            </a:r>
          </a:p>
          <a:p>
            <a:r>
              <a:rPr lang="en-US" altLang="en-US" dirty="0" smtClean="0"/>
              <a:t>To explore several tools that are used to solve process synchronization problems</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3</a:t>
            </a:fld>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851338" y="126125"/>
            <a:ext cx="10510345" cy="830316"/>
          </a:xfrm>
        </p:spPr>
        <p:txBody>
          <a:bodyPr>
            <a:normAutofit/>
          </a:bodyPr>
          <a:lstStyle/>
          <a:p>
            <a:pPr eaLnBrk="1" hangingPunct="1"/>
            <a:r>
              <a:rPr lang="en-US" altLang="en-US" dirty="0" smtClean="0"/>
              <a:t>Deadlock and Starvation</a:t>
            </a:r>
          </a:p>
        </p:txBody>
      </p:sp>
      <p:sp>
        <p:nvSpPr>
          <p:cNvPr id="61443" name="Rectangle 3"/>
          <p:cNvSpPr>
            <a:spLocks noGrp="1" noChangeArrowheads="1"/>
          </p:cNvSpPr>
          <p:nvPr>
            <p:ph idx="1"/>
          </p:nvPr>
        </p:nvSpPr>
        <p:spPr>
          <a:xfrm>
            <a:off x="872359" y="1046747"/>
            <a:ext cx="10436772" cy="5585281"/>
          </a:xfrm>
        </p:spPr>
        <p:txBody>
          <a:bodyPr>
            <a:normAutofit fontScale="77500" lnSpcReduction="20000"/>
          </a:bodyPr>
          <a:lstStyle/>
          <a:p>
            <a:pPr>
              <a:lnSpc>
                <a:spcPct val="90000"/>
              </a:lnSpc>
              <a:tabLst>
                <a:tab pos="1882775" algn="ctr"/>
                <a:tab pos="4568825" algn="ctr"/>
              </a:tabLst>
            </a:pPr>
            <a:r>
              <a:rPr lang="en-US" altLang="en-US" b="1" dirty="0" smtClean="0">
                <a:solidFill>
                  <a:srgbClr val="F7B217"/>
                </a:solidFill>
              </a:rPr>
              <a:t>Deadlock</a:t>
            </a:r>
            <a:r>
              <a:rPr lang="en-US" altLang="en-US" b="1" dirty="0" smtClean="0">
                <a:solidFill>
                  <a:srgbClr val="3366FF"/>
                </a:solidFill>
              </a:rPr>
              <a:t> </a:t>
            </a:r>
            <a:r>
              <a:rPr lang="en-US" altLang="en-US" dirty="0" smtClean="0"/>
              <a:t>– two or more processes are waiting indefinitely for an event that can be caused by only one of the waiting processes</a:t>
            </a:r>
          </a:p>
          <a:p>
            <a:pPr>
              <a:lnSpc>
                <a:spcPct val="90000"/>
              </a:lnSpc>
              <a:tabLst>
                <a:tab pos="1882775" algn="ctr"/>
                <a:tab pos="4568825" algn="ctr"/>
              </a:tabLst>
            </a:pPr>
            <a:r>
              <a:rPr lang="en-US" altLang="en-US" dirty="0" smtClean="0">
                <a:solidFill>
                  <a:srgbClr val="000000"/>
                </a:solidFill>
              </a:rPr>
              <a:t>Let </a:t>
            </a:r>
            <a:r>
              <a:rPr lang="en-US" altLang="en-US" sz="2000" b="1" i="1" dirty="0" smtClean="0">
                <a:solidFill>
                  <a:srgbClr val="000000"/>
                </a:solidFill>
                <a:latin typeface="Courier New" pitchFamily="49" charset="0"/>
                <a:cs typeface="Courier New" pitchFamily="49" charset="0"/>
              </a:rPr>
              <a:t>S</a:t>
            </a:r>
            <a:r>
              <a:rPr lang="en-US" altLang="en-US" dirty="0" smtClean="0">
                <a:solidFill>
                  <a:srgbClr val="000000"/>
                </a:solidFill>
              </a:rPr>
              <a:t> and</a:t>
            </a:r>
            <a:r>
              <a:rPr lang="en-US" altLang="en-US" sz="1600" b="1" dirty="0" smtClean="0">
                <a:solidFill>
                  <a:srgbClr val="000000"/>
                </a:solidFill>
                <a:latin typeface="Courier New" pitchFamily="49" charset="0"/>
                <a:cs typeface="Courier New" pitchFamily="49" charset="0"/>
              </a:rPr>
              <a:t> </a:t>
            </a:r>
            <a:r>
              <a:rPr lang="en-US" altLang="en-US" sz="2000" b="1" i="1" dirty="0" smtClean="0">
                <a:solidFill>
                  <a:srgbClr val="000000"/>
                </a:solidFill>
                <a:latin typeface="Courier New" pitchFamily="49" charset="0"/>
                <a:cs typeface="Courier New" pitchFamily="49" charset="0"/>
              </a:rPr>
              <a:t>Q</a:t>
            </a:r>
            <a:r>
              <a:rPr lang="en-US" altLang="en-US" sz="1600" b="1" dirty="0" smtClean="0">
                <a:solidFill>
                  <a:srgbClr val="000000"/>
                </a:solidFill>
                <a:latin typeface="Courier New" pitchFamily="49" charset="0"/>
                <a:cs typeface="Courier New" pitchFamily="49" charset="0"/>
              </a:rPr>
              <a:t> </a:t>
            </a:r>
            <a:r>
              <a:rPr lang="en-US" altLang="en-US" dirty="0" smtClean="0">
                <a:solidFill>
                  <a:srgbClr val="000000"/>
                </a:solidFill>
              </a:rPr>
              <a:t>be </a:t>
            </a:r>
            <a:r>
              <a:rPr lang="en-US" altLang="en-US" dirty="0" smtClean="0"/>
              <a:t>two semaphores initialized to 1</a:t>
            </a:r>
          </a:p>
          <a:p>
            <a:pPr>
              <a:lnSpc>
                <a:spcPct val="90000"/>
              </a:lnSpc>
              <a:buFont typeface="Monotype Sorts" pitchFamily="-84" charset="2"/>
              <a:buNone/>
              <a:tabLst>
                <a:tab pos="1882775" algn="ctr"/>
                <a:tab pos="4568825" algn="ctr"/>
              </a:tabLst>
            </a:pPr>
            <a:r>
              <a:rPr lang="en-US" altLang="en-US" i="1" dirty="0" smtClean="0">
                <a:solidFill>
                  <a:srgbClr val="000000"/>
                </a:solidFill>
              </a:rPr>
              <a:t>		        P</a:t>
            </a:r>
            <a:r>
              <a:rPr lang="en-US" altLang="en-US" baseline="-25000" dirty="0" smtClean="0">
                <a:solidFill>
                  <a:srgbClr val="000000"/>
                </a:solidFill>
              </a:rPr>
              <a:t>0</a:t>
            </a:r>
            <a:r>
              <a:rPr lang="en-US" altLang="en-US" dirty="0" smtClean="0">
                <a:solidFill>
                  <a:srgbClr val="000000"/>
                </a:solidFill>
              </a:rPr>
              <a:t>	                            </a:t>
            </a:r>
            <a:r>
              <a:rPr lang="en-US" altLang="en-US" i="1" dirty="0" smtClean="0">
                <a:solidFill>
                  <a:srgbClr val="000000"/>
                </a:solidFill>
              </a:rPr>
              <a:t>P</a:t>
            </a:r>
            <a:r>
              <a:rPr lang="en-US" altLang="en-US" baseline="-25000" dirty="0" smtClean="0">
                <a:solidFill>
                  <a:srgbClr val="000000"/>
                </a:solidFill>
              </a:rPr>
              <a:t>1</a:t>
            </a:r>
          </a:p>
          <a:p>
            <a:pPr>
              <a:lnSpc>
                <a:spcPct val="90000"/>
              </a:lnSpc>
              <a:buFont typeface="Monotype Sorts" pitchFamily="-84" charset="2"/>
              <a:buNone/>
              <a:tabLst>
                <a:tab pos="1882775" algn="ctr"/>
                <a:tab pos="4568825" algn="ctr"/>
              </a:tabLst>
            </a:pPr>
            <a:r>
              <a:rPr lang="en-US" altLang="en-US" b="1" dirty="0" smtClean="0">
                <a:solidFill>
                  <a:srgbClr val="000000"/>
                </a:solidFill>
                <a:latin typeface="Courier New" pitchFamily="49" charset="0"/>
                <a:cs typeface="Courier New" pitchFamily="49" charset="0"/>
              </a:rPr>
              <a:t>	          </a:t>
            </a:r>
            <a:r>
              <a:rPr lang="en-US" altLang="en-US" sz="1600" b="1" dirty="0" smtClean="0">
                <a:solidFill>
                  <a:srgbClr val="000000"/>
                </a:solidFill>
                <a:latin typeface="Courier New" pitchFamily="49" charset="0"/>
                <a:cs typeface="Courier New" pitchFamily="49" charset="0"/>
              </a:rPr>
              <a:t>wait(S); 	              wait(Q);</a:t>
            </a:r>
          </a:p>
          <a:p>
            <a:pPr>
              <a:lnSpc>
                <a:spcPct val="90000"/>
              </a:lnSpc>
              <a:buFont typeface="Monotype Sorts" pitchFamily="-84" charset="2"/>
              <a:buNone/>
              <a:tabLst>
                <a:tab pos="1882775" algn="ctr"/>
                <a:tab pos="4568825" algn="ctr"/>
              </a:tabLst>
            </a:pPr>
            <a:r>
              <a:rPr lang="en-US" altLang="en-US" sz="1600" b="1" dirty="0" smtClean="0">
                <a:solidFill>
                  <a:srgbClr val="000000"/>
                </a:solidFill>
                <a:latin typeface="Courier New" pitchFamily="49" charset="0"/>
                <a:cs typeface="Courier New" pitchFamily="49" charset="0"/>
              </a:rPr>
              <a:t>	           wait(Q); 	              wait(S);</a:t>
            </a:r>
          </a:p>
          <a:p>
            <a:pPr>
              <a:lnSpc>
                <a:spcPct val="90000"/>
              </a:lnSpc>
              <a:buFont typeface="Monotype Sorts" pitchFamily="-84" charset="2"/>
              <a:buNone/>
              <a:tabLst>
                <a:tab pos="1882775" algn="ctr"/>
                <a:tab pos="4568825" algn="ctr"/>
              </a:tabLst>
            </a:pPr>
            <a:r>
              <a:rPr lang="en-US" altLang="en-US" sz="1600" b="1" dirty="0" smtClean="0">
                <a:solidFill>
                  <a:srgbClr val="000000"/>
                </a:solidFill>
                <a:latin typeface="Courier New" pitchFamily="49" charset="0"/>
                <a:cs typeface="Courier New" pitchFamily="49" charset="0"/>
              </a:rPr>
              <a:t>		 ...		     ...</a:t>
            </a:r>
          </a:p>
          <a:p>
            <a:pPr>
              <a:lnSpc>
                <a:spcPct val="90000"/>
              </a:lnSpc>
              <a:buFont typeface="Monotype Sorts" pitchFamily="-84" charset="2"/>
              <a:buNone/>
              <a:tabLst>
                <a:tab pos="1882775" algn="ctr"/>
                <a:tab pos="4568825" algn="ctr"/>
              </a:tabLst>
            </a:pPr>
            <a:r>
              <a:rPr lang="en-US" altLang="en-US" sz="1600" b="1" dirty="0" smtClean="0">
                <a:solidFill>
                  <a:srgbClr val="000000"/>
                </a:solidFill>
                <a:latin typeface="Courier New" pitchFamily="49" charset="0"/>
                <a:cs typeface="Courier New" pitchFamily="49" charset="0"/>
              </a:rPr>
              <a:t>	           signal(S);                 signal(Q);</a:t>
            </a:r>
          </a:p>
          <a:p>
            <a:pPr>
              <a:lnSpc>
                <a:spcPct val="90000"/>
              </a:lnSpc>
              <a:buFont typeface="Monotype Sorts" pitchFamily="-84" charset="2"/>
              <a:buNone/>
              <a:tabLst>
                <a:tab pos="1882775" algn="ctr"/>
                <a:tab pos="4568825" algn="ctr"/>
              </a:tabLst>
            </a:pPr>
            <a:r>
              <a:rPr lang="en-US" altLang="en-US" sz="1600" b="1" dirty="0" smtClean="0">
                <a:solidFill>
                  <a:srgbClr val="000000"/>
                </a:solidFill>
                <a:latin typeface="Courier New" pitchFamily="49" charset="0"/>
                <a:cs typeface="Courier New" pitchFamily="49" charset="0"/>
              </a:rPr>
              <a:t>              signal(Q);                 signal(S);</a:t>
            </a:r>
          </a:p>
          <a:p>
            <a:pPr>
              <a:lnSpc>
                <a:spcPct val="90000"/>
              </a:lnSpc>
              <a:buFont typeface="Monotype Sorts" pitchFamily="-84" charset="2"/>
              <a:buNone/>
              <a:tabLst>
                <a:tab pos="1882775" algn="ctr"/>
                <a:tab pos="4568825" algn="ctr"/>
              </a:tabLst>
            </a:pPr>
            <a:endParaRPr lang="en-US" altLang="en-US" sz="1600" b="1" dirty="0" smtClean="0">
              <a:solidFill>
                <a:srgbClr val="000000"/>
              </a:solidFill>
              <a:latin typeface="Courier New" pitchFamily="49" charset="0"/>
              <a:cs typeface="Courier New" pitchFamily="49" charset="0"/>
            </a:endParaRPr>
          </a:p>
          <a:p>
            <a:pPr>
              <a:lnSpc>
                <a:spcPct val="90000"/>
              </a:lnSpc>
              <a:tabLst>
                <a:tab pos="1882775" algn="ctr"/>
                <a:tab pos="4568825" algn="ctr"/>
              </a:tabLst>
            </a:pPr>
            <a:r>
              <a:rPr lang="en-US" altLang="en-US" b="1" dirty="0" smtClean="0">
                <a:solidFill>
                  <a:srgbClr val="F7B217"/>
                </a:solidFill>
                <a:sym typeface="MT Extra" pitchFamily="18" charset="2"/>
              </a:rPr>
              <a:t>Starvation</a:t>
            </a:r>
            <a:r>
              <a:rPr lang="en-US" altLang="en-US" dirty="0" smtClean="0">
                <a:solidFill>
                  <a:srgbClr val="F7B217"/>
                </a:solidFill>
                <a:sym typeface="MT Extra" pitchFamily="18" charset="2"/>
              </a:rPr>
              <a:t> </a:t>
            </a:r>
            <a:r>
              <a:rPr lang="en-US" altLang="en-US" dirty="0" smtClean="0">
                <a:solidFill>
                  <a:srgbClr val="F7B217"/>
                </a:solidFill>
              </a:rPr>
              <a:t>– </a:t>
            </a:r>
            <a:r>
              <a:rPr lang="en-US" altLang="en-US" b="1" dirty="0" smtClean="0">
                <a:solidFill>
                  <a:srgbClr val="F7B217"/>
                </a:solidFill>
              </a:rPr>
              <a:t>indefinite blocking  </a:t>
            </a:r>
          </a:p>
          <a:p>
            <a:pPr lvl="1">
              <a:lnSpc>
                <a:spcPct val="90000"/>
              </a:lnSpc>
              <a:tabLst>
                <a:tab pos="1882775" algn="ctr"/>
                <a:tab pos="4568825" algn="ctr"/>
              </a:tabLst>
            </a:pPr>
            <a:r>
              <a:rPr lang="en-US" altLang="en-US" sz="3100" dirty="0" smtClean="0"/>
              <a:t>A process may never be removed from the semaphore queue in which it is suspended</a:t>
            </a:r>
          </a:p>
          <a:p>
            <a:pPr>
              <a:lnSpc>
                <a:spcPct val="90000"/>
              </a:lnSpc>
              <a:tabLst>
                <a:tab pos="1882775" algn="ctr"/>
                <a:tab pos="4568825" algn="ctr"/>
              </a:tabLst>
            </a:pPr>
            <a:r>
              <a:rPr lang="en-US" altLang="en-US" b="1" dirty="0" smtClean="0">
                <a:solidFill>
                  <a:srgbClr val="F7B217"/>
                </a:solidFill>
              </a:rPr>
              <a:t>Priority Inversion</a:t>
            </a:r>
            <a:r>
              <a:rPr lang="en-US" altLang="en-US" dirty="0" smtClean="0">
                <a:solidFill>
                  <a:srgbClr val="F7B217"/>
                </a:solidFill>
              </a:rPr>
              <a:t> </a:t>
            </a:r>
            <a:r>
              <a:rPr lang="en-US" altLang="en-US" dirty="0" smtClean="0"/>
              <a:t>– Scheduling problem when lower-priority process holds a lock needed by higher-priority process</a:t>
            </a:r>
          </a:p>
          <a:p>
            <a:pPr lvl="1">
              <a:lnSpc>
                <a:spcPct val="90000"/>
              </a:lnSpc>
              <a:tabLst>
                <a:tab pos="1882775" algn="ctr"/>
                <a:tab pos="4568825" algn="ctr"/>
              </a:tabLst>
            </a:pPr>
            <a:r>
              <a:rPr lang="en-US" altLang="en-US" sz="3600" dirty="0" smtClean="0"/>
              <a:t>Solved via </a:t>
            </a:r>
            <a:r>
              <a:rPr lang="en-US" altLang="en-US" sz="3600" b="1" dirty="0" smtClean="0">
                <a:solidFill>
                  <a:srgbClr val="F7B217"/>
                </a:solidFill>
              </a:rPr>
              <a:t>priority-inheritance protocol</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30</a:t>
            </a:fld>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40828" y="136634"/>
            <a:ext cx="10520855" cy="830318"/>
          </a:xfrm>
        </p:spPr>
        <p:txBody>
          <a:bodyPr>
            <a:normAutofit/>
          </a:bodyPr>
          <a:lstStyle/>
          <a:p>
            <a:pPr eaLnBrk="1" hangingPunct="1"/>
            <a:r>
              <a:rPr lang="en-US" altLang="en-US" dirty="0" smtClean="0"/>
              <a:t>Problems with Semaphores</a:t>
            </a:r>
          </a:p>
        </p:txBody>
      </p:sp>
      <p:sp>
        <p:nvSpPr>
          <p:cNvPr id="63491" name="Rectangle 3"/>
          <p:cNvSpPr>
            <a:spLocks noGrp="1" noChangeArrowheads="1"/>
          </p:cNvSpPr>
          <p:nvPr>
            <p:ph idx="1"/>
          </p:nvPr>
        </p:nvSpPr>
        <p:spPr>
          <a:xfrm>
            <a:off x="882870" y="1187669"/>
            <a:ext cx="10447282" cy="5381297"/>
          </a:xfrm>
        </p:spPr>
        <p:txBody>
          <a:bodyPr>
            <a:normAutofit/>
          </a:bodyPr>
          <a:lstStyle/>
          <a:p>
            <a:r>
              <a:rPr lang="en-US" altLang="en-US" dirty="0" smtClean="0"/>
              <a:t> Incorrect use of semaphore operations:</a:t>
            </a:r>
            <a:br>
              <a:rPr lang="en-US" altLang="en-US" dirty="0" smtClean="0"/>
            </a:br>
            <a:endParaRPr lang="en-US" altLang="en-US" dirty="0" smtClean="0"/>
          </a:p>
          <a:p>
            <a:pPr lvl="1"/>
            <a:r>
              <a:rPr lang="en-US" altLang="en-US" dirty="0" smtClean="0"/>
              <a:t> signal (</a:t>
            </a:r>
            <a:r>
              <a:rPr lang="en-US" altLang="en-US" dirty="0" err="1" smtClean="0"/>
              <a:t>mutex</a:t>
            </a:r>
            <a:r>
              <a:rPr lang="en-US" altLang="en-US" dirty="0" smtClean="0"/>
              <a:t>)  ….  wait (</a:t>
            </a:r>
            <a:r>
              <a:rPr lang="en-US" altLang="en-US" dirty="0" err="1" smtClean="0"/>
              <a:t>mutex</a:t>
            </a:r>
            <a:r>
              <a:rPr lang="en-US" altLang="en-US" dirty="0" smtClean="0"/>
              <a:t>)</a:t>
            </a:r>
            <a:br>
              <a:rPr lang="en-US" altLang="en-US" dirty="0" smtClean="0"/>
            </a:br>
            <a:endParaRPr lang="en-US" altLang="en-US" dirty="0" smtClean="0"/>
          </a:p>
          <a:p>
            <a:pPr lvl="1"/>
            <a:r>
              <a:rPr lang="en-US" altLang="en-US" dirty="0" smtClean="0"/>
              <a:t> wait (</a:t>
            </a:r>
            <a:r>
              <a:rPr lang="en-US" altLang="en-US" dirty="0" err="1" smtClean="0"/>
              <a:t>mutex</a:t>
            </a:r>
            <a:r>
              <a:rPr lang="en-US" altLang="en-US" dirty="0" smtClean="0"/>
              <a:t>)  …  wait (</a:t>
            </a:r>
            <a:r>
              <a:rPr lang="en-US" altLang="en-US" dirty="0" err="1" smtClean="0"/>
              <a:t>mutex</a:t>
            </a:r>
            <a:r>
              <a:rPr lang="en-US" altLang="en-US" dirty="0" smtClean="0"/>
              <a:t>)</a:t>
            </a:r>
          </a:p>
          <a:p>
            <a:pPr lvl="1"/>
            <a:endParaRPr lang="en-US" altLang="en-US" dirty="0" smtClean="0"/>
          </a:p>
          <a:p>
            <a:pPr lvl="1"/>
            <a:r>
              <a:rPr lang="en-US" altLang="en-US" dirty="0" smtClean="0"/>
              <a:t> Omitting  of wait (</a:t>
            </a:r>
            <a:r>
              <a:rPr lang="en-US" altLang="en-US" dirty="0" err="1" smtClean="0"/>
              <a:t>mutex</a:t>
            </a:r>
            <a:r>
              <a:rPr lang="en-US" altLang="en-US" dirty="0" smtClean="0"/>
              <a:t>) or signal (</a:t>
            </a:r>
            <a:r>
              <a:rPr lang="en-US" altLang="en-US" dirty="0" err="1" smtClean="0"/>
              <a:t>mutex</a:t>
            </a:r>
            <a:r>
              <a:rPr lang="en-US" altLang="en-US" dirty="0" smtClean="0"/>
              <a:t>) (or both)</a:t>
            </a:r>
          </a:p>
          <a:p>
            <a:pPr lvl="1"/>
            <a:endParaRPr lang="en-US" altLang="en-US" dirty="0" smtClean="0"/>
          </a:p>
          <a:p>
            <a:r>
              <a:rPr lang="en-US" altLang="en-US" dirty="0" smtClean="0"/>
              <a:t>Deadlock and starvation are possible.</a:t>
            </a:r>
          </a:p>
          <a:p>
            <a:endParaRPr lang="en-US" altLang="en-US" dirty="0" smtClean="0"/>
          </a:p>
          <a:p>
            <a:endParaRPr lang="en-US" altLang="en-US" dirty="0" smtClean="0"/>
          </a:p>
          <a:p>
            <a:endParaRPr lang="en-US" altLang="en-US" dirty="0" smtClean="0"/>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31</a:t>
            </a:fld>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861848" y="136634"/>
            <a:ext cx="10489324" cy="809297"/>
          </a:xfrm>
        </p:spPr>
        <p:txBody>
          <a:bodyPr>
            <a:normAutofit/>
          </a:bodyPr>
          <a:lstStyle/>
          <a:p>
            <a:pPr eaLnBrk="1" hangingPunct="1"/>
            <a:r>
              <a:rPr lang="en-US" altLang="en-US" dirty="0" smtClean="0"/>
              <a:t>Monitors</a:t>
            </a:r>
          </a:p>
        </p:txBody>
      </p:sp>
      <p:sp>
        <p:nvSpPr>
          <p:cNvPr id="65539" name="Rectangle 3"/>
          <p:cNvSpPr>
            <a:spLocks noGrp="1" noChangeArrowheads="1"/>
          </p:cNvSpPr>
          <p:nvPr>
            <p:ph idx="1"/>
          </p:nvPr>
        </p:nvSpPr>
        <p:spPr>
          <a:xfrm>
            <a:off x="851338" y="1166648"/>
            <a:ext cx="10468303" cy="5528442"/>
          </a:xfrm>
        </p:spPr>
        <p:txBody>
          <a:bodyPr>
            <a:normAutofit lnSpcReduction="10000"/>
          </a:bodyPr>
          <a:lstStyle/>
          <a:p>
            <a:pPr>
              <a:lnSpc>
                <a:spcPct val="80000"/>
              </a:lnSpc>
            </a:pPr>
            <a:r>
              <a:rPr lang="en-US" altLang="en-US" sz="2800" dirty="0" smtClean="0"/>
              <a:t>A high-level abstraction that provides a convenient and effective mechanism for process synchronization</a:t>
            </a:r>
          </a:p>
          <a:p>
            <a:pPr>
              <a:lnSpc>
                <a:spcPct val="80000"/>
              </a:lnSpc>
            </a:pPr>
            <a:r>
              <a:rPr lang="en-US" altLang="en-US" sz="2800" i="1" dirty="0" smtClean="0"/>
              <a:t>Abstract data type</a:t>
            </a:r>
            <a:r>
              <a:rPr lang="en-US" altLang="en-US" sz="2800" dirty="0" smtClean="0"/>
              <a:t>, internal variables only accessible by code within the procedure</a:t>
            </a:r>
          </a:p>
          <a:p>
            <a:pPr>
              <a:lnSpc>
                <a:spcPct val="80000"/>
              </a:lnSpc>
            </a:pPr>
            <a:r>
              <a:rPr lang="en-US" altLang="en-US" sz="2800" dirty="0" smtClean="0"/>
              <a:t>Only one process may be active within the monitor at a time</a:t>
            </a:r>
          </a:p>
          <a:p>
            <a:pPr>
              <a:lnSpc>
                <a:spcPct val="80000"/>
              </a:lnSpc>
            </a:pPr>
            <a:r>
              <a:rPr lang="en-US" altLang="en-US" sz="2800" dirty="0" smtClean="0"/>
              <a:t>But not powerful enough to model some synchronization schemes</a:t>
            </a:r>
          </a:p>
          <a:p>
            <a:pPr lvl="2">
              <a:lnSpc>
                <a:spcPct val="80000"/>
              </a:lnSpc>
              <a:buFont typeface="Webdings" pitchFamily="18" charset="2"/>
              <a:buNone/>
            </a:pPr>
            <a:endParaRPr lang="en-US" altLang="en-US" sz="1400" dirty="0" smtClean="0">
              <a:solidFill>
                <a:srgbClr val="0000FF"/>
              </a:solidFill>
            </a:endParaRPr>
          </a:p>
          <a:p>
            <a:pPr lvl="2">
              <a:lnSpc>
                <a:spcPct val="80000"/>
              </a:lnSpc>
              <a:buFont typeface="Webdings" pitchFamily="18" charset="2"/>
              <a:buNone/>
            </a:pPr>
            <a:r>
              <a:rPr lang="en-US" altLang="en-US" sz="1800" b="1" dirty="0" smtClean="0">
                <a:solidFill>
                  <a:srgbClr val="000000"/>
                </a:solidFill>
                <a:latin typeface="Courier New" pitchFamily="49" charset="0"/>
              </a:rPr>
              <a:t>monitor </a:t>
            </a:r>
            <a:r>
              <a:rPr lang="en-US" altLang="en-US" sz="1800" b="1" dirty="0" err="1" smtClean="0">
                <a:solidFill>
                  <a:srgbClr val="000000"/>
                </a:solidFill>
                <a:latin typeface="Courier New" pitchFamily="49" charset="0"/>
              </a:rPr>
              <a:t>monitor</a:t>
            </a:r>
            <a:r>
              <a:rPr lang="en-US" altLang="en-US" sz="1800" b="1" dirty="0" smtClean="0">
                <a:solidFill>
                  <a:srgbClr val="000000"/>
                </a:solidFill>
                <a:latin typeface="Courier New" pitchFamily="49" charset="0"/>
              </a:rPr>
              <a:t>-name</a:t>
            </a:r>
          </a:p>
          <a:p>
            <a:pPr lvl="2">
              <a:lnSpc>
                <a:spcPct val="80000"/>
              </a:lnSpc>
              <a:buFont typeface="Webdings" pitchFamily="18" charset="2"/>
              <a:buNone/>
            </a:pPr>
            <a:r>
              <a:rPr lang="en-US" altLang="en-US" sz="1800" b="1" dirty="0" smtClean="0">
                <a:solidFill>
                  <a:srgbClr val="000000"/>
                </a:solidFill>
                <a:latin typeface="Courier New" pitchFamily="49" charset="0"/>
              </a:rPr>
              <a:t>{</a:t>
            </a:r>
          </a:p>
          <a:p>
            <a:pPr lvl="2">
              <a:lnSpc>
                <a:spcPct val="80000"/>
              </a:lnSpc>
              <a:buFont typeface="Webdings" pitchFamily="18" charset="2"/>
              <a:buNone/>
            </a:pPr>
            <a:r>
              <a:rPr lang="en-US" altLang="en-US" sz="1800" b="1" dirty="0" smtClean="0">
                <a:solidFill>
                  <a:srgbClr val="000000"/>
                </a:solidFill>
                <a:latin typeface="Courier New" pitchFamily="49" charset="0"/>
              </a:rPr>
              <a:t>	// shared variable declarations</a:t>
            </a:r>
          </a:p>
          <a:p>
            <a:pPr lvl="2">
              <a:lnSpc>
                <a:spcPct val="80000"/>
              </a:lnSpc>
              <a:buFont typeface="Webdings" pitchFamily="18" charset="2"/>
              <a:buNone/>
            </a:pPr>
            <a:r>
              <a:rPr lang="en-US" altLang="en-US" sz="1800" b="1" dirty="0" smtClean="0">
                <a:solidFill>
                  <a:srgbClr val="000000"/>
                </a:solidFill>
                <a:latin typeface="Courier New" pitchFamily="49" charset="0"/>
              </a:rPr>
              <a:t>	procedure P1 (…) { …. }</a:t>
            </a:r>
          </a:p>
          <a:p>
            <a:pPr lvl="2">
              <a:lnSpc>
                <a:spcPct val="80000"/>
              </a:lnSpc>
              <a:buFont typeface="Webdings" pitchFamily="18" charset="2"/>
              <a:buNone/>
            </a:pPr>
            <a:endParaRPr lang="en-US" altLang="en-US" sz="1800" b="1" dirty="0" smtClean="0">
              <a:solidFill>
                <a:srgbClr val="000000"/>
              </a:solidFill>
              <a:latin typeface="Courier New" pitchFamily="49" charset="0"/>
            </a:endParaRPr>
          </a:p>
          <a:p>
            <a:pPr lvl="2">
              <a:lnSpc>
                <a:spcPct val="80000"/>
              </a:lnSpc>
              <a:buFont typeface="Webdings" pitchFamily="18" charset="2"/>
              <a:buNone/>
            </a:pPr>
            <a:r>
              <a:rPr lang="en-US" altLang="en-US" sz="1800" b="1" dirty="0" smtClean="0">
                <a:solidFill>
                  <a:srgbClr val="000000"/>
                </a:solidFill>
                <a:latin typeface="Courier New" pitchFamily="49" charset="0"/>
              </a:rPr>
              <a:t>	procedure </a:t>
            </a:r>
            <a:r>
              <a:rPr lang="en-US" altLang="en-US" sz="1800" b="1" dirty="0" err="1" smtClean="0">
                <a:solidFill>
                  <a:srgbClr val="000000"/>
                </a:solidFill>
                <a:latin typeface="Courier New" pitchFamily="49" charset="0"/>
              </a:rPr>
              <a:t>Pn</a:t>
            </a:r>
            <a:r>
              <a:rPr lang="en-US" altLang="en-US" sz="1800" b="1" dirty="0" smtClean="0">
                <a:solidFill>
                  <a:srgbClr val="000000"/>
                </a:solidFill>
                <a:latin typeface="Courier New" pitchFamily="49" charset="0"/>
              </a:rPr>
              <a:t> (…) {……}</a:t>
            </a:r>
          </a:p>
          <a:p>
            <a:pPr lvl="2">
              <a:lnSpc>
                <a:spcPct val="80000"/>
              </a:lnSpc>
              <a:buFont typeface="Webdings" pitchFamily="18" charset="2"/>
              <a:buNone/>
            </a:pPr>
            <a:endParaRPr lang="en-US" altLang="en-US" sz="1800" b="1" dirty="0" smtClean="0">
              <a:solidFill>
                <a:srgbClr val="000000"/>
              </a:solidFill>
              <a:latin typeface="Courier New" pitchFamily="49" charset="0"/>
            </a:endParaRPr>
          </a:p>
          <a:p>
            <a:pPr lvl="2">
              <a:lnSpc>
                <a:spcPct val="80000"/>
              </a:lnSpc>
              <a:buFont typeface="Webdings" pitchFamily="18" charset="2"/>
              <a:buNone/>
            </a:pPr>
            <a:r>
              <a:rPr lang="en-US" altLang="en-US" sz="1800" b="1" dirty="0" smtClean="0">
                <a:solidFill>
                  <a:srgbClr val="000000"/>
                </a:solidFill>
                <a:latin typeface="Courier New" pitchFamily="49" charset="0"/>
              </a:rPr>
              <a:t>    Initialization code (…) { … }</a:t>
            </a:r>
          </a:p>
          <a:p>
            <a:pPr lvl="2">
              <a:lnSpc>
                <a:spcPct val="80000"/>
              </a:lnSpc>
              <a:buFont typeface="Webdings" pitchFamily="18" charset="2"/>
              <a:buNone/>
            </a:pPr>
            <a:r>
              <a:rPr lang="en-US" altLang="en-US" sz="1800" b="1" dirty="0" smtClean="0">
                <a:solidFill>
                  <a:srgbClr val="000000"/>
                </a:solidFill>
                <a:latin typeface="Courier New" pitchFamily="49" charset="0"/>
              </a:rPr>
              <a:t>	}</a:t>
            </a:r>
          </a:p>
          <a:p>
            <a:pPr lvl="2">
              <a:lnSpc>
                <a:spcPct val="80000"/>
              </a:lnSpc>
              <a:buFont typeface="Webdings" pitchFamily="18" charset="2"/>
              <a:buNone/>
            </a:pPr>
            <a:r>
              <a:rPr lang="en-US" altLang="en-US" sz="1800" b="1" dirty="0" smtClean="0">
                <a:solidFill>
                  <a:srgbClr val="000000"/>
                </a:solidFill>
                <a:latin typeface="Courier New" pitchFamily="49" charset="0"/>
              </a:rPr>
              <a:t>}</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32</a:t>
            </a:fld>
            <a:endParaRPr lang="ru-R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pPr algn="ctr"/>
            <a:fld id="{1397BFD8-F312-4EF2-A268-44FB4BDDBBB0}" type="slidenum">
              <a:rPr lang="ru-RU" smtClean="0"/>
              <a:pPr algn="ctr"/>
              <a:t>33</a:t>
            </a:fld>
            <a:endParaRPr lang="ru-RU" dirty="0"/>
          </a:p>
        </p:txBody>
      </p:sp>
      <p:sp>
        <p:nvSpPr>
          <p:cNvPr id="4" name="Заголовок 3"/>
          <p:cNvSpPr>
            <a:spLocks noGrp="1"/>
          </p:cNvSpPr>
          <p:nvPr>
            <p:ph type="title"/>
          </p:nvPr>
        </p:nvSpPr>
        <p:spPr/>
        <p:txBody>
          <a:bodyPr/>
          <a:lstStyle/>
          <a:p>
            <a:r>
              <a:rPr lang="en-US" altLang="en-US" dirty="0" smtClean="0"/>
              <a:t>Schematic view of a Monitor</a:t>
            </a:r>
            <a:endParaRPr lang="ru-RU" dirty="0"/>
          </a:p>
        </p:txBody>
      </p:sp>
      <p:pic>
        <p:nvPicPr>
          <p:cNvPr id="5" name="Picture 4" descr="6"/>
          <p:cNvPicPr>
            <a:picLocks noChangeAspect="1" noChangeArrowheads="1"/>
          </p:cNvPicPr>
          <p:nvPr/>
        </p:nvPicPr>
        <p:blipFill>
          <a:blip r:embed="rId2" cstate="print"/>
          <a:srcRect/>
          <a:stretch>
            <a:fillRect/>
          </a:stretch>
        </p:blipFill>
        <p:spPr bwMode="auto">
          <a:xfrm>
            <a:off x="3289301" y="1185863"/>
            <a:ext cx="6568017" cy="4683125"/>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4"/>
          <p:cNvSpPr>
            <a:spLocks noGrp="1" noChangeArrowheads="1"/>
          </p:cNvSpPr>
          <p:nvPr>
            <p:ph type="title"/>
          </p:nvPr>
        </p:nvSpPr>
        <p:spPr>
          <a:xfrm>
            <a:off x="866274" y="168441"/>
            <a:ext cx="10479505" cy="782053"/>
          </a:xfrm>
        </p:spPr>
        <p:txBody>
          <a:bodyPr>
            <a:normAutofit/>
          </a:bodyPr>
          <a:lstStyle/>
          <a:p>
            <a:pPr eaLnBrk="1" hangingPunct="1"/>
            <a:r>
              <a:rPr lang="en-US" altLang="en-US" dirty="0" smtClean="0"/>
              <a:t>Condition Variables</a:t>
            </a:r>
          </a:p>
        </p:txBody>
      </p:sp>
      <p:sp>
        <p:nvSpPr>
          <p:cNvPr id="69635" name="Rectangle 5"/>
          <p:cNvSpPr>
            <a:spLocks noGrp="1" noChangeArrowheads="1"/>
          </p:cNvSpPr>
          <p:nvPr>
            <p:ph idx="1"/>
          </p:nvPr>
        </p:nvSpPr>
        <p:spPr>
          <a:xfrm>
            <a:off x="914401" y="1155031"/>
            <a:ext cx="10443410" cy="5402179"/>
          </a:xfrm>
        </p:spPr>
        <p:txBody>
          <a:bodyPr>
            <a:normAutofit/>
          </a:bodyPr>
          <a:lstStyle/>
          <a:p>
            <a:r>
              <a:rPr lang="en-US" altLang="en-US" sz="2400" b="1" dirty="0" smtClean="0">
                <a:solidFill>
                  <a:srgbClr val="000000"/>
                </a:solidFill>
                <a:latin typeface="Courier New" pitchFamily="49" charset="0"/>
                <a:cs typeface="Courier New" pitchFamily="49" charset="0"/>
              </a:rPr>
              <a:t>condition</a:t>
            </a:r>
            <a:r>
              <a:rPr lang="en-US" altLang="en-US" sz="4000" b="1" dirty="0" smtClean="0">
                <a:solidFill>
                  <a:srgbClr val="000000"/>
                </a:solidFill>
                <a:latin typeface="Courier New" pitchFamily="49" charset="0"/>
                <a:cs typeface="Courier New" pitchFamily="49" charset="0"/>
              </a:rPr>
              <a:t> </a:t>
            </a:r>
            <a:r>
              <a:rPr lang="en-US" altLang="en-US" sz="2400" b="1" dirty="0" smtClean="0">
                <a:solidFill>
                  <a:srgbClr val="000000"/>
                </a:solidFill>
                <a:latin typeface="Courier New" pitchFamily="49" charset="0"/>
                <a:cs typeface="Courier New" pitchFamily="49" charset="0"/>
              </a:rPr>
              <a:t>x, y</a:t>
            </a:r>
            <a:r>
              <a:rPr lang="en-US" altLang="en-US" sz="4000" b="1" dirty="0" smtClean="0">
                <a:solidFill>
                  <a:srgbClr val="000000"/>
                </a:solidFill>
                <a:latin typeface="Courier New" pitchFamily="49" charset="0"/>
                <a:cs typeface="Courier New" pitchFamily="49" charset="0"/>
              </a:rPr>
              <a:t>;</a:t>
            </a:r>
            <a:endParaRPr lang="en-US" altLang="en-US" sz="4000" dirty="0" smtClean="0">
              <a:solidFill>
                <a:srgbClr val="0000FF"/>
              </a:solidFill>
            </a:endParaRPr>
          </a:p>
          <a:p>
            <a:r>
              <a:rPr lang="en-US" altLang="en-US" sz="4000" dirty="0" smtClean="0"/>
              <a:t>Two operations are allowed on a condition variable:</a:t>
            </a:r>
          </a:p>
          <a:p>
            <a:pPr lvl="1"/>
            <a:r>
              <a:rPr lang="en-US" altLang="en-US" sz="2400" b="1" dirty="0" err="1" smtClean="0">
                <a:solidFill>
                  <a:srgbClr val="000000"/>
                </a:solidFill>
                <a:latin typeface="Courier New" pitchFamily="49" charset="0"/>
              </a:rPr>
              <a:t>x.wait</a:t>
            </a:r>
            <a:r>
              <a:rPr lang="en-US" altLang="en-US" sz="2400" b="1" dirty="0" smtClean="0">
                <a:solidFill>
                  <a:srgbClr val="000000"/>
                </a:solidFill>
                <a:latin typeface="Courier New" pitchFamily="49" charset="0"/>
              </a:rPr>
              <a:t>() </a:t>
            </a:r>
            <a:r>
              <a:rPr lang="en-US" altLang="en-US" sz="3600" dirty="0" smtClean="0"/>
              <a:t>–  a process that invokes the operation is suspended until </a:t>
            </a:r>
            <a:r>
              <a:rPr lang="en-US" altLang="en-US" sz="2400" b="1" dirty="0" err="1" smtClean="0">
                <a:solidFill>
                  <a:srgbClr val="000000"/>
                </a:solidFill>
                <a:latin typeface="Courier New" pitchFamily="49" charset="0"/>
              </a:rPr>
              <a:t>x.signal</a:t>
            </a:r>
            <a:r>
              <a:rPr lang="en-US" altLang="en-US" sz="2400" b="1" dirty="0" smtClean="0">
                <a:solidFill>
                  <a:srgbClr val="000000"/>
                </a:solidFill>
                <a:latin typeface="Courier New" pitchFamily="49" charset="0"/>
              </a:rPr>
              <a:t>() </a:t>
            </a:r>
          </a:p>
          <a:p>
            <a:pPr lvl="1"/>
            <a:r>
              <a:rPr lang="en-US" altLang="en-US" sz="2400" b="1" dirty="0" err="1" smtClean="0">
                <a:solidFill>
                  <a:srgbClr val="000000"/>
                </a:solidFill>
                <a:latin typeface="Courier New" pitchFamily="49" charset="0"/>
              </a:rPr>
              <a:t>x.signal</a:t>
            </a:r>
            <a:r>
              <a:rPr lang="en-US" altLang="en-US" sz="2400" b="1" dirty="0" smtClean="0">
                <a:solidFill>
                  <a:srgbClr val="000000"/>
                </a:solidFill>
                <a:latin typeface="Courier New" pitchFamily="49" charset="0"/>
              </a:rPr>
              <a:t>() </a:t>
            </a:r>
            <a:r>
              <a:rPr lang="en-US" altLang="en-US" sz="3600" dirty="0" smtClean="0"/>
              <a:t>–</a:t>
            </a:r>
            <a:r>
              <a:rPr lang="en-US" altLang="en-US" sz="3600" dirty="0" smtClean="0">
                <a:solidFill>
                  <a:srgbClr val="0000FF"/>
                </a:solidFill>
              </a:rPr>
              <a:t> </a:t>
            </a:r>
            <a:r>
              <a:rPr lang="en-US" altLang="en-US" sz="3600" dirty="0" smtClean="0"/>
              <a:t>resumes one of processes</a:t>
            </a:r>
            <a:r>
              <a:rPr lang="en-US" altLang="en-US" sz="3600" dirty="0" smtClean="0">
                <a:solidFill>
                  <a:srgbClr val="0000FF"/>
                </a:solidFill>
              </a:rPr>
              <a:t> </a:t>
            </a:r>
            <a:r>
              <a:rPr lang="en-US" altLang="en-US" sz="3600" dirty="0" smtClean="0"/>
              <a:t>(if any)</a:t>
            </a:r>
            <a:r>
              <a:rPr lang="en-US" altLang="en-US" sz="3600" dirty="0" smtClean="0">
                <a:solidFill>
                  <a:srgbClr val="0000FF"/>
                </a:solidFill>
              </a:rPr>
              <a:t> </a:t>
            </a:r>
            <a:r>
              <a:rPr lang="en-US" altLang="en-US" sz="3600" dirty="0" smtClean="0"/>
              <a:t>that</a:t>
            </a:r>
            <a:r>
              <a:rPr lang="en-US" altLang="en-US" sz="3600" dirty="0" smtClean="0">
                <a:solidFill>
                  <a:srgbClr val="0000FF"/>
                </a:solidFill>
              </a:rPr>
              <a:t> </a:t>
            </a:r>
            <a:r>
              <a:rPr lang="en-US" altLang="en-US" sz="3600" dirty="0" smtClean="0"/>
              <a:t> invoked</a:t>
            </a:r>
            <a:r>
              <a:rPr lang="en-US" altLang="en-US" sz="3600" dirty="0" smtClean="0">
                <a:solidFill>
                  <a:srgbClr val="0000FF"/>
                </a:solidFill>
              </a:rPr>
              <a:t> </a:t>
            </a:r>
            <a:r>
              <a:rPr lang="en-US" altLang="en-US" sz="2400" b="1" dirty="0" err="1" smtClean="0">
                <a:solidFill>
                  <a:srgbClr val="000000"/>
                </a:solidFill>
                <a:latin typeface="Courier New" pitchFamily="49" charset="0"/>
              </a:rPr>
              <a:t>x.wait</a:t>
            </a:r>
            <a:r>
              <a:rPr lang="en-US" altLang="en-US" sz="2400" b="1" dirty="0" smtClean="0">
                <a:solidFill>
                  <a:srgbClr val="000000"/>
                </a:solidFill>
                <a:latin typeface="Courier New" pitchFamily="49" charset="0"/>
              </a:rPr>
              <a:t>()</a:t>
            </a:r>
          </a:p>
          <a:p>
            <a:pPr lvl="2"/>
            <a:r>
              <a:rPr lang="en-US" altLang="en-US" sz="2800" dirty="0" smtClean="0"/>
              <a:t>If no </a:t>
            </a:r>
            <a:r>
              <a:rPr lang="en-US" altLang="en-US" b="1" dirty="0" err="1" smtClean="0">
                <a:solidFill>
                  <a:srgbClr val="000000"/>
                </a:solidFill>
                <a:latin typeface="Courier New" pitchFamily="49" charset="0"/>
              </a:rPr>
              <a:t>x.wait</a:t>
            </a:r>
            <a:r>
              <a:rPr lang="en-US" altLang="en-US" b="1" dirty="0" smtClean="0">
                <a:solidFill>
                  <a:srgbClr val="000000"/>
                </a:solidFill>
                <a:latin typeface="Courier New" pitchFamily="49" charset="0"/>
              </a:rPr>
              <a:t>()</a:t>
            </a:r>
            <a:r>
              <a:rPr lang="en-US" altLang="en-US" dirty="0" smtClean="0">
                <a:solidFill>
                  <a:srgbClr val="0000FF"/>
                </a:solidFill>
              </a:rPr>
              <a:t> </a:t>
            </a:r>
            <a:r>
              <a:rPr lang="en-US" altLang="en-US" sz="2800" dirty="0" smtClean="0"/>
              <a:t>on the variable, then it has no effect on the variable</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34</a:t>
            </a:fld>
            <a:endParaRPr lang="ru-R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pPr algn="ctr"/>
            <a:fld id="{1397BFD8-F312-4EF2-A268-44FB4BDDBBB0}" type="slidenum">
              <a:rPr lang="ru-RU" smtClean="0"/>
              <a:pPr algn="ctr"/>
              <a:t>35</a:t>
            </a:fld>
            <a:endParaRPr lang="ru-RU" dirty="0"/>
          </a:p>
        </p:txBody>
      </p:sp>
      <p:sp>
        <p:nvSpPr>
          <p:cNvPr id="4" name="Заголовок 3"/>
          <p:cNvSpPr>
            <a:spLocks noGrp="1"/>
          </p:cNvSpPr>
          <p:nvPr>
            <p:ph type="title"/>
          </p:nvPr>
        </p:nvSpPr>
        <p:spPr/>
        <p:txBody>
          <a:bodyPr/>
          <a:lstStyle/>
          <a:p>
            <a:r>
              <a:rPr lang="en-US" altLang="en-US" dirty="0" smtClean="0"/>
              <a:t> Monitor with Condition Variables</a:t>
            </a:r>
            <a:endParaRPr lang="ru-RU" dirty="0"/>
          </a:p>
        </p:txBody>
      </p:sp>
      <p:pic>
        <p:nvPicPr>
          <p:cNvPr id="5" name="Picture 4" descr="6"/>
          <p:cNvPicPr>
            <a:picLocks noChangeAspect="1" noChangeArrowheads="1"/>
          </p:cNvPicPr>
          <p:nvPr/>
        </p:nvPicPr>
        <p:blipFill>
          <a:blip r:embed="rId2" cstate="print"/>
          <a:srcRect/>
          <a:stretch>
            <a:fillRect/>
          </a:stretch>
        </p:blipFill>
        <p:spPr bwMode="auto">
          <a:xfrm>
            <a:off x="1916809" y="1480385"/>
            <a:ext cx="8388351" cy="4348163"/>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4"/>
          <p:cNvSpPr>
            <a:spLocks noGrp="1" noChangeArrowheads="1"/>
          </p:cNvSpPr>
          <p:nvPr>
            <p:ph type="title"/>
          </p:nvPr>
        </p:nvSpPr>
        <p:spPr>
          <a:xfrm>
            <a:off x="851338" y="147145"/>
            <a:ext cx="10520855" cy="830317"/>
          </a:xfrm>
        </p:spPr>
        <p:txBody>
          <a:bodyPr>
            <a:normAutofit/>
          </a:bodyPr>
          <a:lstStyle/>
          <a:p>
            <a:pPr eaLnBrk="1" hangingPunct="1"/>
            <a:r>
              <a:rPr lang="en-US" altLang="en-US" dirty="0" smtClean="0"/>
              <a:t>Condition Variables Choices</a:t>
            </a:r>
          </a:p>
        </p:txBody>
      </p:sp>
      <p:sp>
        <p:nvSpPr>
          <p:cNvPr id="73731" name="Rectangle 5"/>
          <p:cNvSpPr>
            <a:spLocks noGrp="1" noChangeArrowheads="1"/>
          </p:cNvSpPr>
          <p:nvPr>
            <p:ph idx="1"/>
          </p:nvPr>
        </p:nvSpPr>
        <p:spPr>
          <a:xfrm>
            <a:off x="882869" y="1082566"/>
            <a:ext cx="10520855" cy="5580993"/>
          </a:xfrm>
        </p:spPr>
        <p:txBody>
          <a:bodyPr>
            <a:normAutofit fontScale="92500" lnSpcReduction="10000"/>
          </a:bodyPr>
          <a:lstStyle/>
          <a:p>
            <a:r>
              <a:rPr lang="en-US" altLang="en-US" dirty="0" smtClean="0"/>
              <a:t>If process P invokes </a:t>
            </a:r>
            <a:r>
              <a:rPr lang="en-US" altLang="en-US" sz="2000" b="1" dirty="0" err="1" smtClean="0">
                <a:solidFill>
                  <a:srgbClr val="000000"/>
                </a:solidFill>
                <a:latin typeface="Courier New" pitchFamily="49" charset="0"/>
                <a:cs typeface="Courier New" pitchFamily="49" charset="0"/>
              </a:rPr>
              <a:t>x.signal</a:t>
            </a:r>
            <a:r>
              <a:rPr lang="en-US" altLang="en-US" sz="2000" b="1" dirty="0" smtClean="0">
                <a:solidFill>
                  <a:srgbClr val="000000"/>
                </a:solidFill>
                <a:latin typeface="Courier New" pitchFamily="49" charset="0"/>
                <a:cs typeface="Courier New" pitchFamily="49" charset="0"/>
              </a:rPr>
              <a:t>(),</a:t>
            </a:r>
            <a:r>
              <a:rPr lang="en-US" altLang="en-US" sz="2000" dirty="0" smtClean="0">
                <a:cs typeface="Courier New" pitchFamily="49" charset="0"/>
              </a:rPr>
              <a:t> </a:t>
            </a:r>
            <a:r>
              <a:rPr lang="en-US" altLang="en-US" dirty="0" smtClean="0"/>
              <a:t>and</a:t>
            </a:r>
            <a:r>
              <a:rPr lang="en-US" altLang="en-US" sz="2000" dirty="0" smtClean="0">
                <a:cs typeface="Courier New" pitchFamily="49" charset="0"/>
              </a:rPr>
              <a:t> </a:t>
            </a:r>
            <a:r>
              <a:rPr lang="en-US" altLang="en-US" dirty="0" smtClean="0"/>
              <a:t>process Q is suspended in </a:t>
            </a:r>
            <a:r>
              <a:rPr lang="en-US" altLang="en-US" sz="2000" b="1" dirty="0" err="1" smtClean="0">
                <a:solidFill>
                  <a:srgbClr val="000000"/>
                </a:solidFill>
                <a:latin typeface="Courier New" pitchFamily="49" charset="0"/>
                <a:cs typeface="Courier New" pitchFamily="49" charset="0"/>
              </a:rPr>
              <a:t>x.wait</a:t>
            </a:r>
            <a:r>
              <a:rPr lang="en-US" altLang="en-US" sz="2000" b="1" dirty="0" smtClean="0">
                <a:solidFill>
                  <a:srgbClr val="000000"/>
                </a:solidFill>
                <a:latin typeface="Courier New" pitchFamily="49" charset="0"/>
                <a:cs typeface="Courier New" pitchFamily="49" charset="0"/>
              </a:rPr>
              <a:t>()</a:t>
            </a:r>
            <a:r>
              <a:rPr lang="en-US" altLang="en-US" dirty="0" smtClean="0"/>
              <a:t>, what should happen next?</a:t>
            </a:r>
          </a:p>
          <a:p>
            <a:pPr lvl="1"/>
            <a:r>
              <a:rPr lang="en-US" altLang="en-US" dirty="0" smtClean="0"/>
              <a:t>Both Q and P cannot execute in </a:t>
            </a:r>
            <a:r>
              <a:rPr lang="en-US" altLang="en-US" dirty="0" err="1" smtClean="0"/>
              <a:t>paralel</a:t>
            </a:r>
            <a:r>
              <a:rPr lang="en-US" altLang="en-US" dirty="0" smtClean="0"/>
              <a:t>. If Q is resumed, then P must wait</a:t>
            </a:r>
          </a:p>
          <a:p>
            <a:r>
              <a:rPr lang="en-US" altLang="en-US" dirty="0" smtClean="0"/>
              <a:t>Options include</a:t>
            </a:r>
          </a:p>
          <a:p>
            <a:pPr lvl="1"/>
            <a:r>
              <a:rPr lang="en-US" altLang="en-US" b="1" dirty="0" smtClean="0"/>
              <a:t>Signal and wait </a:t>
            </a:r>
            <a:r>
              <a:rPr lang="en-US" altLang="en-US" dirty="0" smtClean="0"/>
              <a:t>– P waits until Q either leaves the monitor or it waits for another condition</a:t>
            </a:r>
          </a:p>
          <a:p>
            <a:pPr lvl="1"/>
            <a:r>
              <a:rPr lang="en-US" altLang="en-US" b="1" dirty="0" smtClean="0"/>
              <a:t>Signal and continue </a:t>
            </a:r>
            <a:r>
              <a:rPr lang="en-US" altLang="en-US" dirty="0" smtClean="0"/>
              <a:t>– Q waits until P either leaves the monitor or it  waits for another condition</a:t>
            </a:r>
          </a:p>
          <a:p>
            <a:pPr lvl="1"/>
            <a:r>
              <a:rPr lang="en-US" altLang="en-US" dirty="0" smtClean="0"/>
              <a:t>Both have pros and cons – language implementer can decide</a:t>
            </a:r>
          </a:p>
          <a:p>
            <a:pPr lvl="1"/>
            <a:r>
              <a:rPr lang="en-US" altLang="en-US" dirty="0" smtClean="0"/>
              <a:t>Monitors implemented in Concurrent Pascal compromise</a:t>
            </a:r>
          </a:p>
          <a:p>
            <a:pPr lvl="2"/>
            <a:r>
              <a:rPr lang="en-US" altLang="en-US" dirty="0" smtClean="0"/>
              <a:t>P executing </a:t>
            </a:r>
            <a:r>
              <a:rPr lang="en-US" altLang="en-US" sz="2000" dirty="0" smtClean="0"/>
              <a:t>signal</a:t>
            </a:r>
            <a:r>
              <a:rPr lang="en-US" altLang="en-US" dirty="0" smtClean="0"/>
              <a:t> immediately leaves the monitor, Q is resumed</a:t>
            </a:r>
          </a:p>
          <a:p>
            <a:pPr lvl="1"/>
            <a:r>
              <a:rPr lang="en-US" altLang="en-US" dirty="0" smtClean="0"/>
              <a:t>Implemented in other languages including Mesa, C#, Java</a:t>
            </a:r>
          </a:p>
          <a:p>
            <a:endParaRPr lang="en-US" altLang="en-US" dirty="0" smtClean="0"/>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36</a:t>
            </a:fld>
            <a:endParaRPr lang="ru-R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854242" y="168441"/>
            <a:ext cx="10503569" cy="782054"/>
          </a:xfrm>
        </p:spPr>
        <p:txBody>
          <a:bodyPr>
            <a:normAutofit/>
          </a:bodyPr>
          <a:lstStyle/>
          <a:p>
            <a:pPr eaLnBrk="1" hangingPunct="1"/>
            <a:r>
              <a:rPr lang="en-US" altLang="en-US" sz="4400" dirty="0" smtClean="0"/>
              <a:t>Monitor Implementation Using Semaphores</a:t>
            </a:r>
          </a:p>
        </p:txBody>
      </p:sp>
      <p:sp>
        <p:nvSpPr>
          <p:cNvPr id="75779" name="Rectangle 3"/>
          <p:cNvSpPr>
            <a:spLocks noGrp="1" noChangeArrowheads="1"/>
          </p:cNvSpPr>
          <p:nvPr>
            <p:ph idx="1"/>
          </p:nvPr>
        </p:nvSpPr>
        <p:spPr>
          <a:xfrm>
            <a:off x="878306" y="1058778"/>
            <a:ext cx="10431378" cy="5510463"/>
          </a:xfrm>
        </p:spPr>
        <p:txBody>
          <a:bodyPr>
            <a:normAutofit fontScale="62500" lnSpcReduction="20000"/>
          </a:bodyPr>
          <a:lstStyle/>
          <a:p>
            <a:pPr>
              <a:lnSpc>
                <a:spcPct val="80000"/>
              </a:lnSpc>
              <a:tabLst>
                <a:tab pos="1887538" algn="l"/>
                <a:tab pos="2335213" algn="l"/>
                <a:tab pos="2506663" algn="l"/>
              </a:tabLst>
            </a:pPr>
            <a:r>
              <a:rPr lang="en-US" altLang="en-US" sz="5100" dirty="0" smtClean="0"/>
              <a:t>Variables</a:t>
            </a:r>
            <a:r>
              <a:rPr lang="en-US" altLang="en-US" sz="5700" dirty="0" smtClean="0"/>
              <a:t> </a:t>
            </a:r>
          </a:p>
          <a:p>
            <a:pPr>
              <a:lnSpc>
                <a:spcPct val="80000"/>
              </a:lnSpc>
              <a:buFont typeface="Monotype Sorts" pitchFamily="-84" charset="2"/>
              <a:buNone/>
              <a:tabLst>
                <a:tab pos="1887538" algn="l"/>
                <a:tab pos="2335213" algn="l"/>
                <a:tab pos="2506663" algn="l"/>
              </a:tabLst>
            </a:pPr>
            <a:endParaRPr lang="en-US" altLang="en-US" dirty="0" smtClean="0"/>
          </a:p>
          <a:p>
            <a:pPr>
              <a:lnSpc>
                <a:spcPct val="80000"/>
              </a:lnSpc>
              <a:spcBef>
                <a:spcPct val="15000"/>
              </a:spcBef>
              <a:buFont typeface="Monotype Sorts" pitchFamily="-84" charset="2"/>
              <a:buNone/>
              <a:tabLst>
                <a:tab pos="1887538" algn="l"/>
                <a:tab pos="2335213" algn="l"/>
                <a:tab pos="2506663" algn="l"/>
              </a:tabLst>
            </a:pPr>
            <a:r>
              <a:rPr lang="en-US" altLang="en-US" b="1" dirty="0" smtClean="0">
                <a:solidFill>
                  <a:srgbClr val="000000"/>
                </a:solidFill>
                <a:latin typeface="Courier New" pitchFamily="49" charset="0"/>
                <a:cs typeface="Courier New" pitchFamily="49" charset="0"/>
              </a:rPr>
              <a:t>	 semaphore </a:t>
            </a:r>
            <a:r>
              <a:rPr lang="en-US" altLang="en-US" b="1" dirty="0" err="1" smtClean="0">
                <a:solidFill>
                  <a:srgbClr val="000000"/>
                </a:solidFill>
                <a:latin typeface="Courier New" pitchFamily="49" charset="0"/>
                <a:cs typeface="Courier New" pitchFamily="49" charset="0"/>
              </a:rPr>
              <a:t>mutex</a:t>
            </a:r>
            <a:r>
              <a:rPr lang="en-US" altLang="en-US" b="1" dirty="0" smtClean="0">
                <a:solidFill>
                  <a:srgbClr val="000000"/>
                </a:solidFill>
                <a:latin typeface="Courier New" pitchFamily="49" charset="0"/>
                <a:cs typeface="Courier New" pitchFamily="49" charset="0"/>
              </a:rPr>
              <a:t>;  // (initially  = 1)</a:t>
            </a:r>
          </a:p>
          <a:p>
            <a:pPr>
              <a:lnSpc>
                <a:spcPct val="80000"/>
              </a:lnSpc>
              <a:spcBef>
                <a:spcPct val="15000"/>
              </a:spcBef>
              <a:buFont typeface="Monotype Sorts" pitchFamily="-84" charset="2"/>
              <a:buNone/>
              <a:tabLst>
                <a:tab pos="1887538" algn="l"/>
                <a:tab pos="2335213" algn="l"/>
                <a:tab pos="2506663" algn="l"/>
              </a:tabLst>
            </a:pPr>
            <a:r>
              <a:rPr lang="en-US" altLang="en-US" b="1" dirty="0" smtClean="0">
                <a:solidFill>
                  <a:srgbClr val="000000"/>
                </a:solidFill>
                <a:latin typeface="Courier New" pitchFamily="49" charset="0"/>
                <a:cs typeface="Courier New" pitchFamily="49" charset="0"/>
              </a:rPr>
              <a:t>	 semaphore next;   // (initially  = 0)</a:t>
            </a:r>
          </a:p>
          <a:p>
            <a:pPr>
              <a:lnSpc>
                <a:spcPct val="80000"/>
              </a:lnSpc>
              <a:spcBef>
                <a:spcPct val="15000"/>
              </a:spcBef>
              <a:buFont typeface="Monotype Sorts" pitchFamily="-84" charset="2"/>
              <a:buNone/>
              <a:tabLst>
                <a:tab pos="1887538" algn="l"/>
                <a:tab pos="2335213" algn="l"/>
                <a:tab pos="2506663" algn="l"/>
              </a:tabLst>
            </a:pPr>
            <a:r>
              <a:rPr lang="en-US" altLang="en-US" b="1" dirty="0" smtClean="0">
                <a:solidFill>
                  <a:srgbClr val="000000"/>
                </a:solidFill>
                <a:latin typeface="Courier New" pitchFamily="49" charset="0"/>
                <a:cs typeface="Courier New" pitchFamily="49" charset="0"/>
              </a:rPr>
              <a:t>	 </a:t>
            </a:r>
            <a:r>
              <a:rPr lang="en-US" altLang="en-US" b="1" dirty="0" err="1" smtClean="0">
                <a:solidFill>
                  <a:srgbClr val="000000"/>
                </a:solidFill>
                <a:latin typeface="Courier New" pitchFamily="49" charset="0"/>
                <a:cs typeface="Courier New" pitchFamily="49" charset="0"/>
              </a:rPr>
              <a:t>int</a:t>
            </a:r>
            <a:r>
              <a:rPr lang="en-US" altLang="en-US" b="1" dirty="0" smtClean="0">
                <a:solidFill>
                  <a:srgbClr val="000000"/>
                </a:solidFill>
                <a:latin typeface="Courier New" pitchFamily="49" charset="0"/>
                <a:cs typeface="Courier New" pitchFamily="49" charset="0"/>
              </a:rPr>
              <a:t> </a:t>
            </a:r>
            <a:r>
              <a:rPr lang="en-US" altLang="en-US" b="1" dirty="0" err="1" smtClean="0">
                <a:solidFill>
                  <a:srgbClr val="000000"/>
                </a:solidFill>
                <a:latin typeface="Courier New" pitchFamily="49" charset="0"/>
                <a:cs typeface="Courier New" pitchFamily="49" charset="0"/>
              </a:rPr>
              <a:t>next_count</a:t>
            </a:r>
            <a:r>
              <a:rPr lang="en-US" altLang="en-US" b="1" dirty="0" smtClean="0">
                <a:solidFill>
                  <a:srgbClr val="000000"/>
                </a:solidFill>
                <a:latin typeface="Courier New" pitchFamily="49" charset="0"/>
                <a:cs typeface="Courier New" pitchFamily="49" charset="0"/>
              </a:rPr>
              <a:t> = 0;</a:t>
            </a:r>
            <a:br>
              <a:rPr lang="en-US" altLang="en-US" b="1" dirty="0" smtClean="0">
                <a:solidFill>
                  <a:srgbClr val="000000"/>
                </a:solidFill>
                <a:latin typeface="Courier New" pitchFamily="49" charset="0"/>
                <a:cs typeface="Courier New" pitchFamily="49" charset="0"/>
              </a:rPr>
            </a:br>
            <a:endParaRPr lang="en-US" altLang="en-US" b="1" dirty="0" smtClean="0">
              <a:solidFill>
                <a:srgbClr val="000000"/>
              </a:solidFill>
              <a:latin typeface="Courier New" pitchFamily="49" charset="0"/>
              <a:cs typeface="Courier New" pitchFamily="49" charset="0"/>
            </a:endParaRPr>
          </a:p>
          <a:p>
            <a:pPr>
              <a:lnSpc>
                <a:spcPct val="80000"/>
              </a:lnSpc>
              <a:tabLst>
                <a:tab pos="1887538" algn="l"/>
                <a:tab pos="2335213" algn="l"/>
                <a:tab pos="2506663" algn="l"/>
              </a:tabLst>
            </a:pPr>
            <a:r>
              <a:rPr lang="en-US" altLang="en-US" sz="5100" dirty="0" smtClean="0"/>
              <a:t>Each procedure </a:t>
            </a:r>
            <a:r>
              <a:rPr lang="en-US" altLang="en-US" sz="5100" b="1" i="1" dirty="0" smtClean="0"/>
              <a:t>F</a:t>
            </a:r>
            <a:r>
              <a:rPr lang="en-US" altLang="en-US" sz="5100" dirty="0" smtClean="0"/>
              <a:t>  will be replaced by</a:t>
            </a:r>
          </a:p>
          <a:p>
            <a:pPr>
              <a:lnSpc>
                <a:spcPct val="80000"/>
              </a:lnSpc>
              <a:tabLst>
                <a:tab pos="1887538" algn="l"/>
                <a:tab pos="2335213" algn="l"/>
                <a:tab pos="2506663" algn="l"/>
              </a:tabLst>
            </a:pPr>
            <a:endParaRPr lang="en-US" altLang="en-US" sz="1600" dirty="0" smtClean="0"/>
          </a:p>
          <a:p>
            <a:pPr>
              <a:lnSpc>
                <a:spcPct val="80000"/>
              </a:lnSpc>
              <a:spcBef>
                <a:spcPct val="15000"/>
              </a:spcBef>
              <a:buFont typeface="Monotype Sorts" pitchFamily="-84" charset="2"/>
              <a:buNone/>
              <a:tabLst>
                <a:tab pos="1887538" algn="l"/>
                <a:tab pos="2335213" algn="l"/>
                <a:tab pos="2506663" algn="l"/>
              </a:tabLst>
            </a:pPr>
            <a:r>
              <a:rPr lang="en-US" altLang="en-US" b="1" dirty="0" smtClean="0">
                <a:solidFill>
                  <a:srgbClr val="000000"/>
                </a:solidFill>
                <a:latin typeface="Courier New" pitchFamily="49" charset="0"/>
                <a:cs typeface="Courier New" pitchFamily="49" charset="0"/>
              </a:rPr>
              <a:t>			wait(</a:t>
            </a:r>
            <a:r>
              <a:rPr lang="en-US" altLang="en-US" b="1" dirty="0" err="1" smtClean="0">
                <a:solidFill>
                  <a:srgbClr val="000000"/>
                </a:solidFill>
                <a:latin typeface="Courier New" pitchFamily="49" charset="0"/>
                <a:cs typeface="Courier New" pitchFamily="49" charset="0"/>
              </a:rPr>
              <a:t>mutex</a:t>
            </a:r>
            <a:r>
              <a:rPr lang="en-US" altLang="en-US" b="1" dirty="0" smtClean="0">
                <a:solidFill>
                  <a:srgbClr val="000000"/>
                </a:solidFill>
                <a:latin typeface="Courier New" pitchFamily="49" charset="0"/>
                <a:cs typeface="Courier New" pitchFamily="49" charset="0"/>
              </a:rPr>
              <a:t>);</a:t>
            </a:r>
          </a:p>
          <a:p>
            <a:pPr>
              <a:lnSpc>
                <a:spcPct val="80000"/>
              </a:lnSpc>
              <a:spcBef>
                <a:spcPct val="15000"/>
              </a:spcBef>
              <a:buFont typeface="Monotype Sorts" pitchFamily="-84" charset="2"/>
              <a:buNone/>
              <a:tabLst>
                <a:tab pos="1887538" algn="l"/>
                <a:tab pos="2335213" algn="l"/>
                <a:tab pos="2506663" algn="l"/>
              </a:tabLst>
            </a:pPr>
            <a:r>
              <a:rPr lang="en-US" altLang="en-US" b="1" dirty="0" smtClean="0">
                <a:solidFill>
                  <a:srgbClr val="000000"/>
                </a:solidFill>
                <a:latin typeface="Courier New" pitchFamily="49" charset="0"/>
                <a:cs typeface="Courier New" pitchFamily="49" charset="0"/>
              </a:rPr>
              <a:t>			     …			 </a:t>
            </a:r>
          </a:p>
          <a:p>
            <a:pPr>
              <a:lnSpc>
                <a:spcPct val="80000"/>
              </a:lnSpc>
              <a:spcBef>
                <a:spcPct val="15000"/>
              </a:spcBef>
              <a:buFont typeface="Monotype Sorts" pitchFamily="-84" charset="2"/>
              <a:buNone/>
              <a:tabLst>
                <a:tab pos="1887538" algn="l"/>
                <a:tab pos="2335213" algn="l"/>
                <a:tab pos="2506663" algn="l"/>
              </a:tabLst>
            </a:pPr>
            <a:r>
              <a:rPr lang="en-US" altLang="en-US" b="1" dirty="0" smtClean="0">
                <a:solidFill>
                  <a:srgbClr val="000000"/>
                </a:solidFill>
                <a:latin typeface="Courier New" pitchFamily="49" charset="0"/>
                <a:cs typeface="Courier New" pitchFamily="49" charset="0"/>
              </a:rPr>
              <a:t>                    body of F;</a:t>
            </a:r>
          </a:p>
          <a:p>
            <a:pPr>
              <a:lnSpc>
                <a:spcPct val="80000"/>
              </a:lnSpc>
              <a:spcBef>
                <a:spcPct val="15000"/>
              </a:spcBef>
              <a:buFont typeface="Monotype Sorts" pitchFamily="-84" charset="2"/>
              <a:buNone/>
              <a:tabLst>
                <a:tab pos="1887538" algn="l"/>
                <a:tab pos="2335213" algn="l"/>
                <a:tab pos="2506663" algn="l"/>
              </a:tabLst>
            </a:pPr>
            <a:r>
              <a:rPr lang="en-US" altLang="en-US" b="1" dirty="0" smtClean="0">
                <a:solidFill>
                  <a:srgbClr val="000000"/>
                </a:solidFill>
                <a:latin typeface="Courier New" pitchFamily="49" charset="0"/>
                <a:cs typeface="Courier New" pitchFamily="49" charset="0"/>
              </a:rPr>
              <a:t>			     …</a:t>
            </a:r>
          </a:p>
          <a:p>
            <a:pPr>
              <a:lnSpc>
                <a:spcPct val="80000"/>
              </a:lnSpc>
              <a:spcBef>
                <a:spcPct val="15000"/>
              </a:spcBef>
              <a:buFont typeface="Monotype Sorts" pitchFamily="-84" charset="2"/>
              <a:buNone/>
              <a:tabLst>
                <a:tab pos="1887538" algn="l"/>
                <a:tab pos="2335213" algn="l"/>
                <a:tab pos="2506663" algn="l"/>
              </a:tabLst>
            </a:pPr>
            <a:r>
              <a:rPr lang="en-US" altLang="en-US" b="1" dirty="0" smtClean="0">
                <a:solidFill>
                  <a:srgbClr val="000000"/>
                </a:solidFill>
                <a:latin typeface="Courier New" pitchFamily="49" charset="0"/>
                <a:cs typeface="Courier New" pitchFamily="49" charset="0"/>
              </a:rPr>
              <a:t>			if (</a:t>
            </a:r>
            <a:r>
              <a:rPr lang="en-US" altLang="en-US" b="1" dirty="0" err="1" smtClean="0">
                <a:solidFill>
                  <a:srgbClr val="000000"/>
                </a:solidFill>
                <a:latin typeface="Courier New" pitchFamily="49" charset="0"/>
                <a:cs typeface="Courier New" pitchFamily="49" charset="0"/>
              </a:rPr>
              <a:t>next_count</a:t>
            </a:r>
            <a:r>
              <a:rPr lang="en-US" altLang="en-US" b="1" dirty="0" smtClean="0">
                <a:solidFill>
                  <a:srgbClr val="000000"/>
                </a:solidFill>
                <a:latin typeface="Courier New" pitchFamily="49" charset="0"/>
                <a:cs typeface="Courier New" pitchFamily="49" charset="0"/>
              </a:rPr>
              <a:t> &gt; 0)</a:t>
            </a:r>
          </a:p>
          <a:p>
            <a:pPr>
              <a:lnSpc>
                <a:spcPct val="80000"/>
              </a:lnSpc>
              <a:spcBef>
                <a:spcPct val="15000"/>
              </a:spcBef>
              <a:buFont typeface="Monotype Sorts" pitchFamily="-84" charset="2"/>
              <a:buNone/>
              <a:tabLst>
                <a:tab pos="1887538" algn="l"/>
                <a:tab pos="2335213" algn="l"/>
                <a:tab pos="2506663" algn="l"/>
              </a:tabLst>
            </a:pPr>
            <a:r>
              <a:rPr lang="en-US" altLang="en-US" b="1" dirty="0" smtClean="0">
                <a:solidFill>
                  <a:srgbClr val="000000"/>
                </a:solidFill>
                <a:latin typeface="Courier New" pitchFamily="49" charset="0"/>
                <a:cs typeface="Courier New" pitchFamily="49" charset="0"/>
              </a:rPr>
              <a:t>				signal(next)</a:t>
            </a:r>
          </a:p>
          <a:p>
            <a:pPr>
              <a:lnSpc>
                <a:spcPct val="80000"/>
              </a:lnSpc>
              <a:spcBef>
                <a:spcPct val="15000"/>
              </a:spcBef>
              <a:buFont typeface="Monotype Sorts" pitchFamily="-84" charset="2"/>
              <a:buNone/>
              <a:tabLst>
                <a:tab pos="1887538" algn="l"/>
                <a:tab pos="2335213" algn="l"/>
                <a:tab pos="2506663" algn="l"/>
              </a:tabLst>
            </a:pPr>
            <a:r>
              <a:rPr lang="en-US" altLang="en-US" b="1" dirty="0" smtClean="0">
                <a:solidFill>
                  <a:srgbClr val="000000"/>
                </a:solidFill>
                <a:latin typeface="Courier New" pitchFamily="49" charset="0"/>
                <a:cs typeface="Courier New" pitchFamily="49" charset="0"/>
              </a:rPr>
              <a:t>			else </a:t>
            </a:r>
          </a:p>
          <a:p>
            <a:pPr>
              <a:lnSpc>
                <a:spcPct val="80000"/>
              </a:lnSpc>
              <a:spcBef>
                <a:spcPct val="15000"/>
              </a:spcBef>
              <a:buFont typeface="Monotype Sorts" pitchFamily="-84" charset="2"/>
              <a:buNone/>
              <a:tabLst>
                <a:tab pos="1887538" algn="l"/>
                <a:tab pos="2335213" algn="l"/>
                <a:tab pos="2506663" algn="l"/>
              </a:tabLst>
            </a:pPr>
            <a:r>
              <a:rPr lang="en-US" altLang="en-US" b="1" dirty="0" smtClean="0">
                <a:solidFill>
                  <a:srgbClr val="000000"/>
                </a:solidFill>
                <a:latin typeface="Courier New" pitchFamily="49" charset="0"/>
                <a:cs typeface="Courier New" pitchFamily="49" charset="0"/>
              </a:rPr>
              <a:t>				signal(</a:t>
            </a:r>
            <a:r>
              <a:rPr lang="en-US" altLang="en-US" b="1" dirty="0" err="1" smtClean="0">
                <a:solidFill>
                  <a:srgbClr val="000000"/>
                </a:solidFill>
                <a:latin typeface="Courier New" pitchFamily="49" charset="0"/>
                <a:cs typeface="Courier New" pitchFamily="49" charset="0"/>
              </a:rPr>
              <a:t>mutex</a:t>
            </a:r>
            <a:r>
              <a:rPr lang="en-US" altLang="en-US" b="1" dirty="0" smtClean="0">
                <a:solidFill>
                  <a:srgbClr val="000000"/>
                </a:solidFill>
                <a:latin typeface="Courier New" pitchFamily="49" charset="0"/>
                <a:cs typeface="Courier New" pitchFamily="49" charset="0"/>
              </a:rPr>
              <a:t>);</a:t>
            </a:r>
            <a:br>
              <a:rPr lang="en-US" altLang="en-US" b="1" dirty="0" smtClean="0">
                <a:solidFill>
                  <a:srgbClr val="000000"/>
                </a:solidFill>
                <a:latin typeface="Courier New" pitchFamily="49" charset="0"/>
                <a:cs typeface="Courier New" pitchFamily="49" charset="0"/>
              </a:rPr>
            </a:br>
            <a:endParaRPr lang="en-US" altLang="en-US" sz="3200" b="1" dirty="0" smtClean="0">
              <a:solidFill>
                <a:srgbClr val="000000"/>
              </a:solidFill>
              <a:latin typeface="Courier New" pitchFamily="49" charset="0"/>
              <a:cs typeface="Courier New" pitchFamily="49" charset="0"/>
            </a:endParaRPr>
          </a:p>
          <a:p>
            <a:pPr>
              <a:lnSpc>
                <a:spcPct val="80000"/>
              </a:lnSpc>
              <a:tabLst>
                <a:tab pos="1887538" algn="l"/>
                <a:tab pos="2335213" algn="l"/>
                <a:tab pos="2506663" algn="l"/>
              </a:tabLst>
            </a:pPr>
            <a:r>
              <a:rPr lang="en-US" altLang="en-US" sz="5800" dirty="0" smtClean="0"/>
              <a:t>Mutual exclusion within a monitor is ensured</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37</a:t>
            </a:fld>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854242" y="144379"/>
            <a:ext cx="10503569" cy="842210"/>
          </a:xfrm>
        </p:spPr>
        <p:txBody>
          <a:bodyPr>
            <a:normAutofit/>
          </a:bodyPr>
          <a:lstStyle/>
          <a:p>
            <a:pPr eaLnBrk="1" hangingPunct="1"/>
            <a:r>
              <a:rPr lang="en-US" altLang="en-US" sz="4400" dirty="0" smtClean="0"/>
              <a:t>Monitor Implementation – Condition Variables</a:t>
            </a:r>
          </a:p>
        </p:txBody>
      </p:sp>
      <p:sp>
        <p:nvSpPr>
          <p:cNvPr id="77827" name="Rectangle 3"/>
          <p:cNvSpPr>
            <a:spLocks noGrp="1" noChangeArrowheads="1"/>
          </p:cNvSpPr>
          <p:nvPr>
            <p:ph idx="1"/>
          </p:nvPr>
        </p:nvSpPr>
        <p:spPr>
          <a:xfrm>
            <a:off x="890338" y="1191126"/>
            <a:ext cx="10467474" cy="5366085"/>
          </a:xfrm>
        </p:spPr>
        <p:txBody>
          <a:bodyPr>
            <a:normAutofit fontScale="77500" lnSpcReduction="20000"/>
          </a:bodyPr>
          <a:lstStyle/>
          <a:p>
            <a:pPr>
              <a:lnSpc>
                <a:spcPct val="90000"/>
              </a:lnSpc>
              <a:spcBef>
                <a:spcPct val="15000"/>
              </a:spcBef>
              <a:tabLst>
                <a:tab pos="1828800" algn="l"/>
                <a:tab pos="2217738" algn="l"/>
              </a:tabLst>
            </a:pPr>
            <a:r>
              <a:rPr lang="en-US" altLang="en-US" sz="4600" dirty="0" smtClean="0"/>
              <a:t>For each condition variable </a:t>
            </a:r>
            <a:r>
              <a:rPr lang="en-US" altLang="en-US" sz="4600" b="1" i="1" dirty="0" smtClean="0"/>
              <a:t>x</a:t>
            </a:r>
            <a:r>
              <a:rPr lang="en-US" altLang="en-US" sz="4600" dirty="0" smtClean="0"/>
              <a:t>, we  have</a:t>
            </a:r>
            <a:r>
              <a:rPr lang="en-US" altLang="en-US" sz="2100" dirty="0" smtClean="0"/>
              <a:t>:</a:t>
            </a:r>
          </a:p>
          <a:p>
            <a:pPr>
              <a:lnSpc>
                <a:spcPct val="90000"/>
              </a:lnSpc>
              <a:spcBef>
                <a:spcPct val="15000"/>
              </a:spcBef>
              <a:buFont typeface="Monotype Sorts" pitchFamily="-84" charset="2"/>
              <a:buNone/>
              <a:tabLst>
                <a:tab pos="1828800" algn="l"/>
                <a:tab pos="2217738" algn="l"/>
              </a:tabLst>
            </a:pPr>
            <a:endParaRPr lang="en-US" altLang="en-US" sz="1600" dirty="0" smtClean="0"/>
          </a:p>
          <a:p>
            <a:pPr>
              <a:lnSpc>
                <a:spcPct val="90000"/>
              </a:lnSpc>
              <a:spcBef>
                <a:spcPct val="15000"/>
              </a:spcBef>
              <a:buFont typeface="Monotype Sorts" pitchFamily="-84" charset="2"/>
              <a:buNone/>
              <a:tabLst>
                <a:tab pos="1828800" algn="l"/>
                <a:tab pos="2217738" algn="l"/>
              </a:tabLst>
            </a:pPr>
            <a:r>
              <a:rPr lang="en-US" altLang="en-US" b="1" dirty="0" smtClean="0">
                <a:solidFill>
                  <a:srgbClr val="000000"/>
                </a:solidFill>
                <a:latin typeface="Courier New" pitchFamily="49" charset="0"/>
                <a:cs typeface="Courier New" pitchFamily="49" charset="0"/>
              </a:rPr>
              <a:t>		semaphore </a:t>
            </a:r>
            <a:r>
              <a:rPr lang="en-US" altLang="en-US" b="1" dirty="0" err="1" smtClean="0">
                <a:solidFill>
                  <a:srgbClr val="000000"/>
                </a:solidFill>
                <a:latin typeface="Courier New" pitchFamily="49" charset="0"/>
                <a:cs typeface="Courier New" pitchFamily="49" charset="0"/>
              </a:rPr>
              <a:t>x_sem</a:t>
            </a:r>
            <a:r>
              <a:rPr lang="en-US" altLang="en-US" b="1" dirty="0" smtClean="0">
                <a:solidFill>
                  <a:srgbClr val="000000"/>
                </a:solidFill>
                <a:latin typeface="Courier New" pitchFamily="49" charset="0"/>
                <a:cs typeface="Courier New" pitchFamily="49" charset="0"/>
              </a:rPr>
              <a:t>; // (initially  = 0)</a:t>
            </a:r>
          </a:p>
          <a:p>
            <a:pPr>
              <a:lnSpc>
                <a:spcPct val="90000"/>
              </a:lnSpc>
              <a:spcBef>
                <a:spcPct val="15000"/>
              </a:spcBef>
              <a:buFont typeface="Monotype Sorts" pitchFamily="-84" charset="2"/>
              <a:buNone/>
              <a:tabLst>
                <a:tab pos="1828800" algn="l"/>
                <a:tab pos="2217738" algn="l"/>
              </a:tabLst>
            </a:pPr>
            <a:r>
              <a:rPr lang="en-US" altLang="en-US" b="1" dirty="0" smtClean="0">
                <a:solidFill>
                  <a:srgbClr val="000000"/>
                </a:solidFill>
                <a:latin typeface="Courier New" pitchFamily="49" charset="0"/>
                <a:cs typeface="Courier New" pitchFamily="49" charset="0"/>
              </a:rPr>
              <a:t>		</a:t>
            </a:r>
            <a:r>
              <a:rPr lang="en-US" altLang="en-US" b="1" dirty="0" err="1" smtClean="0">
                <a:solidFill>
                  <a:srgbClr val="000000"/>
                </a:solidFill>
                <a:latin typeface="Courier New" pitchFamily="49" charset="0"/>
                <a:cs typeface="Courier New" pitchFamily="49" charset="0"/>
              </a:rPr>
              <a:t>int</a:t>
            </a:r>
            <a:r>
              <a:rPr lang="en-US" altLang="en-US" b="1" dirty="0" smtClean="0">
                <a:solidFill>
                  <a:srgbClr val="000000"/>
                </a:solidFill>
                <a:latin typeface="Courier New" pitchFamily="49" charset="0"/>
                <a:cs typeface="Courier New" pitchFamily="49" charset="0"/>
              </a:rPr>
              <a:t> </a:t>
            </a:r>
            <a:r>
              <a:rPr lang="en-US" altLang="en-US" b="1" dirty="0" err="1" smtClean="0">
                <a:solidFill>
                  <a:srgbClr val="000000"/>
                </a:solidFill>
                <a:latin typeface="Courier New" pitchFamily="49" charset="0"/>
                <a:cs typeface="Courier New" pitchFamily="49" charset="0"/>
              </a:rPr>
              <a:t>x_count</a:t>
            </a:r>
            <a:r>
              <a:rPr lang="en-US" altLang="en-US" b="1" dirty="0" smtClean="0">
                <a:solidFill>
                  <a:srgbClr val="000000"/>
                </a:solidFill>
                <a:latin typeface="Courier New" pitchFamily="49" charset="0"/>
                <a:cs typeface="Courier New" pitchFamily="49" charset="0"/>
              </a:rPr>
              <a:t> = 0;</a:t>
            </a:r>
            <a:br>
              <a:rPr lang="en-US" altLang="en-US" b="1" dirty="0" smtClean="0">
                <a:solidFill>
                  <a:srgbClr val="000000"/>
                </a:solidFill>
                <a:latin typeface="Courier New" pitchFamily="49" charset="0"/>
                <a:cs typeface="Courier New" pitchFamily="49" charset="0"/>
              </a:rPr>
            </a:br>
            <a:endParaRPr lang="en-US" altLang="en-US" b="1" dirty="0" smtClean="0">
              <a:solidFill>
                <a:srgbClr val="000000"/>
              </a:solidFill>
              <a:latin typeface="Courier New" pitchFamily="49" charset="0"/>
              <a:cs typeface="Courier New" pitchFamily="49" charset="0"/>
            </a:endParaRPr>
          </a:p>
          <a:p>
            <a:pPr>
              <a:lnSpc>
                <a:spcPct val="90000"/>
              </a:lnSpc>
              <a:spcBef>
                <a:spcPct val="15000"/>
              </a:spcBef>
              <a:tabLst>
                <a:tab pos="1828800" algn="l"/>
                <a:tab pos="2217738" algn="l"/>
              </a:tabLst>
            </a:pPr>
            <a:r>
              <a:rPr lang="en-US" altLang="en-US" sz="4600" dirty="0" smtClean="0"/>
              <a:t>The operation </a:t>
            </a:r>
            <a:r>
              <a:rPr lang="en-US" altLang="en-US" sz="4600" dirty="0" err="1" smtClean="0">
                <a:solidFill>
                  <a:srgbClr val="F7B217"/>
                </a:solidFill>
              </a:rPr>
              <a:t>x.wait</a:t>
            </a:r>
            <a:r>
              <a:rPr lang="en-US" altLang="en-US" sz="4600" b="1" dirty="0" smtClean="0"/>
              <a:t> </a:t>
            </a:r>
            <a:r>
              <a:rPr lang="en-US" altLang="en-US" sz="4600" dirty="0" smtClean="0"/>
              <a:t>can be implemented as</a:t>
            </a:r>
            <a:r>
              <a:rPr lang="en-US" altLang="en-US" sz="2100" dirty="0" smtClean="0"/>
              <a:t>:</a:t>
            </a:r>
          </a:p>
          <a:p>
            <a:pPr>
              <a:lnSpc>
                <a:spcPct val="90000"/>
              </a:lnSpc>
              <a:spcBef>
                <a:spcPct val="15000"/>
              </a:spcBef>
              <a:buFont typeface="Monotype Sorts" pitchFamily="-84" charset="2"/>
              <a:buNone/>
              <a:tabLst>
                <a:tab pos="1828800" algn="l"/>
                <a:tab pos="2217738" algn="l"/>
              </a:tabLst>
            </a:pPr>
            <a:r>
              <a:rPr lang="en-US" altLang="en-US" sz="1600" dirty="0" smtClean="0"/>
              <a:t>		</a:t>
            </a:r>
          </a:p>
          <a:p>
            <a:pPr>
              <a:lnSpc>
                <a:spcPct val="90000"/>
              </a:lnSpc>
              <a:spcBef>
                <a:spcPct val="15000"/>
              </a:spcBef>
              <a:buFont typeface="Monotype Sorts" pitchFamily="-84" charset="2"/>
              <a:buNone/>
              <a:tabLst>
                <a:tab pos="1828800" algn="l"/>
                <a:tab pos="2217738" algn="l"/>
              </a:tabLst>
            </a:pPr>
            <a:r>
              <a:rPr lang="en-US" altLang="en-US" b="1" dirty="0" smtClean="0">
                <a:solidFill>
                  <a:srgbClr val="000000"/>
                </a:solidFill>
                <a:latin typeface="Courier New" pitchFamily="49" charset="0"/>
                <a:cs typeface="Courier New" pitchFamily="49" charset="0"/>
              </a:rPr>
              <a:t>		</a:t>
            </a:r>
            <a:r>
              <a:rPr lang="en-US" altLang="en-US" b="1" dirty="0" err="1" smtClean="0">
                <a:solidFill>
                  <a:srgbClr val="000000"/>
                </a:solidFill>
                <a:latin typeface="Courier New" pitchFamily="49" charset="0"/>
                <a:cs typeface="Courier New" pitchFamily="49" charset="0"/>
              </a:rPr>
              <a:t>x_count</a:t>
            </a:r>
            <a:r>
              <a:rPr lang="en-US" altLang="en-US" b="1" dirty="0" smtClean="0">
                <a:solidFill>
                  <a:srgbClr val="000000"/>
                </a:solidFill>
                <a:latin typeface="Courier New" pitchFamily="49" charset="0"/>
                <a:cs typeface="Courier New" pitchFamily="49" charset="0"/>
              </a:rPr>
              <a:t>++;</a:t>
            </a:r>
          </a:p>
          <a:p>
            <a:pPr>
              <a:lnSpc>
                <a:spcPct val="90000"/>
              </a:lnSpc>
              <a:spcBef>
                <a:spcPct val="15000"/>
              </a:spcBef>
              <a:buFont typeface="Monotype Sorts" pitchFamily="-84" charset="2"/>
              <a:buNone/>
              <a:tabLst>
                <a:tab pos="1828800" algn="l"/>
                <a:tab pos="2217738" algn="l"/>
              </a:tabLst>
            </a:pPr>
            <a:r>
              <a:rPr lang="en-US" altLang="en-US" b="1" dirty="0" smtClean="0">
                <a:solidFill>
                  <a:srgbClr val="000000"/>
                </a:solidFill>
                <a:latin typeface="Courier New" pitchFamily="49" charset="0"/>
                <a:cs typeface="Courier New" pitchFamily="49" charset="0"/>
              </a:rPr>
              <a:t>		if (</a:t>
            </a:r>
            <a:r>
              <a:rPr lang="en-US" altLang="en-US" b="1" dirty="0" err="1" smtClean="0">
                <a:solidFill>
                  <a:srgbClr val="000000"/>
                </a:solidFill>
                <a:latin typeface="Courier New" pitchFamily="49" charset="0"/>
                <a:cs typeface="Courier New" pitchFamily="49" charset="0"/>
              </a:rPr>
              <a:t>next_count</a:t>
            </a:r>
            <a:r>
              <a:rPr lang="en-US" altLang="en-US" b="1" dirty="0" smtClean="0">
                <a:solidFill>
                  <a:srgbClr val="000000"/>
                </a:solidFill>
                <a:latin typeface="Courier New" pitchFamily="49" charset="0"/>
                <a:cs typeface="Courier New" pitchFamily="49" charset="0"/>
              </a:rPr>
              <a:t> &gt; 0)</a:t>
            </a:r>
          </a:p>
          <a:p>
            <a:pPr>
              <a:lnSpc>
                <a:spcPct val="90000"/>
              </a:lnSpc>
              <a:spcBef>
                <a:spcPct val="15000"/>
              </a:spcBef>
              <a:buFont typeface="Monotype Sorts" pitchFamily="-84" charset="2"/>
              <a:buNone/>
              <a:tabLst>
                <a:tab pos="1828800" algn="l"/>
                <a:tab pos="2217738" algn="l"/>
              </a:tabLst>
            </a:pPr>
            <a:r>
              <a:rPr lang="en-US" altLang="en-US" b="1" dirty="0" smtClean="0">
                <a:solidFill>
                  <a:srgbClr val="000000"/>
                </a:solidFill>
                <a:latin typeface="Courier New" pitchFamily="49" charset="0"/>
                <a:cs typeface="Courier New" pitchFamily="49" charset="0"/>
              </a:rPr>
              <a:t>			signal(next);</a:t>
            </a:r>
          </a:p>
          <a:p>
            <a:pPr>
              <a:lnSpc>
                <a:spcPct val="90000"/>
              </a:lnSpc>
              <a:spcBef>
                <a:spcPct val="15000"/>
              </a:spcBef>
              <a:buFont typeface="Monotype Sorts" pitchFamily="-84" charset="2"/>
              <a:buNone/>
              <a:tabLst>
                <a:tab pos="1828800" algn="l"/>
                <a:tab pos="2217738" algn="l"/>
              </a:tabLst>
            </a:pPr>
            <a:r>
              <a:rPr lang="en-US" altLang="en-US" b="1" dirty="0" smtClean="0">
                <a:solidFill>
                  <a:srgbClr val="000000"/>
                </a:solidFill>
                <a:latin typeface="Courier New" pitchFamily="49" charset="0"/>
                <a:cs typeface="Courier New" pitchFamily="49" charset="0"/>
              </a:rPr>
              <a:t>		else</a:t>
            </a:r>
          </a:p>
          <a:p>
            <a:pPr>
              <a:lnSpc>
                <a:spcPct val="90000"/>
              </a:lnSpc>
              <a:spcBef>
                <a:spcPct val="15000"/>
              </a:spcBef>
              <a:buFont typeface="Monotype Sorts" pitchFamily="-84" charset="2"/>
              <a:buNone/>
              <a:tabLst>
                <a:tab pos="1828800" algn="l"/>
                <a:tab pos="2217738" algn="l"/>
              </a:tabLst>
            </a:pPr>
            <a:r>
              <a:rPr lang="en-US" altLang="en-US" b="1" dirty="0" smtClean="0">
                <a:solidFill>
                  <a:srgbClr val="000000"/>
                </a:solidFill>
                <a:latin typeface="Courier New" pitchFamily="49" charset="0"/>
                <a:cs typeface="Courier New" pitchFamily="49" charset="0"/>
              </a:rPr>
              <a:t>			signal(</a:t>
            </a:r>
            <a:r>
              <a:rPr lang="en-US" altLang="en-US" b="1" dirty="0" err="1" smtClean="0">
                <a:solidFill>
                  <a:srgbClr val="000000"/>
                </a:solidFill>
                <a:latin typeface="Courier New" pitchFamily="49" charset="0"/>
                <a:cs typeface="Courier New" pitchFamily="49" charset="0"/>
              </a:rPr>
              <a:t>mutex</a:t>
            </a:r>
            <a:r>
              <a:rPr lang="en-US" altLang="en-US" b="1" dirty="0" smtClean="0">
                <a:solidFill>
                  <a:srgbClr val="000000"/>
                </a:solidFill>
                <a:latin typeface="Courier New" pitchFamily="49" charset="0"/>
                <a:cs typeface="Courier New" pitchFamily="49" charset="0"/>
              </a:rPr>
              <a:t>);</a:t>
            </a:r>
          </a:p>
          <a:p>
            <a:pPr>
              <a:lnSpc>
                <a:spcPct val="90000"/>
              </a:lnSpc>
              <a:spcBef>
                <a:spcPct val="15000"/>
              </a:spcBef>
              <a:buFont typeface="Monotype Sorts" pitchFamily="-84" charset="2"/>
              <a:buNone/>
              <a:tabLst>
                <a:tab pos="1828800" algn="l"/>
                <a:tab pos="2217738" algn="l"/>
              </a:tabLst>
            </a:pPr>
            <a:r>
              <a:rPr lang="en-US" altLang="en-US" b="1" dirty="0" smtClean="0">
                <a:solidFill>
                  <a:srgbClr val="000000"/>
                </a:solidFill>
                <a:latin typeface="Courier New" pitchFamily="49" charset="0"/>
                <a:cs typeface="Courier New" pitchFamily="49" charset="0"/>
              </a:rPr>
              <a:t>		wait(</a:t>
            </a:r>
            <a:r>
              <a:rPr lang="en-US" altLang="en-US" b="1" dirty="0" err="1" smtClean="0">
                <a:solidFill>
                  <a:srgbClr val="000000"/>
                </a:solidFill>
                <a:latin typeface="Courier New" pitchFamily="49" charset="0"/>
                <a:cs typeface="Courier New" pitchFamily="49" charset="0"/>
              </a:rPr>
              <a:t>x_sem</a:t>
            </a:r>
            <a:r>
              <a:rPr lang="en-US" altLang="en-US" b="1" dirty="0" smtClean="0">
                <a:solidFill>
                  <a:srgbClr val="000000"/>
                </a:solidFill>
                <a:latin typeface="Courier New" pitchFamily="49" charset="0"/>
                <a:cs typeface="Courier New" pitchFamily="49" charset="0"/>
              </a:rPr>
              <a:t>);</a:t>
            </a:r>
          </a:p>
          <a:p>
            <a:pPr>
              <a:lnSpc>
                <a:spcPct val="90000"/>
              </a:lnSpc>
              <a:spcBef>
                <a:spcPct val="15000"/>
              </a:spcBef>
              <a:buFont typeface="Monotype Sorts" pitchFamily="-84" charset="2"/>
              <a:buNone/>
              <a:tabLst>
                <a:tab pos="1828800" algn="l"/>
                <a:tab pos="2217738" algn="l"/>
              </a:tabLst>
            </a:pPr>
            <a:r>
              <a:rPr lang="en-US" altLang="en-US" b="1" dirty="0" smtClean="0">
                <a:solidFill>
                  <a:srgbClr val="000000"/>
                </a:solidFill>
                <a:latin typeface="Courier New" pitchFamily="49" charset="0"/>
                <a:cs typeface="Courier New" pitchFamily="49" charset="0"/>
              </a:rPr>
              <a:t>		</a:t>
            </a:r>
            <a:r>
              <a:rPr lang="en-US" altLang="en-US" b="1" dirty="0" err="1" smtClean="0">
                <a:solidFill>
                  <a:srgbClr val="000000"/>
                </a:solidFill>
                <a:latin typeface="Courier New" pitchFamily="49" charset="0"/>
                <a:cs typeface="Courier New" pitchFamily="49" charset="0"/>
              </a:rPr>
              <a:t>x_count</a:t>
            </a:r>
            <a:r>
              <a:rPr lang="en-US" altLang="en-US" b="1" dirty="0" smtClean="0">
                <a:solidFill>
                  <a:srgbClr val="000000"/>
                </a:solidFill>
                <a:latin typeface="Courier New" pitchFamily="49" charset="0"/>
                <a:cs typeface="Courier New" pitchFamily="49" charset="0"/>
              </a:rPr>
              <a:t>--;</a:t>
            </a:r>
          </a:p>
          <a:p>
            <a:pPr>
              <a:lnSpc>
                <a:spcPct val="90000"/>
              </a:lnSpc>
              <a:spcBef>
                <a:spcPct val="15000"/>
              </a:spcBef>
              <a:buFont typeface="Monotype Sorts" pitchFamily="-84" charset="2"/>
              <a:buNone/>
              <a:tabLst>
                <a:tab pos="1828800" algn="l"/>
                <a:tab pos="2217738" algn="l"/>
              </a:tabLst>
            </a:pPr>
            <a:r>
              <a:rPr lang="en-US" altLang="en-US" sz="1600" b="1" dirty="0" smtClean="0"/>
              <a:t>		</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38</a:t>
            </a:fld>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842212" y="144379"/>
            <a:ext cx="10551694" cy="830179"/>
          </a:xfrm>
        </p:spPr>
        <p:txBody>
          <a:bodyPr>
            <a:normAutofit/>
          </a:bodyPr>
          <a:lstStyle/>
          <a:p>
            <a:pPr eaLnBrk="1" hangingPunct="1"/>
            <a:r>
              <a:rPr lang="en-US" altLang="en-US" dirty="0" smtClean="0"/>
              <a:t>Monitor Implementation (Cont.)</a:t>
            </a:r>
          </a:p>
        </p:txBody>
      </p:sp>
      <p:sp>
        <p:nvSpPr>
          <p:cNvPr id="79875" name="Rectangle 3"/>
          <p:cNvSpPr>
            <a:spLocks noGrp="1" noChangeArrowheads="1"/>
          </p:cNvSpPr>
          <p:nvPr>
            <p:ph idx="1"/>
          </p:nvPr>
        </p:nvSpPr>
        <p:spPr>
          <a:xfrm>
            <a:off x="838200" y="1178052"/>
            <a:ext cx="10515600" cy="5343063"/>
          </a:xfrm>
        </p:spPr>
        <p:txBody>
          <a:bodyPr>
            <a:normAutofit/>
          </a:bodyPr>
          <a:lstStyle/>
          <a:p>
            <a:pPr>
              <a:tabLst>
                <a:tab pos="1368425" algn="l"/>
                <a:tab pos="1712913" algn="l"/>
                <a:tab pos="2335213" algn="l"/>
              </a:tabLst>
            </a:pPr>
            <a:r>
              <a:rPr lang="en-US" altLang="en-US" dirty="0" smtClean="0"/>
              <a:t>The operation </a:t>
            </a:r>
            <a:r>
              <a:rPr lang="en-US" altLang="en-US" b="1" dirty="0" err="1" smtClean="0">
                <a:solidFill>
                  <a:srgbClr val="000000"/>
                </a:solidFill>
                <a:latin typeface="Courier New" pitchFamily="49" charset="0"/>
                <a:cs typeface="Courier New" pitchFamily="49" charset="0"/>
              </a:rPr>
              <a:t>x.signal</a:t>
            </a:r>
            <a:r>
              <a:rPr lang="en-US" altLang="en-US" b="1" dirty="0" smtClean="0">
                <a:solidFill>
                  <a:srgbClr val="000000"/>
                </a:solidFill>
                <a:latin typeface="Courier New" pitchFamily="49" charset="0"/>
                <a:cs typeface="Courier New" pitchFamily="49" charset="0"/>
              </a:rPr>
              <a:t> </a:t>
            </a:r>
            <a:r>
              <a:rPr lang="en-US" altLang="en-US" dirty="0" smtClean="0"/>
              <a:t>can be implemented as:</a:t>
            </a:r>
            <a:br>
              <a:rPr lang="en-US" altLang="en-US" dirty="0" smtClean="0"/>
            </a:br>
            <a:endParaRPr lang="en-US" altLang="en-US" dirty="0" smtClean="0"/>
          </a:p>
          <a:p>
            <a:pPr>
              <a:spcBef>
                <a:spcPct val="15000"/>
              </a:spcBef>
              <a:buFont typeface="Monotype Sorts" pitchFamily="-84" charset="2"/>
              <a:buNone/>
              <a:tabLst>
                <a:tab pos="1368425" algn="l"/>
                <a:tab pos="1712913" algn="l"/>
                <a:tab pos="2335213" algn="l"/>
              </a:tabLst>
            </a:pPr>
            <a:r>
              <a:rPr lang="en-US" altLang="en-US" b="1" dirty="0" smtClean="0">
                <a:solidFill>
                  <a:srgbClr val="000000"/>
                </a:solidFill>
                <a:latin typeface="Courier New" pitchFamily="49" charset="0"/>
                <a:cs typeface="Courier New" pitchFamily="49" charset="0"/>
              </a:rPr>
              <a:t>		if (</a:t>
            </a:r>
            <a:r>
              <a:rPr lang="en-US" altLang="en-US" b="1" dirty="0" err="1" smtClean="0">
                <a:solidFill>
                  <a:srgbClr val="000000"/>
                </a:solidFill>
                <a:latin typeface="Courier New" pitchFamily="49" charset="0"/>
                <a:cs typeface="Courier New" pitchFamily="49" charset="0"/>
              </a:rPr>
              <a:t>x_count</a:t>
            </a:r>
            <a:r>
              <a:rPr lang="en-US" altLang="en-US" b="1" dirty="0" smtClean="0">
                <a:solidFill>
                  <a:srgbClr val="000000"/>
                </a:solidFill>
                <a:latin typeface="Courier New" pitchFamily="49" charset="0"/>
                <a:cs typeface="Courier New" pitchFamily="49" charset="0"/>
              </a:rPr>
              <a:t> &gt; 0) {</a:t>
            </a:r>
          </a:p>
          <a:p>
            <a:pPr>
              <a:spcBef>
                <a:spcPct val="15000"/>
              </a:spcBef>
              <a:buFont typeface="Monotype Sorts" pitchFamily="-84" charset="2"/>
              <a:buNone/>
              <a:tabLst>
                <a:tab pos="1368425" algn="l"/>
                <a:tab pos="1712913" algn="l"/>
                <a:tab pos="2335213" algn="l"/>
              </a:tabLst>
            </a:pPr>
            <a:r>
              <a:rPr lang="en-US" altLang="en-US" b="1" dirty="0" smtClean="0">
                <a:solidFill>
                  <a:srgbClr val="000000"/>
                </a:solidFill>
                <a:latin typeface="Courier New" pitchFamily="49" charset="0"/>
                <a:cs typeface="Courier New" pitchFamily="49" charset="0"/>
              </a:rPr>
              <a:t>			</a:t>
            </a:r>
            <a:r>
              <a:rPr lang="en-US" altLang="en-US" b="1" dirty="0" err="1" smtClean="0">
                <a:solidFill>
                  <a:srgbClr val="000000"/>
                </a:solidFill>
                <a:latin typeface="Courier New" pitchFamily="49" charset="0"/>
                <a:cs typeface="Courier New" pitchFamily="49" charset="0"/>
              </a:rPr>
              <a:t>next_count</a:t>
            </a:r>
            <a:r>
              <a:rPr lang="en-US" altLang="en-US" b="1" dirty="0" smtClean="0">
                <a:solidFill>
                  <a:srgbClr val="000000"/>
                </a:solidFill>
                <a:latin typeface="Courier New" pitchFamily="49" charset="0"/>
                <a:cs typeface="Courier New" pitchFamily="49" charset="0"/>
              </a:rPr>
              <a:t>++;</a:t>
            </a:r>
          </a:p>
          <a:p>
            <a:pPr>
              <a:spcBef>
                <a:spcPct val="15000"/>
              </a:spcBef>
              <a:buFont typeface="Monotype Sorts" pitchFamily="-84" charset="2"/>
              <a:buNone/>
              <a:tabLst>
                <a:tab pos="1368425" algn="l"/>
                <a:tab pos="1712913" algn="l"/>
                <a:tab pos="2335213" algn="l"/>
              </a:tabLst>
            </a:pPr>
            <a:r>
              <a:rPr lang="en-US" altLang="en-US" b="1" dirty="0" smtClean="0">
                <a:solidFill>
                  <a:srgbClr val="000000"/>
                </a:solidFill>
                <a:latin typeface="Courier New" pitchFamily="49" charset="0"/>
                <a:cs typeface="Courier New" pitchFamily="49" charset="0"/>
              </a:rPr>
              <a:t>			signal(</a:t>
            </a:r>
            <a:r>
              <a:rPr lang="en-US" altLang="en-US" b="1" dirty="0" err="1" smtClean="0">
                <a:solidFill>
                  <a:srgbClr val="000000"/>
                </a:solidFill>
                <a:latin typeface="Courier New" pitchFamily="49" charset="0"/>
                <a:cs typeface="Courier New" pitchFamily="49" charset="0"/>
              </a:rPr>
              <a:t>x_sem</a:t>
            </a:r>
            <a:r>
              <a:rPr lang="en-US" altLang="en-US" b="1" dirty="0" smtClean="0">
                <a:solidFill>
                  <a:srgbClr val="000000"/>
                </a:solidFill>
                <a:latin typeface="Courier New" pitchFamily="49" charset="0"/>
                <a:cs typeface="Courier New" pitchFamily="49" charset="0"/>
              </a:rPr>
              <a:t>);</a:t>
            </a:r>
          </a:p>
          <a:p>
            <a:pPr>
              <a:spcBef>
                <a:spcPct val="15000"/>
              </a:spcBef>
              <a:buFont typeface="Monotype Sorts" pitchFamily="-84" charset="2"/>
              <a:buNone/>
              <a:tabLst>
                <a:tab pos="1368425" algn="l"/>
                <a:tab pos="1712913" algn="l"/>
                <a:tab pos="2335213" algn="l"/>
              </a:tabLst>
            </a:pPr>
            <a:r>
              <a:rPr lang="en-US" altLang="en-US" b="1" dirty="0" smtClean="0">
                <a:solidFill>
                  <a:srgbClr val="000000"/>
                </a:solidFill>
                <a:latin typeface="Courier New" pitchFamily="49" charset="0"/>
                <a:cs typeface="Courier New" pitchFamily="49" charset="0"/>
              </a:rPr>
              <a:t>			wait(next);</a:t>
            </a:r>
          </a:p>
          <a:p>
            <a:pPr>
              <a:spcBef>
                <a:spcPct val="15000"/>
              </a:spcBef>
              <a:buFont typeface="Monotype Sorts" pitchFamily="-84" charset="2"/>
              <a:buNone/>
              <a:tabLst>
                <a:tab pos="1368425" algn="l"/>
                <a:tab pos="1712913" algn="l"/>
                <a:tab pos="2335213" algn="l"/>
              </a:tabLst>
            </a:pPr>
            <a:r>
              <a:rPr lang="en-US" altLang="en-US" b="1" dirty="0" smtClean="0">
                <a:solidFill>
                  <a:srgbClr val="000000"/>
                </a:solidFill>
                <a:latin typeface="Courier New" pitchFamily="49" charset="0"/>
                <a:cs typeface="Courier New" pitchFamily="49" charset="0"/>
              </a:rPr>
              <a:t>			</a:t>
            </a:r>
            <a:r>
              <a:rPr lang="en-US" altLang="en-US" b="1" dirty="0" err="1" smtClean="0">
                <a:solidFill>
                  <a:srgbClr val="000000"/>
                </a:solidFill>
                <a:latin typeface="Courier New" pitchFamily="49" charset="0"/>
                <a:cs typeface="Courier New" pitchFamily="49" charset="0"/>
              </a:rPr>
              <a:t>next_count</a:t>
            </a:r>
            <a:r>
              <a:rPr lang="en-US" altLang="en-US" b="1" dirty="0" smtClean="0">
                <a:solidFill>
                  <a:srgbClr val="000000"/>
                </a:solidFill>
                <a:latin typeface="Courier New" pitchFamily="49" charset="0"/>
                <a:cs typeface="Courier New" pitchFamily="49" charset="0"/>
              </a:rPr>
              <a:t>--;</a:t>
            </a:r>
          </a:p>
          <a:p>
            <a:pPr>
              <a:spcBef>
                <a:spcPct val="15000"/>
              </a:spcBef>
              <a:buFont typeface="Monotype Sorts" pitchFamily="-84" charset="2"/>
              <a:buNone/>
              <a:tabLst>
                <a:tab pos="1368425" algn="l"/>
                <a:tab pos="1712913" algn="l"/>
                <a:tab pos="2335213" algn="l"/>
              </a:tabLst>
            </a:pPr>
            <a:r>
              <a:rPr lang="en-US" altLang="en-US" b="1" dirty="0" smtClean="0">
                <a:solidFill>
                  <a:srgbClr val="000000"/>
                </a:solidFill>
                <a:latin typeface="Courier New" pitchFamily="49" charset="0"/>
                <a:cs typeface="Courier New" pitchFamily="49" charset="0"/>
              </a:rPr>
              <a:t>		}</a:t>
            </a:r>
          </a:p>
          <a:p>
            <a:pPr>
              <a:spcBef>
                <a:spcPct val="15000"/>
              </a:spcBef>
              <a:buFont typeface="Monotype Sorts" pitchFamily="-84" charset="2"/>
              <a:buNone/>
              <a:tabLst>
                <a:tab pos="1368425" algn="l"/>
                <a:tab pos="1712913" algn="l"/>
                <a:tab pos="2335213" algn="l"/>
              </a:tabLst>
            </a:pPr>
            <a:r>
              <a:rPr lang="en-US" altLang="en-US" b="1" dirty="0" smtClean="0"/>
              <a:t>		</a:t>
            </a:r>
            <a:r>
              <a:rPr lang="en-US" altLang="en-US" dirty="0" smtClean="0"/>
              <a:t>	</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39</a:t>
            </a:fld>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a:xfrm>
            <a:off x="851338" y="157655"/>
            <a:ext cx="10520855" cy="777765"/>
          </a:xfrm>
        </p:spPr>
        <p:txBody>
          <a:bodyPr>
            <a:normAutofit fontScale="90000"/>
          </a:bodyPr>
          <a:lstStyle/>
          <a:p>
            <a:pPr eaLnBrk="1" hangingPunct="1"/>
            <a:r>
              <a:rPr lang="en-US" altLang="en-US" dirty="0" smtClean="0"/>
              <a:t>Background</a:t>
            </a:r>
          </a:p>
        </p:txBody>
      </p:sp>
      <p:sp>
        <p:nvSpPr>
          <p:cNvPr id="11267" name="Rectangle 5"/>
          <p:cNvSpPr>
            <a:spLocks noGrp="1" noChangeArrowheads="1"/>
          </p:cNvSpPr>
          <p:nvPr>
            <p:ph type="body" idx="1"/>
          </p:nvPr>
        </p:nvSpPr>
        <p:spPr>
          <a:xfrm>
            <a:off x="914400" y="1156138"/>
            <a:ext cx="10436772" cy="5486400"/>
          </a:xfrm>
        </p:spPr>
        <p:txBody>
          <a:bodyPr>
            <a:normAutofit fontScale="85000" lnSpcReduction="20000"/>
          </a:bodyPr>
          <a:lstStyle/>
          <a:p>
            <a:r>
              <a:rPr lang="en-US" altLang="en-US" dirty="0" smtClean="0"/>
              <a:t>Processes can execute concurrently</a:t>
            </a:r>
          </a:p>
          <a:p>
            <a:pPr lvl="1"/>
            <a:r>
              <a:rPr lang="en-US" altLang="en-US" dirty="0" smtClean="0"/>
              <a:t>May be interrupted at any time, partially completing execution</a:t>
            </a:r>
          </a:p>
          <a:p>
            <a:r>
              <a:rPr lang="en-US" altLang="en-US" dirty="0" smtClean="0"/>
              <a:t>Concurrent access to shared data may result in data inconsistency</a:t>
            </a:r>
          </a:p>
          <a:p>
            <a:r>
              <a:rPr lang="en-US" altLang="en-US" dirty="0" smtClean="0"/>
              <a:t>Maintaining data consistency requires mechanisms to ensure the orderly execution of cooperating processes</a:t>
            </a:r>
          </a:p>
          <a:p>
            <a:r>
              <a:rPr lang="en-US" altLang="en-US" dirty="0" smtClean="0"/>
              <a:t>Illustration of the problem:</a:t>
            </a:r>
            <a:br>
              <a:rPr lang="en-US" altLang="en-US" dirty="0" smtClean="0"/>
            </a:br>
            <a:r>
              <a:rPr lang="en-US" altLang="en-US" dirty="0" smtClean="0"/>
              <a:t>Suppose that we wanted to provide a solution to the consumer-producer problem that fills </a:t>
            </a:r>
            <a:r>
              <a:rPr lang="en-US" altLang="en-US" b="1" i="1" dirty="0" smtClean="0">
                <a:solidFill>
                  <a:srgbClr val="000000"/>
                </a:solidFill>
              </a:rPr>
              <a:t>all</a:t>
            </a:r>
            <a:r>
              <a:rPr lang="en-US" altLang="en-US" dirty="0" smtClean="0">
                <a:solidFill>
                  <a:srgbClr val="000000"/>
                </a:solidFill>
              </a:rPr>
              <a:t> </a:t>
            </a:r>
            <a:r>
              <a:rPr lang="en-US" altLang="en-US" dirty="0" smtClean="0"/>
              <a:t>the buffers. We can do so by having an integer </a:t>
            </a:r>
            <a:r>
              <a:rPr lang="en-US" altLang="en-US" b="1" dirty="0" smtClean="0">
                <a:latin typeface="Courier" pitchFamily="-84" charset="0"/>
              </a:rPr>
              <a:t>counter</a:t>
            </a:r>
            <a:r>
              <a:rPr lang="en-US" altLang="en-US" b="1" dirty="0" smtClean="0">
                <a:solidFill>
                  <a:srgbClr val="0000FF"/>
                </a:solidFill>
              </a:rPr>
              <a:t> </a:t>
            </a:r>
            <a:r>
              <a:rPr lang="en-US" altLang="en-US" dirty="0" smtClean="0"/>
              <a:t>that keeps track of the number of full buffers.  Initially, </a:t>
            </a:r>
            <a:r>
              <a:rPr lang="en-US" altLang="en-US" b="1" dirty="0" smtClean="0">
                <a:latin typeface="Courier" pitchFamily="-84" charset="0"/>
              </a:rPr>
              <a:t>counter</a:t>
            </a:r>
            <a:r>
              <a:rPr lang="en-US" altLang="en-US" dirty="0" smtClean="0">
                <a:latin typeface="Courier" pitchFamily="-84" charset="0"/>
              </a:rPr>
              <a:t> </a:t>
            </a:r>
            <a:r>
              <a:rPr lang="en-US" altLang="en-US" dirty="0" smtClean="0"/>
              <a:t>is set to 0. It is incremented by the producer after it produces a new buffer and is decremented by the consumer after it consumes a buffer.</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4</a:t>
            </a:fld>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a:xfrm>
            <a:off x="878305" y="144379"/>
            <a:ext cx="10491537" cy="782053"/>
          </a:xfrm>
        </p:spPr>
        <p:txBody>
          <a:bodyPr>
            <a:normAutofit/>
          </a:bodyPr>
          <a:lstStyle/>
          <a:p>
            <a:r>
              <a:rPr lang="en-US" altLang="en-US" dirty="0" smtClean="0"/>
              <a:t>Resuming Processes within a Monitor</a:t>
            </a:r>
          </a:p>
        </p:txBody>
      </p:sp>
      <p:sp>
        <p:nvSpPr>
          <p:cNvPr id="81923" name="Content Placeholder 2"/>
          <p:cNvSpPr>
            <a:spLocks noGrp="1"/>
          </p:cNvSpPr>
          <p:nvPr>
            <p:ph idx="1"/>
          </p:nvPr>
        </p:nvSpPr>
        <p:spPr>
          <a:xfrm>
            <a:off x="866275" y="1143000"/>
            <a:ext cx="10491536" cy="5474367"/>
          </a:xfrm>
        </p:spPr>
        <p:txBody>
          <a:bodyPr>
            <a:normAutofit/>
          </a:bodyPr>
          <a:lstStyle/>
          <a:p>
            <a:r>
              <a:rPr lang="en-US" altLang="en-US" dirty="0" smtClean="0"/>
              <a:t>If several processes queued on condition x, and </a:t>
            </a:r>
            <a:r>
              <a:rPr lang="en-US" altLang="en-US" dirty="0" err="1" smtClean="0"/>
              <a:t>x.signal</a:t>
            </a:r>
            <a:r>
              <a:rPr lang="en-US" altLang="en-US" dirty="0" smtClean="0"/>
              <a:t>() executed, which should be resumed?</a:t>
            </a:r>
          </a:p>
          <a:p>
            <a:r>
              <a:rPr lang="en-US" altLang="en-US" dirty="0" smtClean="0"/>
              <a:t>FCFS frequently not adequate </a:t>
            </a:r>
          </a:p>
          <a:p>
            <a:r>
              <a:rPr lang="en-US" altLang="en-US" b="1" dirty="0" smtClean="0">
                <a:solidFill>
                  <a:srgbClr val="F7B217"/>
                </a:solidFill>
              </a:rPr>
              <a:t>conditional-wait</a:t>
            </a:r>
            <a:r>
              <a:rPr lang="en-US" altLang="en-US" b="1" dirty="0" smtClean="0">
                <a:solidFill>
                  <a:srgbClr val="0000FF"/>
                </a:solidFill>
              </a:rPr>
              <a:t> </a:t>
            </a:r>
            <a:r>
              <a:rPr lang="en-US" altLang="en-US" dirty="0" smtClean="0"/>
              <a:t>construct of the form </a:t>
            </a:r>
            <a:r>
              <a:rPr lang="en-US" altLang="en-US" dirty="0" err="1" smtClean="0"/>
              <a:t>x.wait</a:t>
            </a:r>
            <a:r>
              <a:rPr lang="en-US" altLang="en-US" dirty="0" smtClean="0"/>
              <a:t>(c)</a:t>
            </a:r>
          </a:p>
          <a:p>
            <a:pPr lvl="1"/>
            <a:r>
              <a:rPr lang="en-US" altLang="en-US" dirty="0" smtClean="0"/>
              <a:t>Where c is </a:t>
            </a:r>
            <a:r>
              <a:rPr lang="en-US" altLang="en-US" b="1" dirty="0" smtClean="0">
                <a:solidFill>
                  <a:srgbClr val="F7B217"/>
                </a:solidFill>
              </a:rPr>
              <a:t>priority number</a:t>
            </a:r>
          </a:p>
          <a:p>
            <a:pPr lvl="1"/>
            <a:r>
              <a:rPr lang="en-US" altLang="en-US" dirty="0" smtClean="0"/>
              <a:t>Process with lowest number (highest priority) is scheduled next</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40</a:t>
            </a:fld>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ChangeArrowheads="1"/>
          </p:cNvSpPr>
          <p:nvPr>
            <p:ph idx="1"/>
          </p:nvPr>
        </p:nvSpPr>
        <p:spPr>
          <a:xfrm>
            <a:off x="882869" y="1093076"/>
            <a:ext cx="10478814" cy="5355850"/>
          </a:xfrm>
        </p:spPr>
        <p:txBody>
          <a:bodyPr>
            <a:normAutofit fontScale="55000" lnSpcReduction="20000"/>
          </a:bodyPr>
          <a:lstStyle/>
          <a:p>
            <a:pPr>
              <a:lnSpc>
                <a:spcPct val="80000"/>
              </a:lnSpc>
            </a:pPr>
            <a:r>
              <a:rPr lang="en-US" altLang="en-US" sz="5800" dirty="0" smtClean="0"/>
              <a:t>Allocate a single resource among competing processes using priority numbers that specify the maximum time a process  plans to use the resource</a:t>
            </a:r>
          </a:p>
          <a:p>
            <a:pPr>
              <a:lnSpc>
                <a:spcPct val="80000"/>
              </a:lnSpc>
              <a:buFont typeface="Monotype Sorts" pitchFamily="-84" charset="2"/>
              <a:buNone/>
            </a:pPr>
            <a:endParaRPr lang="en-US" altLang="en-US" b="1" dirty="0" smtClean="0">
              <a:solidFill>
                <a:srgbClr val="000000"/>
              </a:solidFill>
              <a:latin typeface="Courier New" pitchFamily="49" charset="0"/>
              <a:cs typeface="Courier New" pitchFamily="49" charset="0"/>
            </a:endParaRPr>
          </a:p>
          <a:p>
            <a:pPr>
              <a:lnSpc>
                <a:spcPct val="80000"/>
              </a:lnSpc>
              <a:buFont typeface="Monotype Sorts" pitchFamily="-84" charset="2"/>
              <a:buNone/>
            </a:pPr>
            <a:r>
              <a:rPr lang="en-US" altLang="en-US" b="1" dirty="0" smtClean="0">
                <a:solidFill>
                  <a:srgbClr val="1E3272"/>
                </a:solidFill>
                <a:latin typeface="Courier New" pitchFamily="49" charset="0"/>
                <a:cs typeface="Courier New" pitchFamily="49" charset="0"/>
              </a:rPr>
              <a:t>              </a:t>
            </a:r>
            <a:r>
              <a:rPr lang="en-US" altLang="en-US" sz="4400" b="1" dirty="0" err="1" smtClean="0">
                <a:solidFill>
                  <a:srgbClr val="1E3272"/>
                </a:solidFill>
                <a:latin typeface="Courier New" pitchFamily="49" charset="0"/>
                <a:cs typeface="Courier New" pitchFamily="49" charset="0"/>
              </a:rPr>
              <a:t>R.acquire</a:t>
            </a:r>
            <a:r>
              <a:rPr lang="en-US" altLang="en-US" sz="4400" b="1" dirty="0" smtClean="0">
                <a:solidFill>
                  <a:srgbClr val="1E3272"/>
                </a:solidFill>
                <a:latin typeface="Courier New" pitchFamily="49" charset="0"/>
                <a:cs typeface="Courier New" pitchFamily="49" charset="0"/>
              </a:rPr>
              <a:t>(t)</a:t>
            </a:r>
            <a:r>
              <a:rPr lang="en-US" altLang="en-US" sz="5100" b="1" dirty="0" smtClean="0">
                <a:solidFill>
                  <a:srgbClr val="1E3272"/>
                </a:solidFill>
                <a:latin typeface="Courier New" pitchFamily="49" charset="0"/>
                <a:cs typeface="Courier New" pitchFamily="49" charset="0"/>
              </a:rPr>
              <a:t>;</a:t>
            </a:r>
          </a:p>
          <a:p>
            <a:pPr>
              <a:lnSpc>
                <a:spcPct val="80000"/>
              </a:lnSpc>
              <a:buFont typeface="Monotype Sorts" pitchFamily="-84" charset="2"/>
              <a:buNone/>
            </a:pPr>
            <a:r>
              <a:rPr lang="en-US" altLang="en-US" b="1" dirty="0" smtClean="0">
                <a:solidFill>
                  <a:srgbClr val="1E3272"/>
                </a:solidFill>
                <a:latin typeface="Courier New" pitchFamily="49" charset="0"/>
                <a:cs typeface="Courier New" pitchFamily="49" charset="0"/>
              </a:rPr>
              <a:t>                   </a:t>
            </a:r>
            <a:r>
              <a:rPr lang="en-US" altLang="en-US" sz="5100" b="1" dirty="0" smtClean="0">
                <a:solidFill>
                  <a:srgbClr val="1E3272"/>
                </a:solidFill>
                <a:latin typeface="Courier New" pitchFamily="49" charset="0"/>
                <a:cs typeface="Courier New" pitchFamily="49" charset="0"/>
              </a:rPr>
              <a:t>...</a:t>
            </a:r>
          </a:p>
          <a:p>
            <a:pPr>
              <a:lnSpc>
                <a:spcPct val="80000"/>
              </a:lnSpc>
              <a:buFont typeface="Monotype Sorts" pitchFamily="-84" charset="2"/>
              <a:buNone/>
            </a:pPr>
            <a:r>
              <a:rPr lang="en-US" altLang="en-US" sz="5100" b="1" dirty="0" smtClean="0">
                <a:solidFill>
                  <a:srgbClr val="1E3272"/>
                </a:solidFill>
                <a:latin typeface="Courier New" pitchFamily="49" charset="0"/>
                <a:cs typeface="Courier New" pitchFamily="49" charset="0"/>
              </a:rPr>
              <a:t>                access the </a:t>
            </a:r>
            <a:r>
              <a:rPr lang="en-US" altLang="en-US" sz="5100" b="1" dirty="0" err="1" smtClean="0">
                <a:solidFill>
                  <a:srgbClr val="1E3272"/>
                </a:solidFill>
                <a:latin typeface="Courier New" pitchFamily="49" charset="0"/>
                <a:cs typeface="Courier New" pitchFamily="49" charset="0"/>
              </a:rPr>
              <a:t>resurce</a:t>
            </a:r>
            <a:r>
              <a:rPr lang="en-US" altLang="en-US" sz="5100" b="1" dirty="0" smtClean="0">
                <a:solidFill>
                  <a:srgbClr val="1E3272"/>
                </a:solidFill>
                <a:latin typeface="Courier New" pitchFamily="49" charset="0"/>
                <a:cs typeface="Courier New" pitchFamily="49" charset="0"/>
              </a:rPr>
              <a:t>;</a:t>
            </a:r>
          </a:p>
          <a:p>
            <a:pPr>
              <a:lnSpc>
                <a:spcPct val="80000"/>
              </a:lnSpc>
              <a:buFont typeface="Monotype Sorts" pitchFamily="-84" charset="2"/>
              <a:buNone/>
            </a:pPr>
            <a:r>
              <a:rPr lang="ru-RU" altLang="en-US" sz="5100" b="1" dirty="0" smtClean="0">
                <a:solidFill>
                  <a:srgbClr val="1E3272"/>
                </a:solidFill>
                <a:latin typeface="Courier New" pitchFamily="49" charset="0"/>
                <a:cs typeface="Courier New" pitchFamily="49" charset="0"/>
              </a:rPr>
              <a:t>             </a:t>
            </a:r>
            <a:r>
              <a:rPr lang="en-US" altLang="en-US" sz="5100" b="1" dirty="0" smtClean="0">
                <a:solidFill>
                  <a:srgbClr val="1E3272"/>
                </a:solidFill>
                <a:latin typeface="Courier New" pitchFamily="49" charset="0"/>
                <a:cs typeface="Courier New" pitchFamily="49" charset="0"/>
              </a:rPr>
              <a:t>...</a:t>
            </a:r>
            <a:endParaRPr lang="en-US" altLang="en-US" sz="5100" b="1" dirty="0" smtClean="0">
              <a:solidFill>
                <a:srgbClr val="1E3272"/>
              </a:solidFill>
              <a:latin typeface="Courier New" pitchFamily="49" charset="0"/>
              <a:cs typeface="Courier New" pitchFamily="49" charset="0"/>
            </a:endParaRPr>
          </a:p>
          <a:p>
            <a:pPr>
              <a:lnSpc>
                <a:spcPct val="80000"/>
              </a:lnSpc>
              <a:buFont typeface="Monotype Sorts" pitchFamily="-84" charset="2"/>
              <a:buNone/>
            </a:pPr>
            <a:endParaRPr lang="en-US" altLang="en-US" b="1" dirty="0" smtClean="0">
              <a:solidFill>
                <a:srgbClr val="1E3272"/>
              </a:solidFill>
              <a:latin typeface="Courier New" pitchFamily="49" charset="0"/>
              <a:cs typeface="Courier New" pitchFamily="49" charset="0"/>
            </a:endParaRPr>
          </a:p>
          <a:p>
            <a:pPr>
              <a:lnSpc>
                <a:spcPct val="80000"/>
              </a:lnSpc>
              <a:buFont typeface="Monotype Sorts" pitchFamily="-84" charset="2"/>
              <a:buNone/>
            </a:pPr>
            <a:r>
              <a:rPr lang="en-US" altLang="en-US" b="1" dirty="0" smtClean="0">
                <a:solidFill>
                  <a:srgbClr val="1E3272"/>
                </a:solidFill>
                <a:latin typeface="Courier New" pitchFamily="49" charset="0"/>
                <a:cs typeface="Courier New" pitchFamily="49" charset="0"/>
              </a:rPr>
              <a:t>             </a:t>
            </a:r>
            <a:r>
              <a:rPr lang="en-US" altLang="en-US" b="1" dirty="0" smtClean="0">
                <a:solidFill>
                  <a:srgbClr val="1E3272"/>
                </a:solidFill>
                <a:latin typeface="Courier New" pitchFamily="49" charset="0"/>
                <a:cs typeface="Courier New" pitchFamily="49" charset="0"/>
              </a:rPr>
              <a:t> </a:t>
            </a:r>
            <a:r>
              <a:rPr lang="en-US" altLang="en-US" sz="4500" b="1" dirty="0" err="1" smtClean="0">
                <a:solidFill>
                  <a:srgbClr val="1E3272"/>
                </a:solidFill>
                <a:latin typeface="Courier New" pitchFamily="49" charset="0"/>
                <a:cs typeface="Courier New" pitchFamily="49" charset="0"/>
              </a:rPr>
              <a:t>R.release</a:t>
            </a:r>
            <a:r>
              <a:rPr lang="en-US" altLang="en-US" sz="4500" b="1" dirty="0" smtClean="0">
                <a:solidFill>
                  <a:srgbClr val="1E3272"/>
                </a:solidFill>
                <a:latin typeface="Courier New" pitchFamily="49" charset="0"/>
                <a:cs typeface="Courier New" pitchFamily="49" charset="0"/>
              </a:rPr>
              <a:t>;</a:t>
            </a:r>
          </a:p>
          <a:p>
            <a:pPr>
              <a:lnSpc>
                <a:spcPct val="80000"/>
              </a:lnSpc>
              <a:buFont typeface="Monotype Sorts" pitchFamily="-84" charset="2"/>
              <a:buNone/>
            </a:pPr>
            <a:endParaRPr lang="en-US" altLang="en-US" dirty="0" smtClean="0">
              <a:solidFill>
                <a:srgbClr val="0000FF"/>
              </a:solidFill>
            </a:endParaRPr>
          </a:p>
          <a:p>
            <a:pPr>
              <a:lnSpc>
                <a:spcPct val="80000"/>
              </a:lnSpc>
            </a:pPr>
            <a:r>
              <a:rPr lang="en-US" altLang="en-US" sz="5100" dirty="0" smtClean="0"/>
              <a:t>Where R is an instance of  type </a:t>
            </a:r>
            <a:r>
              <a:rPr lang="en-US" altLang="en-US" sz="4400" b="1" dirty="0" err="1" smtClean="0">
                <a:solidFill>
                  <a:srgbClr val="1E3272"/>
                </a:solidFill>
                <a:latin typeface="Courier New" pitchFamily="49" charset="0"/>
                <a:cs typeface="Courier New" pitchFamily="49" charset="0"/>
              </a:rPr>
              <a:t>ResourceAllocator</a:t>
            </a:r>
            <a:endParaRPr lang="en-US" altLang="en-US" sz="2500" b="1" dirty="0" smtClean="0">
              <a:solidFill>
                <a:srgbClr val="1E3272"/>
              </a:solidFill>
              <a:latin typeface="Courier New" pitchFamily="49" charset="0"/>
              <a:cs typeface="Courier New" pitchFamily="49" charset="0"/>
            </a:endParaRPr>
          </a:p>
          <a:p>
            <a:pPr>
              <a:lnSpc>
                <a:spcPct val="80000"/>
              </a:lnSpc>
              <a:buFont typeface="Monotype Sorts" pitchFamily="-84" charset="2"/>
              <a:buNone/>
            </a:pPr>
            <a:endParaRPr lang="en-US" altLang="en-US" dirty="0" smtClean="0">
              <a:solidFill>
                <a:srgbClr val="0000FF"/>
              </a:solidFill>
            </a:endParaRPr>
          </a:p>
          <a:p>
            <a:pPr>
              <a:lnSpc>
                <a:spcPct val="80000"/>
              </a:lnSpc>
              <a:buFont typeface="Monotype Sorts" pitchFamily="-84" charset="2"/>
              <a:buNone/>
            </a:pPr>
            <a:endParaRPr lang="en-US" altLang="en-US" dirty="0" smtClean="0">
              <a:solidFill>
                <a:srgbClr val="0000FF"/>
              </a:solidFill>
            </a:endParaRPr>
          </a:p>
          <a:p>
            <a:pPr>
              <a:lnSpc>
                <a:spcPct val="80000"/>
              </a:lnSpc>
              <a:buFont typeface="Monotype Sorts" pitchFamily="-84" charset="2"/>
              <a:buNone/>
            </a:pPr>
            <a:r>
              <a:rPr lang="en-US" altLang="en-US" i="1" dirty="0" smtClean="0">
                <a:solidFill>
                  <a:srgbClr val="0000FF"/>
                </a:solidFill>
              </a:rPr>
              <a:t>       </a:t>
            </a:r>
          </a:p>
        </p:txBody>
      </p:sp>
      <p:sp>
        <p:nvSpPr>
          <p:cNvPr id="82947" name="Rectangle 2"/>
          <p:cNvSpPr>
            <a:spLocks noChangeArrowheads="1"/>
          </p:cNvSpPr>
          <p:nvPr/>
        </p:nvSpPr>
        <p:spPr bwMode="auto">
          <a:xfrm>
            <a:off x="840829" y="147145"/>
            <a:ext cx="10510343" cy="788276"/>
          </a:xfrm>
          <a:prstGeom prst="rect">
            <a:avLst/>
          </a:prstGeom>
          <a:noFill/>
          <a:ln w="9525">
            <a:noFill/>
            <a:miter lim="800000"/>
            <a:headEnd/>
            <a:tailEnd/>
          </a:ln>
        </p:spPr>
        <p:txBody>
          <a:bodyPr lIns="91426" tIns="45714" rIns="91426" bIns="45714" anchor="ctr"/>
          <a:lstStyle/>
          <a:p>
            <a:pPr algn="ctr" eaLnBrk="1" hangingPunct="1"/>
            <a:r>
              <a:rPr lang="en-US" altLang="en-US" sz="4000" b="1" dirty="0" smtClean="0">
                <a:solidFill>
                  <a:srgbClr val="F7B217"/>
                </a:solidFill>
                <a:latin typeface="Arial" pitchFamily="34" charset="0"/>
              </a:rPr>
              <a:t>Single </a:t>
            </a:r>
            <a:r>
              <a:rPr lang="en-US" altLang="en-US" sz="4000" b="1" dirty="0">
                <a:solidFill>
                  <a:srgbClr val="F7B217"/>
                </a:solidFill>
                <a:latin typeface="Arial" pitchFamily="34" charset="0"/>
              </a:rPr>
              <a:t>Resource </a:t>
            </a:r>
            <a:r>
              <a:rPr lang="en-US" altLang="en-US" sz="4000" b="1" dirty="0" smtClean="0">
                <a:solidFill>
                  <a:srgbClr val="F7B217"/>
                </a:solidFill>
                <a:latin typeface="Arial" pitchFamily="34" charset="0"/>
              </a:rPr>
              <a:t>Allocation</a:t>
            </a:r>
            <a:endParaRPr lang="en-US" altLang="en-US" sz="4000" b="1" dirty="0">
              <a:solidFill>
                <a:srgbClr val="F7B217"/>
              </a:solidFill>
              <a:latin typeface="Arial" pitchFamily="34" charset="0"/>
            </a:endParaRP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41</a:t>
            </a:fld>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830317" y="136633"/>
            <a:ext cx="10520855" cy="809297"/>
          </a:xfrm>
        </p:spPr>
        <p:txBody>
          <a:bodyPr>
            <a:normAutofit/>
          </a:bodyPr>
          <a:lstStyle/>
          <a:p>
            <a:pPr eaLnBrk="1" hangingPunct="1"/>
            <a:r>
              <a:rPr lang="en-US" altLang="en-US" dirty="0" smtClean="0"/>
              <a:t>A Monitor to Allocate Single Resource</a:t>
            </a:r>
          </a:p>
        </p:txBody>
      </p:sp>
      <p:sp>
        <p:nvSpPr>
          <p:cNvPr id="84995" name="Rectangle 3"/>
          <p:cNvSpPr>
            <a:spLocks noGrp="1" noChangeArrowheads="1"/>
          </p:cNvSpPr>
          <p:nvPr>
            <p:ph idx="1"/>
          </p:nvPr>
        </p:nvSpPr>
        <p:spPr>
          <a:xfrm>
            <a:off x="849660" y="1145136"/>
            <a:ext cx="10480492" cy="5087498"/>
          </a:xfrm>
        </p:spPr>
        <p:txBody>
          <a:bodyPr/>
          <a:lstStyle/>
          <a:p>
            <a:pPr>
              <a:buFont typeface="Monotype Sorts" pitchFamily="-84" charset="2"/>
              <a:buNone/>
              <a:tabLst>
                <a:tab pos="1368425" algn="l"/>
                <a:tab pos="1712913" algn="l"/>
                <a:tab pos="2335213" algn="l"/>
              </a:tabLst>
            </a:pPr>
            <a:endParaRPr lang="en-US" altLang="en-US" sz="1400" dirty="0" smtClean="0"/>
          </a:p>
          <a:p>
            <a:pPr>
              <a:spcBef>
                <a:spcPct val="15000"/>
              </a:spcBef>
              <a:buFont typeface="Monotype Sorts" pitchFamily="-84" charset="2"/>
              <a:buNone/>
              <a:tabLst>
                <a:tab pos="1368425" algn="l"/>
                <a:tab pos="1712913" algn="l"/>
                <a:tab pos="2335213" algn="l"/>
              </a:tabLst>
            </a:pPr>
            <a:r>
              <a:rPr lang="en-US" altLang="en-US" sz="1600" dirty="0" smtClean="0">
                <a:solidFill>
                  <a:srgbClr val="000000"/>
                </a:solidFill>
                <a:latin typeface="Courier New" pitchFamily="49" charset="0"/>
                <a:cs typeface="Courier New" pitchFamily="49" charset="0"/>
              </a:rPr>
              <a:t>monitor </a:t>
            </a:r>
            <a:r>
              <a:rPr lang="en-US" altLang="en-US" sz="1600" dirty="0" err="1" smtClean="0">
                <a:solidFill>
                  <a:srgbClr val="000000"/>
                </a:solidFill>
                <a:latin typeface="Courier New" pitchFamily="49" charset="0"/>
                <a:cs typeface="Courier New" pitchFamily="49" charset="0"/>
              </a:rPr>
              <a:t>ResourceAllocator</a:t>
            </a:r>
            <a:r>
              <a:rPr lang="en-US" altLang="en-US" sz="1600" dirty="0" smtClean="0">
                <a:solidFill>
                  <a:srgbClr val="000000"/>
                </a:solidFill>
                <a:latin typeface="Courier New" pitchFamily="49" charset="0"/>
                <a:cs typeface="Courier New" pitchFamily="49" charset="0"/>
              </a:rPr>
              <a:t> </a:t>
            </a:r>
          </a:p>
          <a:p>
            <a:pPr>
              <a:spcBef>
                <a:spcPct val="15000"/>
              </a:spcBef>
              <a:buFont typeface="Monotype Sorts" pitchFamily="-84" charset="2"/>
              <a:buNone/>
              <a:tabLst>
                <a:tab pos="1368425" algn="l"/>
                <a:tab pos="1712913" algn="l"/>
                <a:tab pos="2335213" algn="l"/>
              </a:tabLst>
            </a:pPr>
            <a:r>
              <a:rPr lang="en-US" altLang="en-US" sz="1600" dirty="0" smtClean="0">
                <a:solidFill>
                  <a:srgbClr val="000000"/>
                </a:solidFill>
                <a:latin typeface="Courier New" pitchFamily="49" charset="0"/>
                <a:cs typeface="Courier New" pitchFamily="49" charset="0"/>
              </a:rPr>
              <a:t>{ </a:t>
            </a:r>
          </a:p>
          <a:p>
            <a:pPr>
              <a:spcBef>
                <a:spcPct val="15000"/>
              </a:spcBef>
              <a:buFont typeface="Monotype Sorts" pitchFamily="-84" charset="2"/>
              <a:buNone/>
              <a:tabLst>
                <a:tab pos="1368425" algn="l"/>
                <a:tab pos="1712913" algn="l"/>
                <a:tab pos="2335213" algn="l"/>
              </a:tabLst>
            </a:pPr>
            <a:r>
              <a:rPr lang="en-US" altLang="en-US" sz="1600" dirty="0" smtClean="0">
                <a:solidFill>
                  <a:srgbClr val="000000"/>
                </a:solidFill>
                <a:latin typeface="Courier New" pitchFamily="49" charset="0"/>
                <a:cs typeface="Courier New" pitchFamily="49" charset="0"/>
              </a:rPr>
              <a:t>	</a:t>
            </a:r>
            <a:r>
              <a:rPr lang="en-US" altLang="en-US" sz="1600" dirty="0" err="1" smtClean="0">
                <a:solidFill>
                  <a:srgbClr val="000000"/>
                </a:solidFill>
                <a:latin typeface="Courier New" pitchFamily="49" charset="0"/>
                <a:cs typeface="Courier New" pitchFamily="49" charset="0"/>
              </a:rPr>
              <a:t>boolean</a:t>
            </a:r>
            <a:r>
              <a:rPr lang="en-US" altLang="en-US" sz="1600" dirty="0" smtClean="0">
                <a:solidFill>
                  <a:srgbClr val="000000"/>
                </a:solidFill>
                <a:latin typeface="Courier New" pitchFamily="49" charset="0"/>
                <a:cs typeface="Courier New" pitchFamily="49" charset="0"/>
              </a:rPr>
              <a:t> busy; </a:t>
            </a:r>
          </a:p>
          <a:p>
            <a:pPr>
              <a:spcBef>
                <a:spcPct val="15000"/>
              </a:spcBef>
              <a:buFont typeface="Monotype Sorts" pitchFamily="-84" charset="2"/>
              <a:buNone/>
              <a:tabLst>
                <a:tab pos="1368425" algn="l"/>
                <a:tab pos="1712913" algn="l"/>
                <a:tab pos="2335213" algn="l"/>
              </a:tabLst>
            </a:pPr>
            <a:r>
              <a:rPr lang="en-US" altLang="en-US" sz="1600" dirty="0" smtClean="0">
                <a:solidFill>
                  <a:srgbClr val="000000"/>
                </a:solidFill>
                <a:latin typeface="Courier New" pitchFamily="49" charset="0"/>
                <a:cs typeface="Courier New" pitchFamily="49" charset="0"/>
              </a:rPr>
              <a:t>	condition x; </a:t>
            </a:r>
          </a:p>
          <a:p>
            <a:pPr>
              <a:spcBef>
                <a:spcPct val="15000"/>
              </a:spcBef>
              <a:buFont typeface="Monotype Sorts" pitchFamily="-84" charset="2"/>
              <a:buNone/>
              <a:tabLst>
                <a:tab pos="1368425" algn="l"/>
                <a:tab pos="1712913" algn="l"/>
                <a:tab pos="2335213" algn="l"/>
              </a:tabLst>
            </a:pPr>
            <a:r>
              <a:rPr lang="en-US" altLang="en-US" sz="1600" dirty="0" smtClean="0">
                <a:solidFill>
                  <a:srgbClr val="000000"/>
                </a:solidFill>
                <a:latin typeface="Courier New" pitchFamily="49" charset="0"/>
                <a:cs typeface="Courier New" pitchFamily="49" charset="0"/>
              </a:rPr>
              <a:t>	void acquire(</a:t>
            </a:r>
            <a:r>
              <a:rPr lang="en-US" altLang="en-US" sz="1600" dirty="0" err="1" smtClean="0">
                <a:solidFill>
                  <a:srgbClr val="000000"/>
                </a:solidFill>
                <a:latin typeface="Courier New" pitchFamily="49" charset="0"/>
                <a:cs typeface="Courier New" pitchFamily="49" charset="0"/>
              </a:rPr>
              <a:t>int</a:t>
            </a:r>
            <a:r>
              <a:rPr lang="en-US" altLang="en-US" sz="1600" dirty="0" smtClean="0">
                <a:solidFill>
                  <a:srgbClr val="000000"/>
                </a:solidFill>
                <a:latin typeface="Courier New" pitchFamily="49" charset="0"/>
                <a:cs typeface="Courier New" pitchFamily="49" charset="0"/>
              </a:rPr>
              <a:t> time) { </a:t>
            </a:r>
          </a:p>
          <a:p>
            <a:pPr>
              <a:spcBef>
                <a:spcPct val="15000"/>
              </a:spcBef>
              <a:buFont typeface="Monotype Sorts" pitchFamily="-84" charset="2"/>
              <a:buNone/>
              <a:tabLst>
                <a:tab pos="1368425" algn="l"/>
                <a:tab pos="1712913" algn="l"/>
                <a:tab pos="2335213" algn="l"/>
              </a:tabLst>
            </a:pPr>
            <a:r>
              <a:rPr lang="en-US" altLang="en-US" sz="1600" dirty="0" smtClean="0">
                <a:solidFill>
                  <a:srgbClr val="000000"/>
                </a:solidFill>
                <a:latin typeface="Courier New" pitchFamily="49" charset="0"/>
                <a:cs typeface="Courier New" pitchFamily="49" charset="0"/>
              </a:rPr>
              <a:t>		if (busy) </a:t>
            </a:r>
          </a:p>
          <a:p>
            <a:pPr>
              <a:spcBef>
                <a:spcPct val="15000"/>
              </a:spcBef>
              <a:buFont typeface="Monotype Sorts" pitchFamily="-84" charset="2"/>
              <a:buNone/>
              <a:tabLst>
                <a:tab pos="1368425" algn="l"/>
                <a:tab pos="1712913" algn="l"/>
                <a:tab pos="2335213" algn="l"/>
              </a:tabLst>
            </a:pPr>
            <a:r>
              <a:rPr lang="en-US" altLang="en-US" sz="1600" dirty="0" smtClean="0">
                <a:solidFill>
                  <a:srgbClr val="000000"/>
                </a:solidFill>
                <a:latin typeface="Courier New" pitchFamily="49" charset="0"/>
                <a:cs typeface="Courier New" pitchFamily="49" charset="0"/>
              </a:rPr>
              <a:t>			</a:t>
            </a:r>
            <a:r>
              <a:rPr lang="en-US" altLang="en-US" sz="1600" dirty="0" err="1" smtClean="0">
                <a:solidFill>
                  <a:srgbClr val="000000"/>
                </a:solidFill>
                <a:latin typeface="Courier New" pitchFamily="49" charset="0"/>
                <a:cs typeface="Courier New" pitchFamily="49" charset="0"/>
              </a:rPr>
              <a:t>x.wait</a:t>
            </a:r>
            <a:r>
              <a:rPr lang="en-US" altLang="en-US" sz="1600" dirty="0" smtClean="0">
                <a:solidFill>
                  <a:srgbClr val="000000"/>
                </a:solidFill>
                <a:latin typeface="Courier New" pitchFamily="49" charset="0"/>
                <a:cs typeface="Courier New" pitchFamily="49" charset="0"/>
              </a:rPr>
              <a:t>(time); </a:t>
            </a:r>
          </a:p>
          <a:p>
            <a:pPr>
              <a:spcBef>
                <a:spcPct val="15000"/>
              </a:spcBef>
              <a:buFont typeface="Monotype Sorts" pitchFamily="-84" charset="2"/>
              <a:buNone/>
              <a:tabLst>
                <a:tab pos="1368425" algn="l"/>
                <a:tab pos="1712913" algn="l"/>
                <a:tab pos="2335213" algn="l"/>
              </a:tabLst>
            </a:pPr>
            <a:r>
              <a:rPr lang="en-US" altLang="en-US" sz="1600" dirty="0" smtClean="0">
                <a:solidFill>
                  <a:srgbClr val="000000"/>
                </a:solidFill>
                <a:latin typeface="Courier New" pitchFamily="49" charset="0"/>
                <a:cs typeface="Courier New" pitchFamily="49" charset="0"/>
              </a:rPr>
              <a:t>		busy = TRUE; </a:t>
            </a:r>
          </a:p>
          <a:p>
            <a:pPr>
              <a:spcBef>
                <a:spcPct val="15000"/>
              </a:spcBef>
              <a:buFont typeface="Monotype Sorts" pitchFamily="-84" charset="2"/>
              <a:buNone/>
              <a:tabLst>
                <a:tab pos="1368425" algn="l"/>
                <a:tab pos="1712913" algn="l"/>
                <a:tab pos="2335213" algn="l"/>
              </a:tabLst>
            </a:pPr>
            <a:r>
              <a:rPr lang="en-US" altLang="en-US" sz="1600" dirty="0" smtClean="0">
                <a:solidFill>
                  <a:srgbClr val="000000"/>
                </a:solidFill>
                <a:latin typeface="Courier New" pitchFamily="49" charset="0"/>
                <a:cs typeface="Courier New" pitchFamily="49" charset="0"/>
              </a:rPr>
              <a:t>	} </a:t>
            </a:r>
          </a:p>
          <a:p>
            <a:pPr>
              <a:spcBef>
                <a:spcPct val="15000"/>
              </a:spcBef>
              <a:buFont typeface="Monotype Sorts" pitchFamily="-84" charset="2"/>
              <a:buNone/>
              <a:tabLst>
                <a:tab pos="1368425" algn="l"/>
                <a:tab pos="1712913" algn="l"/>
                <a:tab pos="2335213" algn="l"/>
              </a:tabLst>
            </a:pPr>
            <a:r>
              <a:rPr lang="en-US" altLang="en-US" sz="1600" dirty="0" smtClean="0">
                <a:solidFill>
                  <a:srgbClr val="000000"/>
                </a:solidFill>
                <a:latin typeface="Courier New" pitchFamily="49" charset="0"/>
                <a:cs typeface="Courier New" pitchFamily="49" charset="0"/>
              </a:rPr>
              <a:t>	void release() { </a:t>
            </a:r>
          </a:p>
          <a:p>
            <a:pPr>
              <a:spcBef>
                <a:spcPct val="15000"/>
              </a:spcBef>
              <a:buFont typeface="Monotype Sorts" pitchFamily="-84" charset="2"/>
              <a:buNone/>
              <a:tabLst>
                <a:tab pos="1368425" algn="l"/>
                <a:tab pos="1712913" algn="l"/>
                <a:tab pos="2335213" algn="l"/>
              </a:tabLst>
            </a:pPr>
            <a:r>
              <a:rPr lang="en-US" altLang="en-US" sz="1600" dirty="0" smtClean="0">
                <a:solidFill>
                  <a:srgbClr val="000000"/>
                </a:solidFill>
                <a:latin typeface="Courier New" pitchFamily="49" charset="0"/>
                <a:cs typeface="Courier New" pitchFamily="49" charset="0"/>
              </a:rPr>
              <a:t>		busy = FALSE; </a:t>
            </a:r>
          </a:p>
          <a:p>
            <a:pPr>
              <a:spcBef>
                <a:spcPct val="15000"/>
              </a:spcBef>
              <a:buFont typeface="Monotype Sorts" pitchFamily="-84" charset="2"/>
              <a:buNone/>
              <a:tabLst>
                <a:tab pos="1368425" algn="l"/>
                <a:tab pos="1712913" algn="l"/>
                <a:tab pos="2335213" algn="l"/>
              </a:tabLst>
            </a:pPr>
            <a:r>
              <a:rPr lang="en-US" altLang="en-US" sz="1600" dirty="0" smtClean="0">
                <a:solidFill>
                  <a:srgbClr val="000000"/>
                </a:solidFill>
                <a:latin typeface="Courier New" pitchFamily="49" charset="0"/>
                <a:cs typeface="Courier New" pitchFamily="49" charset="0"/>
              </a:rPr>
              <a:t>		</a:t>
            </a:r>
            <a:r>
              <a:rPr lang="en-US" altLang="en-US" sz="1600" dirty="0" err="1" smtClean="0">
                <a:solidFill>
                  <a:srgbClr val="000000"/>
                </a:solidFill>
                <a:latin typeface="Courier New" pitchFamily="49" charset="0"/>
                <a:cs typeface="Courier New" pitchFamily="49" charset="0"/>
              </a:rPr>
              <a:t>x.signal</a:t>
            </a:r>
            <a:r>
              <a:rPr lang="en-US" altLang="en-US" sz="1600" dirty="0" smtClean="0">
                <a:solidFill>
                  <a:srgbClr val="000000"/>
                </a:solidFill>
                <a:latin typeface="Courier New" pitchFamily="49" charset="0"/>
                <a:cs typeface="Courier New" pitchFamily="49" charset="0"/>
              </a:rPr>
              <a:t>(); </a:t>
            </a:r>
          </a:p>
          <a:p>
            <a:pPr>
              <a:spcBef>
                <a:spcPct val="15000"/>
              </a:spcBef>
              <a:buFont typeface="Monotype Sorts" pitchFamily="-84" charset="2"/>
              <a:buNone/>
              <a:tabLst>
                <a:tab pos="1368425" algn="l"/>
                <a:tab pos="1712913" algn="l"/>
                <a:tab pos="2335213" algn="l"/>
              </a:tabLst>
            </a:pPr>
            <a:r>
              <a:rPr lang="en-US" altLang="en-US" sz="1600" dirty="0" smtClean="0">
                <a:solidFill>
                  <a:srgbClr val="000000"/>
                </a:solidFill>
                <a:latin typeface="Courier New" pitchFamily="49" charset="0"/>
                <a:cs typeface="Courier New" pitchFamily="49" charset="0"/>
              </a:rPr>
              <a:t>	} </a:t>
            </a:r>
          </a:p>
          <a:p>
            <a:pPr>
              <a:spcBef>
                <a:spcPct val="15000"/>
              </a:spcBef>
              <a:buFont typeface="Monotype Sorts" pitchFamily="-84" charset="2"/>
              <a:buNone/>
              <a:tabLst>
                <a:tab pos="1368425" algn="l"/>
                <a:tab pos="1712913" algn="l"/>
                <a:tab pos="2335213" algn="l"/>
              </a:tabLst>
            </a:pPr>
            <a:r>
              <a:rPr lang="en-US" altLang="en-US" sz="1600" dirty="0" smtClean="0">
                <a:solidFill>
                  <a:srgbClr val="000000"/>
                </a:solidFill>
                <a:latin typeface="Courier New" pitchFamily="49" charset="0"/>
                <a:cs typeface="Courier New" pitchFamily="49" charset="0"/>
              </a:rPr>
              <a:t>initialization code() {</a:t>
            </a:r>
          </a:p>
          <a:p>
            <a:pPr>
              <a:spcBef>
                <a:spcPct val="15000"/>
              </a:spcBef>
              <a:buFont typeface="Monotype Sorts" pitchFamily="-84" charset="2"/>
              <a:buNone/>
              <a:tabLst>
                <a:tab pos="1368425" algn="l"/>
                <a:tab pos="1712913" algn="l"/>
                <a:tab pos="2335213" algn="l"/>
              </a:tabLst>
            </a:pPr>
            <a:r>
              <a:rPr lang="en-US" altLang="en-US" sz="1600" dirty="0" smtClean="0">
                <a:solidFill>
                  <a:srgbClr val="000000"/>
                </a:solidFill>
                <a:latin typeface="Courier New" pitchFamily="49" charset="0"/>
                <a:cs typeface="Courier New" pitchFamily="49" charset="0"/>
              </a:rPr>
              <a:t>	 busy = FALSE; </a:t>
            </a:r>
          </a:p>
          <a:p>
            <a:pPr>
              <a:spcBef>
                <a:spcPct val="15000"/>
              </a:spcBef>
              <a:buFont typeface="Monotype Sorts" pitchFamily="-84" charset="2"/>
              <a:buNone/>
              <a:tabLst>
                <a:tab pos="1368425" algn="l"/>
                <a:tab pos="1712913" algn="l"/>
                <a:tab pos="2335213" algn="l"/>
              </a:tabLst>
            </a:pPr>
            <a:r>
              <a:rPr lang="en-US" altLang="en-US" sz="1600" dirty="0" smtClean="0">
                <a:solidFill>
                  <a:srgbClr val="000000"/>
                </a:solidFill>
                <a:latin typeface="Courier New" pitchFamily="49" charset="0"/>
                <a:cs typeface="Courier New" pitchFamily="49" charset="0"/>
              </a:rPr>
              <a:t>	}</a:t>
            </a:r>
          </a:p>
          <a:p>
            <a:pPr>
              <a:spcBef>
                <a:spcPct val="15000"/>
              </a:spcBef>
              <a:buFont typeface="Monotype Sorts" pitchFamily="-84" charset="2"/>
              <a:buNone/>
              <a:tabLst>
                <a:tab pos="1368425" algn="l"/>
                <a:tab pos="1712913" algn="l"/>
                <a:tab pos="2335213" algn="l"/>
              </a:tabLst>
            </a:pPr>
            <a:r>
              <a:rPr lang="en-US" altLang="en-US" sz="1600" dirty="0" smtClean="0">
                <a:solidFill>
                  <a:srgbClr val="000000"/>
                </a:solidFill>
                <a:latin typeface="Courier New" pitchFamily="49" charset="0"/>
                <a:cs typeface="Courier New" pitchFamily="49" charset="0"/>
              </a:rPr>
              <a:t>}</a:t>
            </a:r>
            <a:r>
              <a:rPr lang="en-US" altLang="en-US" sz="1600" b="1" dirty="0" smtClean="0"/>
              <a:t>	</a:t>
            </a:r>
            <a:r>
              <a:rPr lang="en-US" altLang="en-US" sz="1400" b="1" dirty="0" smtClean="0"/>
              <a:t>	</a:t>
            </a:r>
            <a:r>
              <a:rPr lang="en-US" altLang="en-US" sz="1400" dirty="0" smtClean="0"/>
              <a:t>	</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42</a:t>
            </a:fld>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64999" y="472120"/>
            <a:ext cx="7524751" cy="5262979"/>
          </a:xfrm>
          <a:prstGeom prst="rect">
            <a:avLst/>
          </a:prstGeom>
          <a:noFill/>
          <a:ln>
            <a:noFill/>
          </a:ln>
          <a:scene3d>
            <a:camera prst="perspectiveRelaxed"/>
            <a:lightRig rig="threePt" dir="t"/>
          </a:scene3d>
        </p:spPr>
        <p:txBody>
          <a:bodyPr wrap="square" lIns="91440" tIns="45720" rIns="91440" bIns="45720">
            <a:spAutoFit/>
          </a:bodyPr>
          <a:lstStyle/>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.text</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__start:	addi t1, zero, 0x18</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addi t2, zero, 0x21</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cycle: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beq</a:t>
            </a:r>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t1, t2, done</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slt</a:t>
            </a:r>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t0, t1, t2</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bne</a:t>
            </a:r>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t0, zero,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if_less</a:t>
            </a:r>
            <a:endPar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endParaRP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nop</a:t>
            </a:r>
            <a:endPar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endParaRP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sub t1, t1, t2</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j cycle</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nop</a:t>
            </a:r>
            <a:endPar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endParaRPr>
          </a:p>
          <a:p>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if_less</a:t>
            </a:r>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sub t2, t2, t1</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j cycle</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done:		add t3, t1, zero</a:t>
            </a:r>
            <a:endParaRPr lang="ru-RU" sz="2400" b="0" cap="none" spc="0" dirty="0">
              <a:ln w="0"/>
              <a:solidFill>
                <a:srgbClr val="273272"/>
              </a:solidFill>
              <a:effectLst>
                <a:reflection blurRad="6350" stA="53000" endA="300" endPos="35500" dir="5400000" sy="-90000" algn="bl" rotWithShape="0"/>
              </a:effectLst>
              <a:latin typeface="Courier New" pitchFamily="49" charset="0"/>
              <a:cs typeface="Courier New" pitchFamily="49" charset="0"/>
            </a:endParaRPr>
          </a:p>
        </p:txBody>
      </p:sp>
      <p:sp>
        <p:nvSpPr>
          <p:cNvPr id="2" name="Заголовок 1"/>
          <p:cNvSpPr>
            <a:spLocks noGrp="1"/>
          </p:cNvSpPr>
          <p:nvPr>
            <p:ph type="title"/>
          </p:nvPr>
        </p:nvSpPr>
        <p:spPr/>
        <p:txBody>
          <a:bodyPr>
            <a:normAutofit/>
          </a:bodyPr>
          <a:lstStyle/>
          <a:p>
            <a:r>
              <a:rPr lang="en-US" dirty="0" smtClean="0"/>
              <a:t>Any Questions?</a:t>
            </a:r>
            <a:endParaRPr lang="ru-RU" sz="4000" dirty="0"/>
          </a:p>
        </p:txBody>
      </p:sp>
      <p:sp>
        <p:nvSpPr>
          <p:cNvPr id="6" name="Номер слайда 5"/>
          <p:cNvSpPr>
            <a:spLocks noGrp="1"/>
          </p:cNvSpPr>
          <p:nvPr>
            <p:ph type="sldNum" sz="quarter" idx="12"/>
          </p:nvPr>
        </p:nvSpPr>
        <p:spPr/>
        <p:txBody>
          <a:bodyPr/>
          <a:lstStyle/>
          <a:p>
            <a:pPr algn="ctr"/>
            <a:fld id="{1397BFD8-F312-4EF2-A268-44FB4BDDBBB0}" type="slidenum">
              <a:rPr lang="ru-RU" smtClean="0"/>
              <a:pPr algn="ctr"/>
              <a:t>43</a:t>
            </a:fld>
            <a:endParaRPr lang="ru-RU" dirty="0"/>
          </a:p>
        </p:txBody>
      </p:sp>
    </p:spTree>
    <p:extLst>
      <p:ext uri="{BB962C8B-B14F-4D97-AF65-F5344CB8AC3E}">
        <p14:creationId xmlns:p14="http://schemas.microsoft.com/office/powerpoint/2010/main" xmlns="" val="4217875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51338" y="136634"/>
            <a:ext cx="10520855" cy="809297"/>
          </a:xfrm>
        </p:spPr>
        <p:txBody>
          <a:bodyPr>
            <a:normAutofit/>
          </a:bodyPr>
          <a:lstStyle/>
          <a:p>
            <a:pPr eaLnBrk="1" hangingPunct="1"/>
            <a:r>
              <a:rPr lang="en-US" altLang="en-US" dirty="0" smtClean="0"/>
              <a:t>Producer </a:t>
            </a:r>
          </a:p>
        </p:txBody>
      </p:sp>
      <p:sp>
        <p:nvSpPr>
          <p:cNvPr id="13315" name="Rectangle 3"/>
          <p:cNvSpPr>
            <a:spLocks noGrp="1" noChangeArrowheads="1"/>
          </p:cNvSpPr>
          <p:nvPr>
            <p:ph type="body" idx="1"/>
          </p:nvPr>
        </p:nvSpPr>
        <p:spPr>
          <a:xfrm>
            <a:off x="861848" y="1124607"/>
            <a:ext cx="10489324" cy="5044965"/>
          </a:xfrm>
        </p:spPr>
        <p:txBody>
          <a:bodyPr/>
          <a:lstStyle/>
          <a:p>
            <a:pPr marL="0" indent="0">
              <a:buFont typeface="Monotype Sorts" pitchFamily="-84" charset="2"/>
              <a:buNone/>
            </a:pPr>
            <a:r>
              <a:rPr lang="en-US" altLang="en-US" sz="1700" dirty="0" smtClean="0">
                <a:latin typeface="Courier New" pitchFamily="49" charset="0"/>
                <a:cs typeface="Courier New" pitchFamily="49" charset="0"/>
              </a:rPr>
              <a:t>while (true) {</a:t>
            </a:r>
            <a:br>
              <a:rPr lang="en-US" altLang="en-US" sz="1700" dirty="0" smtClean="0">
                <a:latin typeface="Courier New" pitchFamily="49" charset="0"/>
                <a:cs typeface="Courier New" pitchFamily="49" charset="0"/>
              </a:rPr>
            </a:br>
            <a:r>
              <a:rPr lang="en-US" altLang="en-US" sz="1700" dirty="0" smtClean="0">
                <a:latin typeface="Courier New" pitchFamily="49" charset="0"/>
                <a:cs typeface="Courier New" pitchFamily="49" charset="0"/>
              </a:rPr>
              <a:t>	/* produce an item in next produced */ </a:t>
            </a:r>
          </a:p>
          <a:p>
            <a:pPr marL="0" indent="0">
              <a:buFont typeface="Monotype Sorts" pitchFamily="-84" charset="2"/>
              <a:buNone/>
            </a:pPr>
            <a:r>
              <a:rPr lang="en-US" altLang="en-US" sz="1700" dirty="0" smtClean="0">
                <a:latin typeface="Courier New" pitchFamily="49" charset="0"/>
                <a:cs typeface="Courier New" pitchFamily="49" charset="0"/>
              </a:rPr>
              <a:t>	</a:t>
            </a:r>
          </a:p>
          <a:p>
            <a:pPr marL="0" indent="0">
              <a:buFont typeface="Monotype Sorts" pitchFamily="-84" charset="2"/>
              <a:buNone/>
            </a:pPr>
            <a:r>
              <a:rPr lang="en-US" altLang="en-US" sz="1700" dirty="0" smtClean="0">
                <a:latin typeface="Courier New" pitchFamily="49" charset="0"/>
                <a:cs typeface="Courier New" pitchFamily="49" charset="0"/>
              </a:rPr>
              <a:t>	while (counter == BUFFER_SIZE) ; </a:t>
            </a:r>
          </a:p>
          <a:p>
            <a:pPr marL="0" indent="0">
              <a:buFont typeface="Monotype Sorts" pitchFamily="-84" charset="2"/>
              <a:buNone/>
            </a:pPr>
            <a:r>
              <a:rPr lang="en-US" altLang="en-US" sz="1700" dirty="0" smtClean="0">
                <a:latin typeface="Courier New" pitchFamily="49" charset="0"/>
                <a:cs typeface="Courier New" pitchFamily="49" charset="0"/>
              </a:rPr>
              <a:t>		/* do nothing */ </a:t>
            </a:r>
          </a:p>
          <a:p>
            <a:pPr marL="0" indent="0">
              <a:buFont typeface="Monotype Sorts" pitchFamily="-84" charset="2"/>
              <a:buNone/>
            </a:pPr>
            <a:r>
              <a:rPr lang="en-US" altLang="en-US" sz="1700" dirty="0" smtClean="0">
                <a:latin typeface="Courier New" pitchFamily="49" charset="0"/>
                <a:cs typeface="Courier New" pitchFamily="49" charset="0"/>
              </a:rPr>
              <a:t>	buffer[in] = </a:t>
            </a:r>
            <a:r>
              <a:rPr lang="en-US" altLang="en-US" sz="1700" dirty="0" err="1" smtClean="0">
                <a:latin typeface="Courier New" pitchFamily="49" charset="0"/>
                <a:cs typeface="Courier New" pitchFamily="49" charset="0"/>
              </a:rPr>
              <a:t>next_produced</a:t>
            </a:r>
            <a:r>
              <a:rPr lang="en-US" altLang="en-US" sz="1700" dirty="0" smtClean="0">
                <a:latin typeface="Courier New" pitchFamily="49" charset="0"/>
                <a:cs typeface="Courier New" pitchFamily="49" charset="0"/>
              </a:rPr>
              <a:t>; </a:t>
            </a:r>
          </a:p>
          <a:p>
            <a:pPr marL="0" indent="0">
              <a:buFont typeface="Monotype Sorts" pitchFamily="-84" charset="2"/>
              <a:buNone/>
            </a:pPr>
            <a:r>
              <a:rPr lang="en-US" altLang="en-US" sz="1700" dirty="0" smtClean="0">
                <a:latin typeface="Courier New" pitchFamily="49" charset="0"/>
                <a:cs typeface="Courier New" pitchFamily="49" charset="0"/>
              </a:rPr>
              <a:t>	in = (in + 1) % BUFFER_SIZE; </a:t>
            </a:r>
          </a:p>
          <a:p>
            <a:pPr marL="0" indent="0">
              <a:buFont typeface="Monotype Sorts" pitchFamily="-84" charset="2"/>
              <a:buNone/>
            </a:pPr>
            <a:r>
              <a:rPr lang="en-US" altLang="en-US" sz="1700" dirty="0" smtClean="0">
                <a:latin typeface="Courier New" pitchFamily="49" charset="0"/>
                <a:cs typeface="Courier New" pitchFamily="49" charset="0"/>
              </a:rPr>
              <a:t>	counter++; </a:t>
            </a:r>
          </a:p>
          <a:p>
            <a:pPr marL="0" indent="0">
              <a:buFont typeface="Monotype Sorts" pitchFamily="-84" charset="2"/>
              <a:buNone/>
            </a:pPr>
            <a:r>
              <a:rPr lang="en-US" altLang="en-US" sz="1700" dirty="0" smtClean="0">
                <a:latin typeface="Courier New" pitchFamily="49" charset="0"/>
                <a:cs typeface="Courier New" pitchFamily="49" charset="0"/>
              </a:rPr>
              <a:t>} </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5</a:t>
            </a:fld>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40827" y="157654"/>
            <a:ext cx="10510345" cy="809297"/>
          </a:xfrm>
        </p:spPr>
        <p:txBody>
          <a:bodyPr>
            <a:normAutofit/>
          </a:bodyPr>
          <a:lstStyle/>
          <a:p>
            <a:pPr eaLnBrk="1" hangingPunct="1"/>
            <a:r>
              <a:rPr lang="en-US" altLang="en-US" dirty="0" smtClean="0"/>
              <a:t>Consumer</a:t>
            </a:r>
          </a:p>
        </p:txBody>
      </p:sp>
      <p:sp>
        <p:nvSpPr>
          <p:cNvPr id="15363" name="Rectangle 3"/>
          <p:cNvSpPr>
            <a:spLocks noGrp="1" noChangeArrowheads="1"/>
          </p:cNvSpPr>
          <p:nvPr>
            <p:ph type="body" idx="1"/>
          </p:nvPr>
        </p:nvSpPr>
        <p:spPr>
          <a:xfrm>
            <a:off x="1303867" y="1262064"/>
            <a:ext cx="9169400" cy="4860925"/>
          </a:xfrm>
        </p:spPr>
        <p:txBody>
          <a:bodyPr/>
          <a:lstStyle/>
          <a:p>
            <a:pPr marL="0" indent="0">
              <a:buFont typeface="Monotype Sorts" pitchFamily="-84" charset="2"/>
              <a:buNone/>
            </a:pPr>
            <a:r>
              <a:rPr lang="en-US" altLang="en-US" sz="1600" smtClean="0">
                <a:latin typeface="Courier New" pitchFamily="49" charset="0"/>
                <a:cs typeface="Courier New" pitchFamily="49" charset="0"/>
              </a:rPr>
              <a:t>while (true) {</a:t>
            </a:r>
          </a:p>
          <a:p>
            <a:pPr marL="0" indent="0">
              <a:buFont typeface="Monotype Sorts" pitchFamily="-84" charset="2"/>
              <a:buNone/>
            </a:pPr>
            <a:r>
              <a:rPr lang="en-US" altLang="en-US" sz="1600" smtClean="0">
                <a:latin typeface="Courier New" pitchFamily="49" charset="0"/>
                <a:cs typeface="Courier New" pitchFamily="49" charset="0"/>
              </a:rPr>
              <a:t>	while (counter == 0) </a:t>
            </a:r>
          </a:p>
          <a:p>
            <a:pPr marL="0" indent="0">
              <a:buFont typeface="Monotype Sorts" pitchFamily="-84" charset="2"/>
              <a:buNone/>
            </a:pPr>
            <a:r>
              <a:rPr lang="en-US" altLang="en-US" sz="1600" smtClean="0">
                <a:latin typeface="Courier New" pitchFamily="49" charset="0"/>
                <a:cs typeface="Courier New" pitchFamily="49" charset="0"/>
              </a:rPr>
              <a:t>		; /* do nothing */ </a:t>
            </a:r>
          </a:p>
          <a:p>
            <a:pPr marL="0" indent="0">
              <a:buFont typeface="Monotype Sorts" pitchFamily="-84" charset="2"/>
              <a:buNone/>
            </a:pPr>
            <a:r>
              <a:rPr lang="en-US" altLang="en-US" sz="1600" smtClean="0">
                <a:latin typeface="Courier New" pitchFamily="49" charset="0"/>
                <a:cs typeface="Courier New" pitchFamily="49" charset="0"/>
              </a:rPr>
              <a:t>	next_consumed = buffer[out]; </a:t>
            </a:r>
          </a:p>
          <a:p>
            <a:pPr marL="0" indent="0">
              <a:buFont typeface="Monotype Sorts" pitchFamily="-84" charset="2"/>
              <a:buNone/>
            </a:pPr>
            <a:r>
              <a:rPr lang="en-US" altLang="en-US" sz="1600" smtClean="0">
                <a:latin typeface="Courier New" pitchFamily="49" charset="0"/>
                <a:cs typeface="Courier New" pitchFamily="49" charset="0"/>
              </a:rPr>
              <a:t>	out = (out + 1) % BUFFER_SIZE; 	</a:t>
            </a:r>
          </a:p>
          <a:p>
            <a:pPr marL="0" indent="0">
              <a:buFont typeface="Monotype Sorts" pitchFamily="-84" charset="2"/>
              <a:buNone/>
            </a:pPr>
            <a:r>
              <a:rPr lang="en-US" altLang="en-US" sz="1600" smtClean="0">
                <a:latin typeface="Courier New" pitchFamily="49" charset="0"/>
                <a:cs typeface="Courier New" pitchFamily="49" charset="0"/>
              </a:rPr>
              <a:t>        counter--; </a:t>
            </a:r>
          </a:p>
          <a:p>
            <a:pPr marL="0" indent="0">
              <a:buFont typeface="Monotype Sorts" pitchFamily="-84" charset="2"/>
              <a:buNone/>
            </a:pPr>
            <a:r>
              <a:rPr lang="en-US" altLang="en-US" sz="1600" smtClean="0">
                <a:latin typeface="Courier New" pitchFamily="49" charset="0"/>
                <a:cs typeface="Courier New" pitchFamily="49" charset="0"/>
              </a:rPr>
              <a:t>	/* consume the item in next consumed */ </a:t>
            </a:r>
          </a:p>
          <a:p>
            <a:pPr marL="0" indent="0">
              <a:buFont typeface="Monotype Sorts" pitchFamily="-84" charset="2"/>
              <a:buNone/>
            </a:pPr>
            <a:r>
              <a:rPr lang="en-US" altLang="en-US" sz="1600" smtClean="0">
                <a:latin typeface="Courier New" pitchFamily="49" charset="0"/>
                <a:cs typeface="Courier New" pitchFamily="49" charset="0"/>
              </a:rPr>
              <a:t>} </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6</a:t>
            </a:fld>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a:xfrm>
            <a:off x="819807" y="126124"/>
            <a:ext cx="10520856" cy="861848"/>
          </a:xfrm>
        </p:spPr>
        <p:txBody>
          <a:bodyPr>
            <a:normAutofit/>
          </a:bodyPr>
          <a:lstStyle/>
          <a:p>
            <a:pPr eaLnBrk="1" hangingPunct="1"/>
            <a:r>
              <a:rPr lang="en-US" altLang="en-US" dirty="0" smtClean="0"/>
              <a:t>Race Condition</a:t>
            </a:r>
          </a:p>
        </p:txBody>
      </p:sp>
      <p:sp>
        <p:nvSpPr>
          <p:cNvPr id="17411" name="Rectangle 1027"/>
          <p:cNvSpPr>
            <a:spLocks noGrp="1" noChangeArrowheads="1"/>
          </p:cNvSpPr>
          <p:nvPr>
            <p:ph idx="1"/>
          </p:nvPr>
        </p:nvSpPr>
        <p:spPr>
          <a:xfrm>
            <a:off x="866275" y="1130968"/>
            <a:ext cx="10503568" cy="5220621"/>
          </a:xfrm>
        </p:spPr>
        <p:txBody>
          <a:bodyPr>
            <a:normAutofit fontScale="92500" lnSpcReduction="10000"/>
          </a:bodyPr>
          <a:lstStyle/>
          <a:p>
            <a:pPr>
              <a:lnSpc>
                <a:spcPct val="90000"/>
              </a:lnSpc>
            </a:pPr>
            <a:r>
              <a:rPr lang="en-US" altLang="en-US" b="1" dirty="0" smtClean="0">
                <a:solidFill>
                  <a:srgbClr val="000000"/>
                </a:solidFill>
                <a:latin typeface="Courier New" pitchFamily="49" charset="0"/>
                <a:cs typeface="Courier New" pitchFamily="49" charset="0"/>
              </a:rPr>
              <a:t>counter++ </a:t>
            </a:r>
            <a:r>
              <a:rPr lang="en-US" altLang="en-US" sz="1600" dirty="0" smtClean="0"/>
              <a:t>could be implemented as</a:t>
            </a:r>
            <a:br>
              <a:rPr lang="en-US" altLang="en-US" sz="1600" dirty="0" smtClean="0"/>
            </a:br>
            <a:r>
              <a:rPr lang="en-US" altLang="en-US" sz="1600" dirty="0" smtClean="0"/>
              <a:t/>
            </a:r>
            <a:br>
              <a:rPr lang="en-US" altLang="en-US" sz="1600" dirty="0" smtClean="0"/>
            </a:br>
            <a:r>
              <a:rPr lang="en-US" altLang="en-US" sz="2000" b="1" dirty="0" smtClean="0">
                <a:latin typeface="Courier New" pitchFamily="49" charset="0"/>
                <a:cs typeface="Courier New" pitchFamily="49" charset="0"/>
              </a:rPr>
              <a:t>     </a:t>
            </a:r>
            <a:r>
              <a:rPr lang="en-US" altLang="en-US" sz="2000" b="1" dirty="0" smtClean="0">
                <a:solidFill>
                  <a:srgbClr val="0000FF"/>
                </a:solidFill>
                <a:latin typeface="Courier New" pitchFamily="49" charset="0"/>
                <a:cs typeface="Courier New" pitchFamily="49" charset="0"/>
              </a:rPr>
              <a:t>register1 = counter</a:t>
            </a:r>
            <a:br>
              <a:rPr lang="en-US" altLang="en-US" sz="2000" b="1" dirty="0" smtClean="0">
                <a:solidFill>
                  <a:srgbClr val="0000FF"/>
                </a:solidFill>
                <a:latin typeface="Courier New" pitchFamily="49" charset="0"/>
                <a:cs typeface="Courier New" pitchFamily="49" charset="0"/>
              </a:rPr>
            </a:br>
            <a:r>
              <a:rPr lang="en-US" altLang="en-US" sz="2000" b="1" dirty="0" smtClean="0">
                <a:solidFill>
                  <a:srgbClr val="0000FF"/>
                </a:solidFill>
                <a:latin typeface="Courier New" pitchFamily="49" charset="0"/>
                <a:cs typeface="Courier New" pitchFamily="49" charset="0"/>
              </a:rPr>
              <a:t>     register1 = register1 + 1</a:t>
            </a:r>
            <a:br>
              <a:rPr lang="en-US" altLang="en-US" sz="2000" b="1" dirty="0" smtClean="0">
                <a:solidFill>
                  <a:srgbClr val="0000FF"/>
                </a:solidFill>
                <a:latin typeface="Courier New" pitchFamily="49" charset="0"/>
                <a:cs typeface="Courier New" pitchFamily="49" charset="0"/>
              </a:rPr>
            </a:br>
            <a:r>
              <a:rPr lang="en-US" altLang="en-US" sz="2000" b="1" dirty="0" smtClean="0">
                <a:solidFill>
                  <a:srgbClr val="0000FF"/>
                </a:solidFill>
                <a:latin typeface="Courier New" pitchFamily="49" charset="0"/>
                <a:cs typeface="Courier New" pitchFamily="49" charset="0"/>
              </a:rPr>
              <a:t>     counter = register1</a:t>
            </a:r>
            <a:endParaRPr lang="en-US" altLang="en-US" sz="800" dirty="0" smtClean="0">
              <a:solidFill>
                <a:srgbClr val="0000FF"/>
              </a:solidFill>
            </a:endParaRPr>
          </a:p>
          <a:p>
            <a:pPr>
              <a:lnSpc>
                <a:spcPct val="90000"/>
              </a:lnSpc>
            </a:pPr>
            <a:r>
              <a:rPr lang="en-US" altLang="en-US" b="1" dirty="0" smtClean="0">
                <a:solidFill>
                  <a:srgbClr val="000000"/>
                </a:solidFill>
                <a:latin typeface="Courier New" pitchFamily="49" charset="0"/>
                <a:cs typeface="Courier New" pitchFamily="49" charset="0"/>
              </a:rPr>
              <a:t>counter--</a:t>
            </a:r>
            <a:r>
              <a:rPr lang="en-US" altLang="en-US" sz="1600" b="1" dirty="0" smtClean="0">
                <a:solidFill>
                  <a:schemeClr val="tx2"/>
                </a:solidFill>
                <a:latin typeface="Courier New" pitchFamily="49" charset="0"/>
                <a:cs typeface="Courier New" pitchFamily="49" charset="0"/>
              </a:rPr>
              <a:t> </a:t>
            </a:r>
            <a:r>
              <a:rPr lang="en-US" altLang="en-US" sz="1600" dirty="0" smtClean="0"/>
              <a:t>could be implemented as</a:t>
            </a:r>
            <a:br>
              <a:rPr lang="en-US" altLang="en-US" sz="1600" dirty="0" smtClean="0"/>
            </a:br>
            <a:r>
              <a:rPr lang="en-US" altLang="en-US" sz="1900" dirty="0" smtClean="0"/>
              <a:t/>
            </a:r>
            <a:br>
              <a:rPr lang="en-US" altLang="en-US" sz="1900" dirty="0" smtClean="0"/>
            </a:br>
            <a:r>
              <a:rPr lang="en-US" altLang="en-US" sz="1900" b="1" dirty="0" smtClean="0">
                <a:latin typeface="Courier New" pitchFamily="49" charset="0"/>
                <a:cs typeface="Courier New" pitchFamily="49" charset="0"/>
              </a:rPr>
              <a:t>     </a:t>
            </a:r>
            <a:r>
              <a:rPr lang="en-US" altLang="en-US" sz="1900" b="1" dirty="0" smtClean="0">
                <a:solidFill>
                  <a:schemeClr val="tx2"/>
                </a:solidFill>
                <a:latin typeface="Courier New" pitchFamily="49" charset="0"/>
                <a:cs typeface="Courier New" pitchFamily="49" charset="0"/>
              </a:rPr>
              <a:t>register2 = counter</a:t>
            </a:r>
            <a:br>
              <a:rPr lang="en-US" altLang="en-US" sz="1900" b="1" dirty="0" smtClean="0">
                <a:solidFill>
                  <a:schemeClr val="tx2"/>
                </a:solidFill>
                <a:latin typeface="Courier New" pitchFamily="49" charset="0"/>
                <a:cs typeface="Courier New" pitchFamily="49" charset="0"/>
              </a:rPr>
            </a:br>
            <a:r>
              <a:rPr lang="en-US" altLang="en-US" sz="1900" b="1" dirty="0" smtClean="0">
                <a:solidFill>
                  <a:schemeClr val="tx2"/>
                </a:solidFill>
                <a:latin typeface="Courier New" pitchFamily="49" charset="0"/>
                <a:cs typeface="Courier New" pitchFamily="49" charset="0"/>
              </a:rPr>
              <a:t>     register2 = register2 - 1</a:t>
            </a:r>
            <a:br>
              <a:rPr lang="en-US" altLang="en-US" sz="1900" b="1" dirty="0" smtClean="0">
                <a:solidFill>
                  <a:schemeClr val="tx2"/>
                </a:solidFill>
                <a:latin typeface="Courier New" pitchFamily="49" charset="0"/>
                <a:cs typeface="Courier New" pitchFamily="49" charset="0"/>
              </a:rPr>
            </a:br>
            <a:r>
              <a:rPr lang="en-US" altLang="en-US" sz="1900" b="1" dirty="0" smtClean="0">
                <a:solidFill>
                  <a:schemeClr val="tx2"/>
                </a:solidFill>
                <a:latin typeface="Courier New" pitchFamily="49" charset="0"/>
                <a:cs typeface="Courier New" pitchFamily="49" charset="0"/>
              </a:rPr>
              <a:t>     counter = register2</a:t>
            </a:r>
          </a:p>
          <a:p>
            <a:pPr>
              <a:lnSpc>
                <a:spcPct val="90000"/>
              </a:lnSpc>
              <a:buFont typeface="Monotype Sorts" pitchFamily="-84" charset="2"/>
              <a:buNone/>
            </a:pPr>
            <a:endParaRPr lang="en-US" altLang="en-US" sz="800" dirty="0" smtClean="0">
              <a:solidFill>
                <a:schemeClr val="tx2"/>
              </a:solidFill>
            </a:endParaRPr>
          </a:p>
          <a:p>
            <a:pPr>
              <a:lnSpc>
                <a:spcPct val="90000"/>
              </a:lnSpc>
            </a:pPr>
            <a:r>
              <a:rPr lang="en-US" altLang="en-US" sz="2400" dirty="0" smtClean="0"/>
              <a:t>Consider this execution interleaving with </a:t>
            </a:r>
            <a:r>
              <a:rPr lang="ja-JP" altLang="en-US" sz="2400" dirty="0" smtClean="0"/>
              <a:t>“</a:t>
            </a:r>
            <a:r>
              <a:rPr lang="en-US" altLang="ja-JP" sz="2400" dirty="0" smtClean="0"/>
              <a:t>count = 5</a:t>
            </a:r>
            <a:r>
              <a:rPr lang="ja-JP" altLang="en-US" sz="2400" dirty="0" smtClean="0"/>
              <a:t>”</a:t>
            </a:r>
            <a:r>
              <a:rPr lang="en-US" altLang="ja-JP" sz="2400" dirty="0" smtClean="0"/>
              <a:t> initially:</a:t>
            </a:r>
          </a:p>
          <a:p>
            <a:pPr lvl="1">
              <a:lnSpc>
                <a:spcPct val="90000"/>
              </a:lnSpc>
              <a:buFont typeface="Monotype Sorts" pitchFamily="-84" charset="2"/>
              <a:buNone/>
            </a:pPr>
            <a:r>
              <a:rPr lang="en-US" altLang="en-US" sz="2400" dirty="0" smtClean="0"/>
              <a:t>	S0: producer execute </a:t>
            </a:r>
            <a:r>
              <a:rPr lang="en-US" altLang="en-US" sz="2400" b="1" dirty="0" smtClean="0">
                <a:solidFill>
                  <a:srgbClr val="0000FF"/>
                </a:solidFill>
                <a:latin typeface="Courier New" pitchFamily="49" charset="0"/>
              </a:rPr>
              <a:t>register1 = counter</a:t>
            </a:r>
            <a:r>
              <a:rPr lang="en-US" altLang="en-US" sz="2400" b="1" dirty="0" smtClean="0">
                <a:latin typeface="Courier New" pitchFamily="49" charset="0"/>
              </a:rPr>
              <a:t>         </a:t>
            </a:r>
            <a:r>
              <a:rPr lang="en-US" altLang="en-US" sz="2400" dirty="0" smtClean="0"/>
              <a:t>{register1 = 5}</a:t>
            </a:r>
            <a:br>
              <a:rPr lang="en-US" altLang="en-US" sz="2400" dirty="0" smtClean="0"/>
            </a:br>
            <a:r>
              <a:rPr lang="en-US" altLang="en-US" sz="2400" dirty="0" smtClean="0"/>
              <a:t>S1: producer execute </a:t>
            </a:r>
            <a:r>
              <a:rPr lang="en-US" altLang="en-US" sz="2400" b="1" dirty="0" smtClean="0">
                <a:solidFill>
                  <a:srgbClr val="0000FF"/>
                </a:solidFill>
                <a:latin typeface="Courier New" pitchFamily="49" charset="0"/>
              </a:rPr>
              <a:t>register1 = register1 + 1   </a:t>
            </a:r>
            <a:r>
              <a:rPr lang="en-US" altLang="en-US" sz="2400" dirty="0" smtClean="0"/>
              <a:t>{</a:t>
            </a:r>
            <a:r>
              <a:rPr lang="en-US" altLang="en-US" sz="2400" dirty="0" smtClean="0"/>
              <a:t>register1 = 6} </a:t>
            </a:r>
            <a:br>
              <a:rPr lang="en-US" altLang="en-US" sz="2400" dirty="0" smtClean="0"/>
            </a:br>
            <a:r>
              <a:rPr lang="en-US" altLang="en-US" sz="2400" dirty="0" smtClean="0"/>
              <a:t>S2: consumer execute </a:t>
            </a:r>
            <a:r>
              <a:rPr lang="en-US" altLang="en-US" sz="2400" b="1" dirty="0" smtClean="0">
                <a:solidFill>
                  <a:schemeClr val="tx2"/>
                </a:solidFill>
                <a:latin typeface="Courier New" pitchFamily="49" charset="0"/>
              </a:rPr>
              <a:t>register2 = counter</a:t>
            </a:r>
            <a:r>
              <a:rPr lang="en-US" altLang="en-US" sz="2400" b="1" dirty="0" smtClean="0">
                <a:latin typeface="Courier New" pitchFamily="49" charset="0"/>
              </a:rPr>
              <a:t>      </a:t>
            </a:r>
            <a:r>
              <a:rPr lang="ru-RU" altLang="en-US" sz="2400" b="1" dirty="0" smtClean="0">
                <a:latin typeface="Courier New" pitchFamily="49" charset="0"/>
              </a:rPr>
              <a:t> </a:t>
            </a:r>
            <a:r>
              <a:rPr lang="en-US" altLang="en-US" sz="2400" b="1" dirty="0" smtClean="0">
                <a:latin typeface="Courier New" pitchFamily="49" charset="0"/>
              </a:rPr>
              <a:t> </a:t>
            </a:r>
            <a:r>
              <a:rPr lang="en-US" altLang="en-US" sz="2400" dirty="0" smtClean="0"/>
              <a:t>{</a:t>
            </a:r>
            <a:r>
              <a:rPr lang="en-US" altLang="en-US" sz="2400" dirty="0" smtClean="0"/>
              <a:t>register2 = 5} </a:t>
            </a:r>
            <a:br>
              <a:rPr lang="en-US" altLang="en-US" sz="2400" dirty="0" smtClean="0"/>
            </a:br>
            <a:r>
              <a:rPr lang="en-US" altLang="en-US" sz="2400" dirty="0" smtClean="0"/>
              <a:t>S3: consumer execute </a:t>
            </a:r>
            <a:r>
              <a:rPr lang="en-US" altLang="en-US" sz="2400" b="1" dirty="0" smtClean="0">
                <a:solidFill>
                  <a:schemeClr val="tx2"/>
                </a:solidFill>
                <a:latin typeface="Courier New" pitchFamily="49" charset="0"/>
              </a:rPr>
              <a:t>register2 = register2 – 1 </a:t>
            </a:r>
            <a:r>
              <a:rPr lang="en-US" altLang="en-US" sz="2400" b="1" dirty="0" smtClean="0">
                <a:solidFill>
                  <a:schemeClr val="tx2"/>
                </a:solidFill>
                <a:latin typeface="Courier New" pitchFamily="49" charset="0"/>
              </a:rPr>
              <a:t> </a:t>
            </a:r>
            <a:r>
              <a:rPr lang="en-US" altLang="en-US" sz="2400" dirty="0" smtClean="0"/>
              <a:t>{register2 = 4} </a:t>
            </a:r>
            <a:br>
              <a:rPr lang="en-US" altLang="en-US" sz="2400" dirty="0" smtClean="0"/>
            </a:br>
            <a:r>
              <a:rPr lang="en-US" altLang="en-US" sz="2400" dirty="0" smtClean="0"/>
              <a:t>S4: producer execute </a:t>
            </a:r>
            <a:r>
              <a:rPr lang="en-US" altLang="en-US" sz="2400" b="1" dirty="0" smtClean="0">
                <a:solidFill>
                  <a:srgbClr val="0000FF"/>
                </a:solidFill>
                <a:latin typeface="Courier New" pitchFamily="49" charset="0"/>
              </a:rPr>
              <a:t>counter = register1       </a:t>
            </a:r>
            <a:r>
              <a:rPr lang="en-US" altLang="en-US" sz="2400" b="1" dirty="0" smtClean="0">
                <a:solidFill>
                  <a:srgbClr val="0000FF"/>
                </a:solidFill>
                <a:latin typeface="Courier New" pitchFamily="49" charset="0"/>
              </a:rPr>
              <a:t>  </a:t>
            </a:r>
            <a:r>
              <a:rPr lang="en-US" altLang="en-US" sz="2400" dirty="0" smtClean="0"/>
              <a:t>{counter = 6 } </a:t>
            </a:r>
            <a:br>
              <a:rPr lang="en-US" altLang="en-US" sz="2400" dirty="0" smtClean="0"/>
            </a:br>
            <a:r>
              <a:rPr lang="en-US" altLang="en-US" sz="2400" dirty="0" smtClean="0"/>
              <a:t>S5: consumer execute </a:t>
            </a:r>
            <a:r>
              <a:rPr lang="en-US" altLang="en-US" sz="2400" b="1" dirty="0" smtClean="0">
                <a:solidFill>
                  <a:schemeClr val="tx2"/>
                </a:solidFill>
                <a:latin typeface="Courier New" pitchFamily="49" charset="0"/>
              </a:rPr>
              <a:t>counter = register2        </a:t>
            </a:r>
            <a:r>
              <a:rPr lang="en-US" altLang="en-US" sz="2400" dirty="0" smtClean="0"/>
              <a:t>{counter = 4}</a:t>
            </a:r>
          </a:p>
          <a:p>
            <a:pPr lvl="1">
              <a:lnSpc>
                <a:spcPct val="90000"/>
              </a:lnSpc>
              <a:buFont typeface="Monotype Sorts" pitchFamily="-84" charset="2"/>
              <a:buNone/>
            </a:pPr>
            <a:endParaRPr lang="en-US" altLang="en-US" dirty="0" smtClean="0"/>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7</a:t>
            </a:fld>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830317" y="147144"/>
            <a:ext cx="10520856" cy="840827"/>
          </a:xfrm>
        </p:spPr>
        <p:txBody>
          <a:bodyPr>
            <a:normAutofit/>
          </a:bodyPr>
          <a:lstStyle/>
          <a:p>
            <a:r>
              <a:rPr lang="en-US" altLang="en-US" dirty="0" smtClean="0"/>
              <a:t>Critical Section Problem</a:t>
            </a:r>
          </a:p>
        </p:txBody>
      </p:sp>
      <p:sp>
        <p:nvSpPr>
          <p:cNvPr id="19459" name="Content Placeholder 2"/>
          <p:cNvSpPr>
            <a:spLocks noGrp="1"/>
          </p:cNvSpPr>
          <p:nvPr>
            <p:ph idx="1"/>
          </p:nvPr>
        </p:nvSpPr>
        <p:spPr>
          <a:xfrm>
            <a:off x="882869" y="1156138"/>
            <a:ext cx="10394731" cy="5013434"/>
          </a:xfrm>
        </p:spPr>
        <p:txBody>
          <a:bodyPr>
            <a:normAutofit fontScale="92500"/>
          </a:bodyPr>
          <a:lstStyle/>
          <a:p>
            <a:r>
              <a:rPr lang="en-US" altLang="en-US" dirty="0" smtClean="0"/>
              <a:t>Consider system of </a:t>
            </a:r>
            <a:r>
              <a:rPr lang="en-US" altLang="en-US" b="1" i="1" dirty="0" smtClean="0"/>
              <a:t>n</a:t>
            </a:r>
            <a:r>
              <a:rPr lang="en-US" altLang="en-US" b="1" dirty="0" smtClean="0"/>
              <a:t> </a:t>
            </a:r>
            <a:r>
              <a:rPr lang="en-US" altLang="en-US" dirty="0" smtClean="0"/>
              <a:t>processes {</a:t>
            </a:r>
            <a:r>
              <a:rPr lang="en-US" altLang="en-US" b="1" i="1" dirty="0" smtClean="0"/>
              <a:t>p</a:t>
            </a:r>
            <a:r>
              <a:rPr lang="en-US" altLang="en-US" b="1" i="1" baseline="-25000" dirty="0" smtClean="0"/>
              <a:t>0</a:t>
            </a:r>
            <a:r>
              <a:rPr lang="en-US" altLang="en-US" b="1" i="1" dirty="0" smtClean="0"/>
              <a:t>, p</a:t>
            </a:r>
            <a:r>
              <a:rPr lang="en-US" altLang="en-US" b="1" i="1" baseline="-25000" dirty="0" smtClean="0"/>
              <a:t>1</a:t>
            </a:r>
            <a:r>
              <a:rPr lang="en-US" altLang="en-US" b="1" i="1" dirty="0" smtClean="0"/>
              <a:t>, … p</a:t>
            </a:r>
            <a:r>
              <a:rPr lang="en-US" altLang="en-US" b="1" i="1" baseline="-25000" dirty="0" smtClean="0"/>
              <a:t>n-1</a:t>
            </a:r>
            <a:r>
              <a:rPr lang="en-US" altLang="en-US" dirty="0" smtClean="0"/>
              <a:t>}</a:t>
            </a:r>
          </a:p>
          <a:p>
            <a:r>
              <a:rPr lang="en-US" altLang="en-US" dirty="0" smtClean="0"/>
              <a:t>Each process has </a:t>
            </a:r>
            <a:r>
              <a:rPr lang="en-US" altLang="en-US" b="1" dirty="0" smtClean="0">
                <a:solidFill>
                  <a:srgbClr val="F7B217"/>
                </a:solidFill>
              </a:rPr>
              <a:t>critical section </a:t>
            </a:r>
            <a:r>
              <a:rPr lang="en-US" altLang="en-US" dirty="0" smtClean="0"/>
              <a:t>segment of code</a:t>
            </a:r>
          </a:p>
          <a:p>
            <a:pPr lvl="1"/>
            <a:r>
              <a:rPr lang="en-US" altLang="en-US" dirty="0" smtClean="0"/>
              <a:t>Process may be changing common variables, updating table, writing file, etc</a:t>
            </a:r>
          </a:p>
          <a:p>
            <a:pPr lvl="1"/>
            <a:r>
              <a:rPr lang="en-US" altLang="en-US" dirty="0" smtClean="0"/>
              <a:t>When one process in critical section, no other may be in its critical section</a:t>
            </a:r>
          </a:p>
          <a:p>
            <a:r>
              <a:rPr lang="en-US" altLang="en-US" b="1" i="1" dirty="0" smtClean="0"/>
              <a:t>Critical section problem </a:t>
            </a:r>
            <a:r>
              <a:rPr lang="en-US" altLang="en-US" dirty="0" smtClean="0"/>
              <a:t>is to design protocol to solve this</a:t>
            </a:r>
          </a:p>
          <a:p>
            <a:r>
              <a:rPr lang="en-US" altLang="en-US" dirty="0" smtClean="0"/>
              <a:t>Each process must ask permission to enter critical section in </a:t>
            </a:r>
            <a:r>
              <a:rPr lang="en-US" altLang="en-US" b="1" dirty="0" smtClean="0">
                <a:solidFill>
                  <a:srgbClr val="F7B217"/>
                </a:solidFill>
              </a:rPr>
              <a:t>entry section</a:t>
            </a:r>
            <a:r>
              <a:rPr lang="en-US" altLang="en-US" dirty="0" smtClean="0"/>
              <a:t>, may follow critical section with </a:t>
            </a:r>
            <a:r>
              <a:rPr lang="en-US" altLang="en-US" b="1" dirty="0" smtClean="0">
                <a:solidFill>
                  <a:srgbClr val="F7B217"/>
                </a:solidFill>
              </a:rPr>
              <a:t>exit section</a:t>
            </a:r>
            <a:r>
              <a:rPr lang="en-US" altLang="en-US" dirty="0" smtClean="0"/>
              <a:t>, then </a:t>
            </a:r>
            <a:r>
              <a:rPr lang="en-US" altLang="en-US" b="1" dirty="0" smtClean="0">
                <a:solidFill>
                  <a:srgbClr val="F7B217"/>
                </a:solidFill>
              </a:rPr>
              <a:t>remainder section</a:t>
            </a:r>
          </a:p>
          <a:p>
            <a:endParaRPr lang="en-US" altLang="en-US" b="1" dirty="0" smtClean="0">
              <a:solidFill>
                <a:srgbClr val="3366FF"/>
              </a:solidFill>
            </a:endParaRPr>
          </a:p>
          <a:p>
            <a:pPr>
              <a:buFont typeface="Monotype Sorts" pitchFamily="-84" charset="2"/>
              <a:buNone/>
            </a:pPr>
            <a:endParaRPr lang="en-US" altLang="en-US" dirty="0" smtClean="0"/>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8</a:t>
            </a:fld>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09600" y="188913"/>
            <a:ext cx="10972800" cy="576262"/>
          </a:xfrm>
        </p:spPr>
        <p:txBody>
          <a:bodyPr>
            <a:normAutofit fontScale="90000"/>
          </a:bodyPr>
          <a:lstStyle/>
          <a:p>
            <a:r>
              <a:rPr lang="en-US" altLang="en-US" smtClean="0"/>
              <a:t>Critical Section</a:t>
            </a:r>
          </a:p>
        </p:txBody>
      </p:sp>
      <p:sp>
        <p:nvSpPr>
          <p:cNvPr id="20483" name="Content Placeholder 2"/>
          <p:cNvSpPr>
            <a:spLocks noGrp="1"/>
          </p:cNvSpPr>
          <p:nvPr>
            <p:ph idx="1"/>
          </p:nvPr>
        </p:nvSpPr>
        <p:spPr/>
        <p:txBody>
          <a:bodyPr/>
          <a:lstStyle/>
          <a:p>
            <a:r>
              <a:rPr lang="en-US" altLang="en-US" smtClean="0"/>
              <a:t>General structure of process </a:t>
            </a:r>
            <a:r>
              <a:rPr lang="en-US" altLang="en-US" b="1" i="1" smtClean="0"/>
              <a:t>P</a:t>
            </a:r>
            <a:r>
              <a:rPr lang="en-US" altLang="en-US" b="1" i="1" baseline="-25000" smtClean="0"/>
              <a:t>i  </a:t>
            </a:r>
            <a:endParaRPr lang="en-US" altLang="en-US" smtClean="0"/>
          </a:p>
          <a:p>
            <a:endParaRPr lang="en-US" altLang="en-US" b="1" smtClean="0">
              <a:solidFill>
                <a:srgbClr val="0000FF"/>
              </a:solidFill>
            </a:endParaRPr>
          </a:p>
        </p:txBody>
      </p:sp>
      <p:pic>
        <p:nvPicPr>
          <p:cNvPr id="20484" name="Picture 1"/>
          <p:cNvPicPr>
            <a:picLocks noChangeAspect="1"/>
          </p:cNvPicPr>
          <p:nvPr/>
        </p:nvPicPr>
        <p:blipFill>
          <a:blip r:embed="rId2" cstate="print"/>
          <a:srcRect/>
          <a:stretch>
            <a:fillRect/>
          </a:stretch>
        </p:blipFill>
        <p:spPr bwMode="auto">
          <a:xfrm>
            <a:off x="3299885" y="1751013"/>
            <a:ext cx="5192183" cy="2690812"/>
          </a:xfrm>
          <a:prstGeom prst="rect">
            <a:avLst/>
          </a:prstGeom>
          <a:noFill/>
          <a:ln w="9525">
            <a:noFill/>
            <a:miter lim="800000"/>
            <a:headEnd/>
            <a:tailEnd/>
          </a:ln>
        </p:spPr>
      </p:pic>
      <p:sp>
        <p:nvSpPr>
          <p:cNvPr id="5"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9</a:t>
            </a:fld>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Дымчатое стекло">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bg1"/>
        </a:solidFill>
      </a:spPr>
      <a:bodyPr wrap="square" lIns="72000" tIns="25200" rIns="0" bIns="25200" rtlCol="0" anchor="ctr" anchorCtr="0">
        <a:normAutofit/>
      </a:bodyPr>
      <a:lstStyle>
        <a:defPPr>
          <a:defRPr sz="4400" b="0" dirty="0" smtClean="0">
            <a:solidFill>
              <a:srgbClr val="2E5E8E"/>
            </a:solidFill>
            <a:latin typeface="+mj-lt"/>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TM03090434[[fn=Дерево]]</Template>
  <TotalTime>24779</TotalTime>
  <Words>1799</Words>
  <Application>Microsoft Office PowerPoint</Application>
  <PresentationFormat>Произвольный</PresentationFormat>
  <Paragraphs>494</Paragraphs>
  <Slides>43</Slides>
  <Notes>37</Notes>
  <HiddenSlides>0</HiddenSlides>
  <MMClips>0</MMClips>
  <ScaleCrop>false</ScaleCrop>
  <HeadingPairs>
    <vt:vector size="4" baseType="variant">
      <vt:variant>
        <vt:lpstr>Тема</vt:lpstr>
      </vt:variant>
      <vt:variant>
        <vt:i4>1</vt:i4>
      </vt:variant>
      <vt:variant>
        <vt:lpstr>Заголовки слайдов</vt:lpstr>
      </vt:variant>
      <vt:variant>
        <vt:i4>43</vt:i4>
      </vt:variant>
    </vt:vector>
  </HeadingPairs>
  <TitlesOfParts>
    <vt:vector size="44" baseType="lpstr">
      <vt:lpstr>Тема Office</vt:lpstr>
      <vt:lpstr>Computer Architecture and Operating Systems Lecture 8: Synchronization </vt:lpstr>
      <vt:lpstr>Synchronization Tools</vt:lpstr>
      <vt:lpstr>Objectives</vt:lpstr>
      <vt:lpstr>Background</vt:lpstr>
      <vt:lpstr>Producer </vt:lpstr>
      <vt:lpstr>Consumer</vt:lpstr>
      <vt:lpstr>Race Condition</vt:lpstr>
      <vt:lpstr>Critical Section Problem</vt:lpstr>
      <vt:lpstr>Critical Section</vt:lpstr>
      <vt:lpstr>Algorithm for Process Pi</vt:lpstr>
      <vt:lpstr>Solution to Critical-Section Problem</vt:lpstr>
      <vt:lpstr>Critical-Section Handling in OS </vt:lpstr>
      <vt:lpstr>Peterson’s  Solution</vt:lpstr>
      <vt:lpstr>Algorithm for Process Pi</vt:lpstr>
      <vt:lpstr>Peterson’s Solution (Cont.)</vt:lpstr>
      <vt:lpstr>Synchronization Hardware</vt:lpstr>
      <vt:lpstr>Solution to Critical-section Problem Using Locks</vt:lpstr>
      <vt:lpstr>test_and_set  Instruction </vt:lpstr>
      <vt:lpstr>Solution using test_and_set()</vt:lpstr>
      <vt:lpstr>compare_and_swap Instruction</vt:lpstr>
      <vt:lpstr>Solution using compare_and_swap</vt:lpstr>
      <vt:lpstr>Bounded-waiting Mutual Exclusion with test_and_set</vt:lpstr>
      <vt:lpstr>Mutex Locks</vt:lpstr>
      <vt:lpstr>acquire() and release()</vt:lpstr>
      <vt:lpstr>Semaphore</vt:lpstr>
      <vt:lpstr>Semaphore Usage</vt:lpstr>
      <vt:lpstr>Semaphore Implementation</vt:lpstr>
      <vt:lpstr>Semaphore Implementation with no Busy waiting </vt:lpstr>
      <vt:lpstr>Implementation with no Busy waiting (Cont.)</vt:lpstr>
      <vt:lpstr>Deadlock and Starvation</vt:lpstr>
      <vt:lpstr>Problems with Semaphores</vt:lpstr>
      <vt:lpstr>Monitors</vt:lpstr>
      <vt:lpstr>Schematic view of a Monitor</vt:lpstr>
      <vt:lpstr>Condition Variables</vt:lpstr>
      <vt:lpstr> Monitor with Condition Variables</vt:lpstr>
      <vt:lpstr>Condition Variables Choices</vt:lpstr>
      <vt:lpstr>Monitor Implementation Using Semaphores</vt:lpstr>
      <vt:lpstr>Monitor Implementation – Condition Variables</vt:lpstr>
      <vt:lpstr>Monitor Implementation (Cont.)</vt:lpstr>
      <vt:lpstr>Resuming Processes within a Monitor</vt:lpstr>
      <vt:lpstr>Слайд 41</vt:lpstr>
      <vt:lpstr>A Monitor to Allocate Single Resource</vt:lpstr>
      <vt:lpstr>Any Questions?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Architecture and Operating Systems Lecture X: Lecture Topic</dc:title>
  <dc:creator>Sergey</dc:creator>
  <cp:lastModifiedBy>Sergey</cp:lastModifiedBy>
  <cp:revision>662</cp:revision>
  <dcterms:created xsi:type="dcterms:W3CDTF">2015-11-11T03:30:50Z</dcterms:created>
  <dcterms:modified xsi:type="dcterms:W3CDTF">2021-04-26T06:23:05Z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(2)G/0n5s0OJt210kN0rMWPVQgnJI6CDE+6BJT+m6OwLQhkCYjwBoWUkYgkanWIKkgRsYh1B8Uj
e9GKfJM6aX3r56ETiFwURgdOiBOzXg//2GJs86GhGmUDxNF53xchHKM7j5AmpDAb9kCVOthI
Vzwq8aqehDohU2q0rm75EVuWLFLycQxUptlmAykA+3y+mCquEUlzScYjU+C0yNJA0e25zFTR
VsiptQwuBlrGi0PH0B</vt:lpwstr>
  </property>
  <property fmtid="{D5CDD505-2E9C-101B-9397-08002B2CF9AE}" pid="3" name="_2015_ms_pID_7253431">
    <vt:lpwstr>cFpAZV5KZCnc4SP5f7FtzXr/76MDjckm9A3DXxVCfqeMgEQYiQ0I+M
4j2HbcKpUuwdcu9RQEEs4C2URPiN+OAiEjj+Hnx0ogsoNU0RUZ2tVUDezP69WF3SgS0C61Fy
Mt8fLffal9Igb8Y/bfA71baKTUgfKfEcrC/ahGnsp/HEWn8Mjtc1ed1HsSBiMbW5tJ3TsC4f
MGpi5EfdQ8hu73PY</vt:lpwstr>
  </property>
</Properties>
</file>