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325" r:id="rId10"/>
    <p:sldId id="326" r:id="rId11"/>
    <p:sldId id="327" r:id="rId12"/>
    <p:sldId id="328" r:id="rId13"/>
    <p:sldId id="329" r:id="rId14"/>
    <p:sldId id="331" r:id="rId15"/>
    <p:sldId id="332" r:id="rId16"/>
    <p:sldId id="282" r:id="rId17"/>
    <p:sldId id="283" r:id="rId18"/>
    <p:sldId id="284" r:id="rId19"/>
    <p:sldId id="285" r:id="rId20"/>
    <p:sldId id="286" r:id="rId21"/>
    <p:sldId id="28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8" r:id="rId32"/>
    <p:sldId id="309" r:id="rId33"/>
    <p:sldId id="310" r:id="rId34"/>
    <p:sldId id="311" r:id="rId35"/>
    <p:sldId id="312" r:id="rId36"/>
    <p:sldId id="314" r:id="rId37"/>
    <p:sldId id="315" r:id="rId38"/>
    <p:sldId id="316" r:id="rId39"/>
    <p:sldId id="317" r:id="rId40"/>
    <p:sldId id="318" r:id="rId41"/>
    <p:sldId id="321" r:id="rId42"/>
    <p:sldId id="322" r:id="rId43"/>
    <p:sldId id="323" r:id="rId44"/>
    <p:sldId id="324" r:id="rId45"/>
    <p:sldId id="272" r:id="rId4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мкин Александр Сергеевич" initials="КАС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B217"/>
    <a:srgbClr val="1E3272"/>
    <a:srgbClr val="2F5CB5"/>
    <a:srgbClr val="F3B217"/>
    <a:srgbClr val="F07F09"/>
    <a:srgbClr val="FF6600"/>
    <a:srgbClr val="273272"/>
    <a:srgbClr val="F8BA30"/>
    <a:srgbClr val="FFC000"/>
    <a:srgbClr val="2E5E8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32" autoAdjust="0"/>
    <p:restoredTop sz="99729" autoAdjust="0"/>
  </p:normalViewPr>
  <p:slideViewPr>
    <p:cSldViewPr snapToGrid="0">
      <p:cViewPr varScale="1">
        <p:scale>
          <a:sx n="91" d="100"/>
          <a:sy n="91" d="100"/>
        </p:scale>
        <p:origin x="-14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307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06195-8D78-4F6F-B8E4-FA67975ACEF5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301F6-630C-4517-9108-FC1E44EE8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72799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212F1-C3D9-4F2B-8F42-5E960FE8BE51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3B3A5-99BF-45D9-956B-DC57CC23AD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502139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817915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2761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43263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9734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62662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08473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93367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69167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57056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6895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2434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56745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60361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92944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49887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02435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8164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7293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67635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88201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35029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6402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441216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61266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24204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84468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86257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31350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45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5950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FF858D00-E8B7-4F4D-BCE9-FF5B824B8466}" type="slidenum">
              <a:rPr lang="en-US" altLang="en-US" smtClean="0">
                <a:latin typeface="Times New Roman" panose="02020603050405020304" pitchFamily="18" charset="0"/>
              </a:rPr>
              <a:pPr/>
              <a:t>10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9023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EAC06BB9-079E-47C6-98C3-99C4F7612A68}" type="slidenum">
              <a:rPr lang="en-US" altLang="en-US" smtClean="0">
                <a:latin typeface="Times New Roman" panose="02020603050405020304" pitchFamily="18" charset="0"/>
              </a:rPr>
              <a:pPr/>
              <a:t>11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0596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1667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5135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1365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7470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/>
          <p:nvPr userDrawn="1"/>
        </p:nvSpPr>
        <p:spPr>
          <a:xfrm>
            <a:off x="-1" y="2601087"/>
            <a:ext cx="12192001" cy="1603772"/>
          </a:xfrm>
          <a:prstGeom prst="rect">
            <a:avLst/>
          </a:prstGeom>
          <a:solidFill>
            <a:srgbClr val="2F5CB5"/>
          </a:solidFill>
          <a:ln w="19050" cap="sq" cmpd="sng" algn="ctr">
            <a:solidFill>
              <a:srgbClr val="FF66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6"/>
          <p:cNvSpPr/>
          <p:nvPr userDrawn="1"/>
        </p:nvSpPr>
        <p:spPr>
          <a:xfrm>
            <a:off x="0" y="2545985"/>
            <a:ext cx="12192000" cy="59883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9"/>
          <p:cNvSpPr/>
          <p:nvPr userDrawn="1"/>
        </p:nvSpPr>
        <p:spPr>
          <a:xfrm>
            <a:off x="0" y="4210574"/>
            <a:ext cx="12192000" cy="45719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itle 7"/>
          <p:cNvSpPr>
            <a:spLocks noGrp="1"/>
          </p:cNvSpPr>
          <p:nvPr>
            <p:ph type="ctrTitle"/>
          </p:nvPr>
        </p:nvSpPr>
        <p:spPr>
          <a:xfrm>
            <a:off x="0" y="2601227"/>
            <a:ext cx="12192000" cy="1840144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Рисунок 8" descr="logo_с_hse_cmyk_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34031" y="213770"/>
            <a:ext cx="1704213" cy="2196275"/>
          </a:xfrm>
          <a:prstGeom prst="rect">
            <a:avLst/>
          </a:prstGeom>
        </p:spPr>
      </p:pic>
      <p:pic>
        <p:nvPicPr>
          <p:cNvPr id="10" name="Рисунок 9" descr="Unknown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45713" y="21988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2455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111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8877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838200" y="123553"/>
            <a:ext cx="10515600" cy="842818"/>
          </a:xfrm>
          <a:prstGeom prst="rect">
            <a:avLst/>
          </a:prstGeom>
          <a:solidFill>
            <a:srgbClr val="2F5CB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273272"/>
              </a:solidFill>
            </a:endParaRPr>
          </a:p>
        </p:txBody>
      </p:sp>
      <p:sp>
        <p:nvSpPr>
          <p:cNvPr id="21" name="Овал 20"/>
          <p:cNvSpPr/>
          <p:nvPr userDrawn="1"/>
        </p:nvSpPr>
        <p:spPr>
          <a:xfrm flipV="1">
            <a:off x="10775841" y="6190935"/>
            <a:ext cx="584617" cy="502173"/>
          </a:xfrm>
          <a:prstGeom prst="ellipse">
            <a:avLst/>
          </a:prstGeom>
          <a:solidFill>
            <a:srgbClr val="2F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7327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4997896"/>
          </a:xfrm>
        </p:spPr>
        <p:txBody>
          <a:bodyPr/>
          <a:lstStyle>
            <a:lvl1pPr>
              <a:buFont typeface="Wingdings" pitchFamily="2" charset="2"/>
              <a:buChar char="§"/>
              <a:defRPr sz="3600">
                <a:solidFill>
                  <a:srgbClr val="273272"/>
                </a:solidFill>
              </a:defRPr>
            </a:lvl1pPr>
            <a:lvl2pPr>
              <a:buClr>
                <a:srgbClr val="F7B217"/>
              </a:buClr>
              <a:buFont typeface="Wingdings" pitchFamily="2" charset="2"/>
              <a:buChar char="§"/>
              <a:defRPr sz="3200">
                <a:solidFill>
                  <a:srgbClr val="273272"/>
                </a:solidFill>
              </a:defRPr>
            </a:lvl2pPr>
            <a:lvl3pPr>
              <a:buFont typeface="Wingdings" pitchFamily="2" charset="2"/>
              <a:buChar char="§"/>
              <a:defRPr sz="2400">
                <a:solidFill>
                  <a:srgbClr val="273272"/>
                </a:solidFill>
              </a:defRPr>
            </a:lvl3pPr>
            <a:lvl4pPr>
              <a:defRPr sz="2000">
                <a:solidFill>
                  <a:srgbClr val="273272"/>
                </a:solidFill>
              </a:defRPr>
            </a:lvl4pPr>
            <a:lvl5pPr>
              <a:defRPr sz="1800">
                <a:solidFill>
                  <a:srgbClr val="27327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>
            <a:lvl1pPr>
              <a:defRPr sz="2000" b="1">
                <a:solidFill>
                  <a:srgbClr val="F7B217"/>
                </a:solidFill>
              </a:defRPr>
            </a:lvl1pPr>
          </a:lstStyle>
          <a:p>
            <a:pPr algn="ctr"/>
            <a:fld id="{1397BFD8-F312-4EF2-A268-44FB4BDDBBB0}" type="slidenum">
              <a:rPr lang="ru-RU" smtClean="0"/>
              <a:pPr algn="ctr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200" y="107867"/>
            <a:ext cx="10515600" cy="840215"/>
          </a:xfrm>
          <a:noFill/>
          <a:effectLst/>
        </p:spPr>
        <p:txBody>
          <a:bodyPr lIns="72000" tIns="25200" rIns="0" bIns="25200"/>
          <a:lstStyle>
            <a:lvl1pPr algn="ctr">
              <a:lnSpc>
                <a:spcPct val="100000"/>
              </a:lnSpc>
              <a:defRPr sz="4800" b="1">
                <a:solidFill>
                  <a:srgbClr val="F7B217"/>
                </a:solidFill>
              </a:defRPr>
            </a:lvl1pPr>
          </a:lstStyle>
          <a:p>
            <a:r>
              <a:rPr lang="en-US" dirty="0" smtClean="0"/>
              <a:t>Slide Header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56953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7076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001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5590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9604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384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779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2705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883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0696"/>
            <a:ext cx="12192000" cy="1587256"/>
          </a:xfrm>
          <a:effectLst/>
        </p:spPr>
        <p:txBody>
          <a:bodyPr>
            <a:normAutofit/>
          </a:bodyPr>
          <a:lstStyle/>
          <a:p>
            <a:pPr fontAlgn="base"/>
            <a:r>
              <a:rPr lang="en-US" b="1" dirty="0" smtClean="0">
                <a:solidFill>
                  <a:schemeClr val="bg1"/>
                </a:solidFill>
              </a:rPr>
              <a:t>Computer Architecture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F7B217"/>
                </a:solidFill>
              </a:rPr>
              <a:t>Operating Systems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Lecture 7: I/O and Files</a:t>
            </a:r>
            <a:endParaRPr lang="en-US" b="1" dirty="0"/>
          </a:p>
        </p:txBody>
      </p:sp>
      <p:sp>
        <p:nvSpPr>
          <p:cNvPr id="5" name="Subtitle 11"/>
          <p:cNvSpPr>
            <a:spLocks noGrp="1"/>
          </p:cNvSpPr>
          <p:nvPr>
            <p:ph type="subTitle" idx="4294967295"/>
          </p:nvPr>
        </p:nvSpPr>
        <p:spPr>
          <a:xfrm>
            <a:off x="0" y="4423118"/>
            <a:ext cx="12192000" cy="573664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en-US" sz="4800" b="1" dirty="0" smtClean="0"/>
              <a:t>Andrei Tatarnikov</a:t>
            </a:r>
            <a:endParaRPr lang="en-US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-47500" y="5305305"/>
            <a:ext cx="122395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atatarnikov@hse.ru </a:t>
            </a:r>
          </a:p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@andrewt0301</a:t>
            </a:r>
            <a:endParaRPr lang="en-US" sz="2800" b="1" u="sng" dirty="0">
              <a:solidFill>
                <a:srgbClr val="0070C0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28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66274" y="156411"/>
            <a:ext cx="10515600" cy="78205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Virtual File Systems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9536" y="1161288"/>
            <a:ext cx="10607040" cy="5359828"/>
          </a:xfrm>
        </p:spPr>
        <p:txBody>
          <a:bodyPr>
            <a:normAutofit lnSpcReduction="10000"/>
          </a:bodyPr>
          <a:lstStyle/>
          <a:p>
            <a:r>
              <a:rPr lang="en-US" altLang="en-US" b="1" dirty="0" smtClean="0">
                <a:solidFill>
                  <a:srgbClr val="F7B217"/>
                </a:solidFill>
              </a:rPr>
              <a:t>Virtual File Systems </a:t>
            </a:r>
            <a:r>
              <a:rPr lang="en-US" altLang="en-US" dirty="0" smtClean="0"/>
              <a:t>(</a:t>
            </a:r>
            <a:r>
              <a:rPr lang="en-US" altLang="en-US" b="1" dirty="0" smtClean="0">
                <a:solidFill>
                  <a:srgbClr val="F7B217"/>
                </a:solidFill>
              </a:rPr>
              <a:t>VFS</a:t>
            </a:r>
            <a:r>
              <a:rPr lang="en-US" altLang="en-US" dirty="0" smtClean="0"/>
              <a:t>) on Unix provide an object-oriented way of implementing file systems</a:t>
            </a:r>
          </a:p>
          <a:p>
            <a:r>
              <a:rPr lang="en-US" altLang="en-US" dirty="0" smtClean="0"/>
              <a:t>VFS allows the same system call interface (the API) to be used for different types of file systems</a:t>
            </a:r>
          </a:p>
          <a:p>
            <a:pPr lvl="1"/>
            <a:r>
              <a:rPr lang="en-US" altLang="en-US" dirty="0" smtClean="0"/>
              <a:t>Separates file-system generic operations from implementation details</a:t>
            </a:r>
          </a:p>
          <a:p>
            <a:pPr lvl="1"/>
            <a:r>
              <a:rPr lang="en-US" altLang="en-US" dirty="0" smtClean="0"/>
              <a:t>Implementation can be one of many file systems types, or network file system</a:t>
            </a:r>
          </a:p>
          <a:p>
            <a:pPr lvl="2"/>
            <a:r>
              <a:rPr lang="en-US" altLang="en-US" dirty="0" smtClean="0"/>
              <a:t>Implements </a:t>
            </a:r>
            <a:r>
              <a:rPr lang="en-US" altLang="en-US" b="1" dirty="0" err="1" smtClean="0">
                <a:solidFill>
                  <a:srgbClr val="F7B217"/>
                </a:solidFill>
              </a:rPr>
              <a:t>vnodes</a:t>
            </a:r>
            <a:r>
              <a:rPr lang="en-US" altLang="en-US" dirty="0" smtClean="0">
                <a:solidFill>
                  <a:srgbClr val="F7B217"/>
                </a:solidFill>
              </a:rPr>
              <a:t> </a:t>
            </a:r>
            <a:r>
              <a:rPr lang="en-US" altLang="en-US" dirty="0" smtClean="0"/>
              <a:t>which hold </a:t>
            </a:r>
            <a:r>
              <a:rPr lang="en-US" altLang="en-US" dirty="0" err="1" smtClean="0"/>
              <a:t>inodes</a:t>
            </a:r>
            <a:r>
              <a:rPr lang="en-US" altLang="en-US" dirty="0" smtClean="0"/>
              <a:t> or network file details</a:t>
            </a:r>
          </a:p>
          <a:p>
            <a:pPr lvl="1"/>
            <a:r>
              <a:rPr lang="en-US" altLang="en-US" dirty="0" smtClean="0"/>
              <a:t>Then dispatches operation to appropriate file system implementation routines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10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21581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0179" y="156410"/>
            <a:ext cx="10515600" cy="770021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/>
              <a:t>Virtual File Systems (Cont.)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960" y="901701"/>
            <a:ext cx="10533888" cy="1484883"/>
          </a:xfrm>
        </p:spPr>
        <p:txBody>
          <a:bodyPr>
            <a:normAutofit/>
          </a:bodyPr>
          <a:lstStyle/>
          <a:p>
            <a:pPr>
              <a:buFont typeface="Monotype Sorts" pitchFamily="-84" charset="2"/>
              <a:buNone/>
            </a:pPr>
            <a:endParaRPr lang="en-US" altLang="en-US" sz="1200" dirty="0"/>
          </a:p>
          <a:p>
            <a:r>
              <a:rPr lang="en-US" altLang="en-US" dirty="0" smtClean="0"/>
              <a:t>The API is to the VFS interface, rather than any specific type of file system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4" y="2346159"/>
            <a:ext cx="5311189" cy="3866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32549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title"/>
          </p:nvPr>
        </p:nvSpPr>
        <p:spPr>
          <a:xfrm>
            <a:off x="822960" y="128016"/>
            <a:ext cx="10524743" cy="82296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Virtual File System Implementation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>
          <a:xfrm>
            <a:off x="822960" y="1152144"/>
            <a:ext cx="10524744" cy="5550408"/>
          </a:xfrm>
        </p:spPr>
        <p:txBody>
          <a:bodyPr>
            <a:normAutofit lnSpcReduction="10000"/>
          </a:bodyPr>
          <a:lstStyle/>
          <a:p>
            <a:r>
              <a:rPr lang="en-US" altLang="en-US" sz="3500" dirty="0" smtClean="0"/>
              <a:t>For example, Linux has four object types:</a:t>
            </a:r>
          </a:p>
          <a:p>
            <a:pPr lvl="1"/>
            <a:r>
              <a:rPr lang="en-US" altLang="en-US" sz="3000" dirty="0" err="1" smtClean="0"/>
              <a:t>inode</a:t>
            </a:r>
            <a:r>
              <a:rPr lang="en-US" altLang="en-US" sz="3000" dirty="0" smtClean="0"/>
              <a:t>, file, superblock, </a:t>
            </a:r>
            <a:r>
              <a:rPr lang="en-US" altLang="en-US" sz="3000" dirty="0" err="1" smtClean="0"/>
              <a:t>dentry</a:t>
            </a:r>
            <a:endParaRPr lang="en-US" altLang="en-US" sz="3000" dirty="0" smtClean="0"/>
          </a:p>
          <a:p>
            <a:r>
              <a:rPr lang="en-US" altLang="en-US" sz="3500" dirty="0" smtClean="0"/>
              <a:t>VFS defines set of operations on the objects that must be implemented</a:t>
            </a:r>
          </a:p>
          <a:p>
            <a:pPr lvl="1"/>
            <a:r>
              <a:rPr lang="en-US" altLang="en-US" sz="3000" dirty="0" smtClean="0"/>
              <a:t>Every object has a pointer to a function table</a:t>
            </a:r>
          </a:p>
          <a:p>
            <a:pPr lvl="2"/>
            <a:r>
              <a:rPr lang="en-US" altLang="en-US" sz="2600" dirty="0" smtClean="0"/>
              <a:t>Function table has addresses of routines to implement that function on that object</a:t>
            </a:r>
          </a:p>
          <a:p>
            <a:pPr lvl="2"/>
            <a:r>
              <a:rPr lang="en-US" altLang="en-US" sz="2600" dirty="0" smtClean="0"/>
              <a:t>For example:</a:t>
            </a:r>
          </a:p>
          <a:p>
            <a:pPr lvl="2"/>
            <a:r>
              <a:rPr lang="en-US" altLang="en-US" sz="2600" dirty="0" smtClean="0"/>
              <a:t>• </a:t>
            </a:r>
            <a:r>
              <a:rPr lang="en-US" alt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open(...)</a:t>
            </a:r>
            <a:r>
              <a:rPr lang="en-US" altLang="en-US" sz="2600" dirty="0" smtClean="0"/>
              <a:t>— Open a file</a:t>
            </a:r>
          </a:p>
          <a:p>
            <a:pPr lvl="2"/>
            <a:r>
              <a:rPr lang="en-US" altLang="en-US" sz="2600" dirty="0" smtClean="0"/>
              <a:t>• </a:t>
            </a:r>
            <a:r>
              <a:rPr lang="en-US" alt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close(...)</a:t>
            </a:r>
            <a:r>
              <a:rPr lang="en-US" altLang="en-US" sz="2600" dirty="0" smtClean="0"/>
              <a:t>— Close an already-open file</a:t>
            </a:r>
          </a:p>
          <a:p>
            <a:pPr lvl="2"/>
            <a:r>
              <a:rPr lang="en-US" altLang="en-US" sz="2600" dirty="0" smtClean="0"/>
              <a:t>• </a:t>
            </a:r>
            <a:r>
              <a:rPr lang="en-US" alt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ssize</a:t>
            </a:r>
            <a:r>
              <a:rPr lang="en-US" alt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read(...)</a:t>
            </a:r>
            <a:r>
              <a:rPr lang="en-US" altLang="en-US" sz="2600" dirty="0" smtClean="0"/>
              <a:t>— Read from a file</a:t>
            </a:r>
          </a:p>
          <a:p>
            <a:pPr lvl="2"/>
            <a:r>
              <a:rPr lang="en-US" altLang="en-US" sz="2600" dirty="0" smtClean="0"/>
              <a:t>• </a:t>
            </a:r>
            <a:r>
              <a:rPr lang="en-US" alt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ssize</a:t>
            </a:r>
            <a:r>
              <a:rPr lang="en-US" alt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write(...)</a:t>
            </a:r>
            <a:r>
              <a:rPr lang="en-US" altLang="en-US" sz="2600" dirty="0" smtClean="0"/>
              <a:t>— Write to a file</a:t>
            </a:r>
          </a:p>
          <a:p>
            <a:pPr lvl="2"/>
            <a:r>
              <a:rPr lang="en-US" altLang="en-US" sz="2600" dirty="0" smtClean="0"/>
              <a:t>• </a:t>
            </a:r>
            <a:r>
              <a:rPr lang="en-US" alt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alt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(...)</a:t>
            </a:r>
            <a:r>
              <a:rPr lang="en-US" altLang="en-US" sz="2600" dirty="0" smtClean="0"/>
              <a:t>— Memory-map a file</a:t>
            </a:r>
          </a:p>
          <a:p>
            <a:pPr lvl="2"/>
            <a:endParaRPr lang="en-US" altLang="en-US" dirty="0" smtClean="0"/>
          </a:p>
          <a:p>
            <a:pPr lvl="2"/>
            <a:endParaRPr lang="en-US" altLang="en-US" dirty="0" smtClean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50263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parts of a </a:t>
            </a:r>
            <a:r>
              <a:rPr lang="en-US" dirty="0" smtClean="0"/>
              <a:t>Linux </a:t>
            </a:r>
            <a:r>
              <a:rPr lang="en-US" dirty="0" smtClean="0"/>
              <a:t>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Boot Block</a:t>
            </a:r>
          </a:p>
          <a:p>
            <a:pPr lvl="1"/>
            <a:r>
              <a:rPr lang="en-US" dirty="0" smtClean="0"/>
              <a:t>Contains boot loader</a:t>
            </a:r>
          </a:p>
          <a:p>
            <a:r>
              <a:rPr lang="en-US" dirty="0" smtClean="0"/>
              <a:t>Superblock</a:t>
            </a:r>
          </a:p>
          <a:p>
            <a:pPr lvl="1"/>
            <a:r>
              <a:rPr lang="en-US" dirty="0" smtClean="0"/>
              <a:t>The file systems “header”</a:t>
            </a:r>
          </a:p>
          <a:p>
            <a:pPr lvl="1"/>
            <a:r>
              <a:rPr lang="en-US" dirty="0" smtClean="0"/>
              <a:t>Specifies location of file system data structures</a:t>
            </a:r>
          </a:p>
          <a:p>
            <a:r>
              <a:rPr lang="en-US" dirty="0" err="1" smtClean="0"/>
              <a:t>inode</a:t>
            </a:r>
            <a:r>
              <a:rPr lang="en-US" dirty="0" smtClean="0"/>
              <a:t> area</a:t>
            </a:r>
          </a:p>
          <a:p>
            <a:pPr lvl="1"/>
            <a:r>
              <a:rPr lang="en-US" dirty="0" smtClean="0"/>
              <a:t>Contains descriptors (</a:t>
            </a:r>
            <a:r>
              <a:rPr lang="en-US" dirty="0" err="1" smtClean="0"/>
              <a:t>inodes</a:t>
            </a:r>
            <a:r>
              <a:rPr lang="en-US" dirty="0" smtClean="0"/>
              <a:t>) for each file on the disk</a:t>
            </a:r>
          </a:p>
          <a:p>
            <a:pPr lvl="1"/>
            <a:r>
              <a:rPr lang="en-US" dirty="0" smtClean="0"/>
              <a:t>All </a:t>
            </a:r>
            <a:r>
              <a:rPr lang="en-US" dirty="0" err="1" smtClean="0"/>
              <a:t>inodes</a:t>
            </a:r>
            <a:r>
              <a:rPr lang="en-US" dirty="0" smtClean="0"/>
              <a:t> are the same size</a:t>
            </a:r>
          </a:p>
          <a:p>
            <a:pPr lvl="1"/>
            <a:r>
              <a:rPr lang="en-US" dirty="0" smtClean="0"/>
              <a:t>Head of the </a:t>
            </a:r>
            <a:r>
              <a:rPr lang="en-US" dirty="0" err="1" smtClean="0"/>
              <a:t>inode</a:t>
            </a:r>
            <a:r>
              <a:rPr lang="en-US" dirty="0" smtClean="0"/>
              <a:t> free list is stored in superblock</a:t>
            </a:r>
          </a:p>
          <a:p>
            <a:r>
              <a:rPr lang="en-US" dirty="0" smtClean="0"/>
              <a:t>File contents area</a:t>
            </a:r>
          </a:p>
          <a:p>
            <a:pPr lvl="1"/>
            <a:r>
              <a:rPr lang="en-US" dirty="0" smtClean="0"/>
              <a:t>Fixed size blocks containing data</a:t>
            </a:r>
          </a:p>
          <a:p>
            <a:pPr lvl="1"/>
            <a:r>
              <a:rPr lang="en-US" dirty="0" smtClean="0"/>
              <a:t>Head of </a:t>
            </a:r>
            <a:r>
              <a:rPr lang="en-US" dirty="0" err="1" smtClean="0"/>
              <a:t>freelist</a:t>
            </a:r>
            <a:r>
              <a:rPr lang="en-US" dirty="0" smtClean="0"/>
              <a:t> stored in superblock</a:t>
            </a:r>
          </a:p>
          <a:p>
            <a:r>
              <a:rPr lang="en-US" dirty="0" smtClean="0"/>
              <a:t>Swap area</a:t>
            </a:r>
          </a:p>
          <a:p>
            <a:pPr lvl="1"/>
            <a:r>
              <a:rPr lang="en-US" dirty="0" smtClean="0"/>
              <a:t>Part of disk given to virtual memory system</a:t>
            </a:r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1271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Inode</a:t>
            </a:r>
            <a:r>
              <a:rPr lang="en-US" dirty="0" smtClean="0"/>
              <a:t> </a:t>
            </a:r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User and group IDs</a:t>
            </a:r>
          </a:p>
          <a:p>
            <a:r>
              <a:rPr lang="en-US" dirty="0" smtClean="0"/>
              <a:t>Protection bits</a:t>
            </a:r>
          </a:p>
          <a:p>
            <a:r>
              <a:rPr lang="en-US" dirty="0" smtClean="0"/>
              <a:t>Access times</a:t>
            </a:r>
          </a:p>
          <a:p>
            <a:r>
              <a:rPr lang="en-US" dirty="0" smtClean="0"/>
              <a:t>File Type</a:t>
            </a:r>
          </a:p>
          <a:p>
            <a:pPr lvl="1"/>
            <a:r>
              <a:rPr lang="en-US" dirty="0" smtClean="0"/>
              <a:t>Directory, normal file, symbolic link,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Size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ength in bytes</a:t>
            </a:r>
          </a:p>
          <a:p>
            <a:r>
              <a:rPr lang="en-US" dirty="0" smtClean="0"/>
              <a:t>Block list</a:t>
            </a:r>
          </a:p>
          <a:p>
            <a:pPr lvl="1"/>
            <a:r>
              <a:rPr lang="en-US" dirty="0" smtClean="0"/>
              <a:t>Location of data blocks in file contents area</a:t>
            </a:r>
          </a:p>
          <a:p>
            <a:r>
              <a:rPr lang="en-US" dirty="0" smtClean="0"/>
              <a:t>Link Count</a:t>
            </a:r>
          </a:p>
          <a:p>
            <a:pPr lvl="1"/>
            <a:r>
              <a:rPr lang="en-US" dirty="0" smtClean="0"/>
              <a:t>Number of directories (hard links) referencing this </a:t>
            </a:r>
            <a:r>
              <a:rPr lang="en-US" dirty="0" err="1" smtClean="0"/>
              <a:t>inode</a:t>
            </a:r>
            <a:endParaRPr lang="en-US" dirty="0" smtClean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5758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Filesystem (</a:t>
            </a:r>
            <a:r>
              <a:rPr lang="en-US" dirty="0" err="1" smtClean="0"/>
              <a:t>Inodes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890" y="1229711"/>
            <a:ext cx="5116976" cy="335309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7B217"/>
                </a:solidFill>
              </a:rPr>
              <a:t>Metadata</a:t>
            </a:r>
          </a:p>
          <a:p>
            <a:pPr lvl="1"/>
            <a:r>
              <a:rPr lang="en-US" dirty="0" smtClean="0"/>
              <a:t>Ownership, permissions</a:t>
            </a:r>
          </a:p>
          <a:p>
            <a:pPr lvl="1"/>
            <a:r>
              <a:rPr lang="en-US" dirty="0" smtClean="0"/>
              <a:t>Access/Modification times</a:t>
            </a:r>
          </a:p>
          <a:p>
            <a:pPr lvl="1"/>
            <a:r>
              <a:rPr lang="en-US" dirty="0" err="1" smtClean="0"/>
              <a:t>etc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 smtClean="0">
                <a:solidFill>
                  <a:srgbClr val="F7B217"/>
                </a:solidFill>
              </a:rPr>
              <a:t>Direct blocks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 smtClean="0"/>
              <a:t>Array of consecutive data blocks</a:t>
            </a:r>
          </a:p>
          <a:p>
            <a:pPr lvl="1"/>
            <a:r>
              <a:rPr lang="en-US" dirty="0" smtClean="0"/>
              <a:t>Block size = 512 bytes</a:t>
            </a:r>
          </a:p>
          <a:p>
            <a:pPr lvl="1"/>
            <a:r>
              <a:rPr lang="en-US" dirty="0" err="1" smtClean="0"/>
              <a:t>Inlined</a:t>
            </a:r>
            <a:r>
              <a:rPr lang="en-US" dirty="0" smtClean="0"/>
              <a:t> in the </a:t>
            </a:r>
            <a:r>
              <a:rPr lang="en-US" dirty="0" err="1" smtClean="0"/>
              <a:t>inode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2495" y="1304784"/>
            <a:ext cx="5988849" cy="3368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4803246"/>
            <a:ext cx="1104968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F7B217"/>
                </a:solidFill>
              </a:rPr>
              <a:t>Indirect blocks: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i</a:t>
            </a:r>
            <a:r>
              <a:rPr lang="en-US" sz="2000" dirty="0"/>
              <a:t>-node only holds a small number of data block pointers (direct pointers)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For larger files, </a:t>
            </a:r>
            <a:r>
              <a:rPr lang="en-US" sz="2000" dirty="0" err="1"/>
              <a:t>i</a:t>
            </a:r>
            <a:r>
              <a:rPr lang="en-US" sz="2000" dirty="0"/>
              <a:t>-node points to an indirect block containing 1024 4-byte entries in a 4K block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Each indirect block entry points to a data block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Can have multiple levels of indirect blocks for even larger 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779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850392" y="146304"/>
            <a:ext cx="10488168" cy="777240"/>
          </a:xfrm>
        </p:spPr>
        <p:txBody>
          <a:bodyPr>
            <a:noAutofit/>
          </a:bodyPr>
          <a:lstStyle/>
          <a:p>
            <a:r>
              <a:rPr lang="en-US" dirty="0"/>
              <a:t>Opening Files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392" y="922084"/>
            <a:ext cx="10488168" cy="560673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Opening a file informs the kernel that you are getting ready to access that file</a:t>
            </a:r>
          </a:p>
          <a:p>
            <a:pPr>
              <a:lnSpc>
                <a:spcPct val="110000"/>
              </a:lnSpc>
            </a:pPr>
            <a:endParaRPr lang="en-US" sz="2800" dirty="0" smtClean="0"/>
          </a:p>
          <a:p>
            <a:pPr>
              <a:lnSpc>
                <a:spcPct val="110000"/>
              </a:lnSpc>
            </a:pPr>
            <a:endParaRPr lang="en-US" sz="2800" dirty="0"/>
          </a:p>
          <a:p>
            <a:pPr>
              <a:lnSpc>
                <a:spcPct val="110000"/>
              </a:lnSpc>
            </a:pPr>
            <a:r>
              <a:rPr lang="en-US" sz="2800" dirty="0" smtClean="0"/>
              <a:t>Returns </a:t>
            </a:r>
            <a:r>
              <a:rPr lang="en-US" sz="2800" dirty="0"/>
              <a:t>a small identifying integer </a:t>
            </a:r>
            <a:r>
              <a:rPr lang="en-US" sz="2800" b="1" i="1" dirty="0">
                <a:solidFill>
                  <a:srgbClr val="1E3272"/>
                </a:solidFill>
              </a:rPr>
              <a:t>file descriptor</a:t>
            </a:r>
          </a:p>
          <a:p>
            <a:pPr lvl="1">
              <a:lnSpc>
                <a:spcPct val="110000"/>
              </a:lnSpc>
            </a:pPr>
            <a:r>
              <a:rPr lang="en-US" sz="2400" b="1" dirty="0" err="1">
                <a:latin typeface="Courier New" pitchFamily="49" charset="0"/>
              </a:rPr>
              <a:t>fd</a:t>
            </a:r>
            <a:r>
              <a:rPr lang="en-US" sz="2400" b="1" dirty="0">
                <a:latin typeface="Courier New" pitchFamily="49" charset="0"/>
              </a:rPr>
              <a:t> == -1</a:t>
            </a:r>
            <a:r>
              <a:rPr lang="en-US" sz="2400" b="1" dirty="0"/>
              <a:t> </a:t>
            </a:r>
            <a:r>
              <a:rPr lang="en-US" sz="2400" dirty="0"/>
              <a:t>indicates that an error occurred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800" dirty="0"/>
              <a:t>Each process created by a </a:t>
            </a:r>
            <a:r>
              <a:rPr lang="en-US" sz="2800" dirty="0" smtClean="0"/>
              <a:t>Linux </a:t>
            </a:r>
            <a:r>
              <a:rPr lang="en-US" sz="2800" dirty="0"/>
              <a:t>shell begins life with three open files associated with a terminal: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0: standard </a:t>
            </a:r>
            <a:r>
              <a:rPr lang="en-US" sz="2400" dirty="0" smtClean="0"/>
              <a:t>input (</a:t>
            </a:r>
            <a:r>
              <a:rPr lang="en-US" sz="2400" b="1" dirty="0" err="1" smtClean="0"/>
              <a:t>stdin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lnSpc>
                <a:spcPct val="110000"/>
              </a:lnSpc>
            </a:pPr>
            <a:r>
              <a:rPr lang="en-US" sz="2400" dirty="0"/>
              <a:t>1: standard </a:t>
            </a:r>
            <a:r>
              <a:rPr lang="en-US" sz="2400" dirty="0" smtClean="0"/>
              <a:t>output (</a:t>
            </a:r>
            <a:r>
              <a:rPr lang="en-US" sz="2400" b="1" dirty="0" err="1" smtClean="0"/>
              <a:t>stdout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lnSpc>
                <a:spcPct val="110000"/>
              </a:lnSpc>
            </a:pPr>
            <a:r>
              <a:rPr lang="en-US" sz="2400" dirty="0"/>
              <a:t>2: standard </a:t>
            </a:r>
            <a:r>
              <a:rPr lang="en-US" sz="2400" dirty="0" smtClean="0"/>
              <a:t>error (</a:t>
            </a:r>
            <a:r>
              <a:rPr lang="en-US" sz="2400" b="1" dirty="0" err="1" smtClean="0"/>
              <a:t>stderr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33860" name="Text Box 4"/>
          <p:cNvSpPr txBox="1">
            <a:spLocks noChangeArrowheads="1"/>
          </p:cNvSpPr>
          <p:nvPr/>
        </p:nvSpPr>
        <p:spPr bwMode="auto">
          <a:xfrm>
            <a:off x="3150396" y="1627633"/>
            <a:ext cx="6324600" cy="15843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;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if ((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 = open("/etc/hosts", O_RDONLY)) &lt; 0)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perror</a:t>
            </a:r>
            <a:r>
              <a:rPr lang="en-US" sz="1600" dirty="0">
                <a:latin typeface="Courier New" pitchFamily="49" charset="0"/>
              </a:rPr>
              <a:t>("open");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8100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46304"/>
            <a:ext cx="10515599" cy="832104"/>
          </a:xfrm>
        </p:spPr>
        <p:txBody>
          <a:bodyPr>
            <a:normAutofit/>
          </a:bodyPr>
          <a:lstStyle/>
          <a:p>
            <a:r>
              <a:rPr lang="en-US" dirty="0"/>
              <a:t>Closing Files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78052"/>
            <a:ext cx="10515600" cy="525017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Closing a file informs the kernel that you are finished accessing that file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Closing </a:t>
            </a:r>
            <a:r>
              <a:rPr lang="en-US" dirty="0"/>
              <a:t>an already closed file is a recipe for disaster in threaded programs (more on this later)</a:t>
            </a:r>
          </a:p>
          <a:p>
            <a:r>
              <a:rPr lang="en-US" dirty="0"/>
              <a:t>Moral: Always check return codes, even for seemingly benign functions such as </a:t>
            </a:r>
            <a:r>
              <a:rPr lang="en-US" dirty="0">
                <a:latin typeface="Courier New" pitchFamily="49" charset="0"/>
              </a:rPr>
              <a:t>close()</a:t>
            </a:r>
          </a:p>
        </p:txBody>
      </p:sp>
      <p:sp>
        <p:nvSpPr>
          <p:cNvPr id="752644" name="Text Box 4"/>
          <p:cNvSpPr txBox="1">
            <a:spLocks noChangeArrowheads="1"/>
          </p:cNvSpPr>
          <p:nvPr/>
        </p:nvSpPr>
        <p:spPr bwMode="auto">
          <a:xfrm>
            <a:off x="3020568" y="2185416"/>
            <a:ext cx="6324600" cy="1828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 fd;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r>
              <a:rPr lang="en-US" sz="1600" dirty="0" err="1">
                <a:latin typeface="Courier New" pitchFamily="49" charset="0"/>
              </a:rPr>
              <a:t>int retval;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return value */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if ((retval = close(fd)) &lt; 0) {</a:t>
            </a:r>
          </a:p>
          <a:p>
            <a:r>
              <a:rPr lang="en-US" sz="1600" dirty="0" err="1">
                <a:latin typeface="Courier New" pitchFamily="49" charset="0"/>
              </a:rPr>
              <a:t>   perror("close");</a:t>
            </a:r>
          </a:p>
          <a:p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06224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850392" y="137161"/>
            <a:ext cx="10497312" cy="841247"/>
          </a:xfrm>
        </p:spPr>
        <p:txBody>
          <a:bodyPr>
            <a:normAutofit/>
          </a:bodyPr>
          <a:lstStyle/>
          <a:p>
            <a:r>
              <a:rPr lang="en-US" dirty="0"/>
              <a:t>Reading Files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0181" y="1070809"/>
            <a:ext cx="10672008" cy="5594685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en-US" sz="2800" dirty="0"/>
              <a:t>Reading a file copies bytes from the current file position to memory, and then updates file position</a:t>
            </a:r>
          </a:p>
          <a:p>
            <a:pPr>
              <a:lnSpc>
                <a:spcPct val="85000"/>
              </a:lnSpc>
            </a:pPr>
            <a:endParaRPr lang="en-US" sz="2800" dirty="0"/>
          </a:p>
          <a:p>
            <a:pPr>
              <a:lnSpc>
                <a:spcPct val="85000"/>
              </a:lnSpc>
            </a:pPr>
            <a:endParaRPr lang="en-US" sz="2800" dirty="0"/>
          </a:p>
          <a:p>
            <a:pPr>
              <a:lnSpc>
                <a:spcPct val="85000"/>
              </a:lnSpc>
            </a:pPr>
            <a:endParaRPr lang="en-US" sz="2800" dirty="0"/>
          </a:p>
          <a:p>
            <a:pPr>
              <a:lnSpc>
                <a:spcPct val="85000"/>
              </a:lnSpc>
            </a:pPr>
            <a:endParaRPr lang="en-US" sz="2800" dirty="0"/>
          </a:p>
          <a:p>
            <a:pPr>
              <a:lnSpc>
                <a:spcPct val="85000"/>
              </a:lnSpc>
              <a:buNone/>
            </a:pPr>
            <a:endParaRPr lang="en-US" sz="2800" dirty="0" smtClean="0"/>
          </a:p>
          <a:p>
            <a:pPr>
              <a:lnSpc>
                <a:spcPct val="85000"/>
              </a:lnSpc>
              <a:spcBef>
                <a:spcPts val="2400"/>
              </a:spcBef>
            </a:pPr>
            <a:r>
              <a:rPr lang="en-US" sz="2800" dirty="0" smtClean="0"/>
              <a:t>Returns </a:t>
            </a:r>
            <a:r>
              <a:rPr lang="en-US" sz="2800" dirty="0"/>
              <a:t>number of bytes read from file </a:t>
            </a:r>
            <a:r>
              <a:rPr lang="en-US" sz="2800" dirty="0" err="1">
                <a:latin typeface="Courier New" pitchFamily="49" charset="0"/>
              </a:rPr>
              <a:t>fd</a:t>
            </a:r>
            <a:r>
              <a:rPr lang="en-US" sz="2800" dirty="0"/>
              <a:t> into </a:t>
            </a:r>
            <a:r>
              <a:rPr lang="en-US" sz="2800" dirty="0" err="1">
                <a:latin typeface="Courier New" pitchFamily="49" charset="0"/>
              </a:rPr>
              <a:t>buf</a:t>
            </a:r>
            <a:endParaRPr lang="en-US" sz="2800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Return type </a:t>
            </a:r>
            <a:r>
              <a:rPr lang="en-US" sz="2400" b="1" dirty="0" err="1">
                <a:latin typeface="Courier New" pitchFamily="49" charset="0"/>
              </a:rPr>
              <a:t>ssize_t</a:t>
            </a:r>
            <a:r>
              <a:rPr lang="en-US" sz="2400" dirty="0"/>
              <a:t> is signed integer</a:t>
            </a:r>
            <a:endParaRPr lang="en-US" sz="2400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2400" b="1" dirty="0" err="1">
                <a:latin typeface="Courier New" pitchFamily="49" charset="0"/>
              </a:rPr>
              <a:t>nbytes</a:t>
            </a:r>
            <a:r>
              <a:rPr lang="en-US" sz="2400" b="1" dirty="0">
                <a:latin typeface="Courier New" pitchFamily="49" charset="0"/>
              </a:rPr>
              <a:t> &lt; 0</a:t>
            </a:r>
            <a:r>
              <a:rPr lang="en-US" sz="2400" b="1" dirty="0"/>
              <a:t> </a:t>
            </a:r>
            <a:r>
              <a:rPr lang="en-US" sz="2400" dirty="0"/>
              <a:t>indicates that an error occurred</a:t>
            </a:r>
          </a:p>
          <a:p>
            <a:pPr lvl="1">
              <a:lnSpc>
                <a:spcPct val="90000"/>
              </a:lnSpc>
            </a:pPr>
            <a:r>
              <a:rPr lang="en-US" sz="2400" b="1" i="1" dirty="0">
                <a:solidFill>
                  <a:srgbClr val="F7B217"/>
                </a:solidFill>
              </a:rPr>
              <a:t>S</a:t>
            </a:r>
            <a:r>
              <a:rPr lang="en-US" sz="2400" b="1" i="1" dirty="0" smtClean="0">
                <a:solidFill>
                  <a:srgbClr val="F7B217"/>
                </a:solidFill>
              </a:rPr>
              <a:t>hort </a:t>
            </a:r>
            <a:r>
              <a:rPr lang="en-US" sz="2400" b="1" i="1" dirty="0">
                <a:solidFill>
                  <a:srgbClr val="F7B217"/>
                </a:solidFill>
              </a:rPr>
              <a:t>counts</a:t>
            </a:r>
            <a:r>
              <a:rPr lang="en-US" sz="2400" b="1" dirty="0">
                <a:solidFill>
                  <a:srgbClr val="F7B217"/>
                </a:solidFill>
              </a:rPr>
              <a:t> </a:t>
            </a:r>
            <a:r>
              <a:rPr lang="en-US" sz="2400" dirty="0"/>
              <a:t>(</a:t>
            </a:r>
            <a:r>
              <a:rPr lang="en-US" sz="2400" b="1" dirty="0" err="1">
                <a:latin typeface="Courier New" pitchFamily="49" charset="0"/>
              </a:rPr>
              <a:t>nbytes</a:t>
            </a:r>
            <a:r>
              <a:rPr lang="en-US" sz="2400" b="1" dirty="0">
                <a:latin typeface="Courier New" pitchFamily="49" charset="0"/>
              </a:rPr>
              <a:t> &lt; </a:t>
            </a:r>
            <a:r>
              <a:rPr lang="en-US" sz="2400" b="1" dirty="0" err="1">
                <a:latin typeface="Courier New" pitchFamily="49" charset="0"/>
              </a:rPr>
              <a:t>sizeof</a:t>
            </a:r>
            <a:r>
              <a:rPr lang="en-US" sz="2400" b="1" dirty="0">
                <a:latin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</a:rPr>
              <a:t>buf</a:t>
            </a:r>
            <a:r>
              <a:rPr lang="en-US" sz="2400" b="1" dirty="0">
                <a:latin typeface="Courier New" pitchFamily="49" charset="0"/>
              </a:rPr>
              <a:t>)</a:t>
            </a:r>
            <a:r>
              <a:rPr lang="en-US" sz="2400" b="1" dirty="0"/>
              <a:t> </a:t>
            </a:r>
            <a:r>
              <a:rPr lang="en-US" sz="2400" dirty="0"/>
              <a:t>) are possible and are not errors!</a:t>
            </a:r>
          </a:p>
        </p:txBody>
      </p:sp>
      <p:sp>
        <p:nvSpPr>
          <p:cNvPr id="634884" name="Text Box 4"/>
          <p:cNvSpPr txBox="1">
            <a:spLocks noChangeArrowheads="1"/>
          </p:cNvSpPr>
          <p:nvPr/>
        </p:nvSpPr>
        <p:spPr bwMode="auto">
          <a:xfrm>
            <a:off x="3140476" y="1929565"/>
            <a:ext cx="6076950" cy="25622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char buf[512];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fd;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nbytes;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bytes read */</a:t>
            </a:r>
          </a:p>
          <a:p>
            <a:pPr>
              <a:lnSpc>
                <a:spcPct val="100000"/>
              </a:lnSpc>
            </a:pPr>
            <a:endParaRPr lang="en-US" sz="1600" dirty="0" err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Open file fd ... 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Then read up to 512 bytes from file fd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if ((nbytes = read(fd, buf, sizeof(buf))) &lt; 0) {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perror("read");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8662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853441" y="123826"/>
            <a:ext cx="10512551" cy="818005"/>
          </a:xfrm>
        </p:spPr>
        <p:txBody>
          <a:bodyPr>
            <a:normAutofit/>
          </a:bodyPr>
          <a:lstStyle/>
          <a:p>
            <a:r>
              <a:rPr lang="en-US" dirty="0"/>
              <a:t>Writing Files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1729" y="978408"/>
            <a:ext cx="10439399" cy="55626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200" dirty="0"/>
              <a:t>Writing a file copies bytes from memory to the current file position, and then updates current file position</a:t>
            </a:r>
          </a:p>
          <a:p>
            <a:pPr>
              <a:lnSpc>
                <a:spcPct val="110000"/>
              </a:lnSpc>
            </a:pPr>
            <a:endParaRPr lang="en-US" sz="3200" dirty="0"/>
          </a:p>
          <a:p>
            <a:pPr>
              <a:lnSpc>
                <a:spcPct val="110000"/>
              </a:lnSpc>
            </a:pPr>
            <a:endParaRPr lang="en-US" sz="3200" dirty="0"/>
          </a:p>
          <a:p>
            <a:pPr>
              <a:lnSpc>
                <a:spcPct val="110000"/>
              </a:lnSpc>
            </a:pPr>
            <a:endParaRPr lang="en-US" sz="3200" dirty="0"/>
          </a:p>
          <a:p>
            <a:pPr>
              <a:lnSpc>
                <a:spcPct val="110000"/>
              </a:lnSpc>
            </a:pPr>
            <a:endParaRPr lang="en-US" sz="3200" dirty="0" smtClean="0"/>
          </a:p>
          <a:p>
            <a:pPr>
              <a:lnSpc>
                <a:spcPct val="110000"/>
              </a:lnSpc>
            </a:pPr>
            <a:r>
              <a:rPr lang="en-US" sz="3200" dirty="0" smtClean="0"/>
              <a:t>Returns </a:t>
            </a:r>
            <a:r>
              <a:rPr lang="en-US" sz="3200" dirty="0"/>
              <a:t>number of bytes written from </a:t>
            </a:r>
            <a:r>
              <a:rPr lang="en-US" sz="3200" dirty="0" err="1">
                <a:latin typeface="Courier New" pitchFamily="49" charset="0"/>
              </a:rPr>
              <a:t>buf</a:t>
            </a:r>
            <a:r>
              <a:rPr lang="en-US" sz="3200" dirty="0"/>
              <a:t> to file </a:t>
            </a:r>
            <a:r>
              <a:rPr lang="en-US" sz="3200" dirty="0" err="1">
                <a:latin typeface="Courier New" pitchFamily="49" charset="0"/>
              </a:rPr>
              <a:t>fd</a:t>
            </a:r>
            <a:endParaRPr lang="en-US" sz="3200" dirty="0"/>
          </a:p>
          <a:p>
            <a:pPr lvl="1">
              <a:lnSpc>
                <a:spcPct val="110000"/>
              </a:lnSpc>
            </a:pPr>
            <a:r>
              <a:rPr lang="en-US" sz="2800" b="1" dirty="0" err="1">
                <a:latin typeface="Courier New" pitchFamily="49" charset="0"/>
              </a:rPr>
              <a:t>nbytes</a:t>
            </a:r>
            <a:r>
              <a:rPr lang="en-US" sz="2800" b="1" dirty="0">
                <a:latin typeface="Courier New" pitchFamily="49" charset="0"/>
              </a:rPr>
              <a:t> &lt; 0</a:t>
            </a:r>
            <a:r>
              <a:rPr lang="en-US" sz="2800" b="1" dirty="0"/>
              <a:t> </a:t>
            </a:r>
            <a:r>
              <a:rPr lang="en-US" sz="2800" dirty="0"/>
              <a:t>indicates that an error occurred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As with reads, short counts are possible and are not errors!</a:t>
            </a:r>
          </a:p>
        </p:txBody>
      </p:sp>
      <p:sp>
        <p:nvSpPr>
          <p:cNvPr id="635908" name="Text Box 4"/>
          <p:cNvSpPr txBox="1">
            <a:spLocks noChangeArrowheads="1"/>
          </p:cNvSpPr>
          <p:nvPr/>
        </p:nvSpPr>
        <p:spPr bwMode="auto">
          <a:xfrm>
            <a:off x="2826766" y="2353057"/>
            <a:ext cx="6565900" cy="25622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char buf[512];</a:t>
            </a:r>
          </a:p>
          <a:p>
            <a:r>
              <a:rPr lang="en-US" sz="1600" dirty="0" err="1">
                <a:latin typeface="Courier New" pitchFamily="49" charset="0"/>
              </a:rPr>
              <a:t>int fd;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r>
              <a:rPr lang="en-US" sz="1600" dirty="0" err="1">
                <a:latin typeface="Courier New" pitchFamily="49" charset="0"/>
              </a:rPr>
              <a:t>int nbytes;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bytes read */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Open the file fd ... */</a:t>
            </a:r>
          </a:p>
          <a:p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Then write up to 512 bytes from buf to file fd */</a:t>
            </a:r>
          </a:p>
          <a:p>
            <a:r>
              <a:rPr lang="en-US" sz="1600" dirty="0" err="1">
                <a:latin typeface="Courier New" pitchFamily="49" charset="0"/>
              </a:rPr>
              <a:t>if ((nbytes = write(fd, buf, sizeof(buf)) &lt; 0) {</a:t>
            </a:r>
          </a:p>
          <a:p>
            <a:r>
              <a:rPr lang="en-US" sz="1600" dirty="0" err="1">
                <a:latin typeface="Courier New" pitchFamily="49" charset="0"/>
              </a:rPr>
              <a:t>   perror("write");</a:t>
            </a:r>
          </a:p>
          <a:p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19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8040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859536" y="137161"/>
            <a:ext cx="10497312" cy="813816"/>
          </a:xfrm>
        </p:spPr>
        <p:txBody>
          <a:bodyPr>
            <a:normAutofit/>
          </a:bodyPr>
          <a:lstStyle/>
          <a:p>
            <a:r>
              <a:rPr lang="en-US" dirty="0"/>
              <a:t>Unix </a:t>
            </a:r>
            <a:r>
              <a:rPr lang="en-US" dirty="0" smtClean="0"/>
              <a:t>I/O Overview</a:t>
            </a:r>
            <a:endParaRPr lang="en-US" dirty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240" y="1197864"/>
            <a:ext cx="11146536" cy="5136261"/>
          </a:xfrm>
        </p:spPr>
        <p:txBody>
          <a:bodyPr>
            <a:noAutofit/>
          </a:bodyPr>
          <a:lstStyle/>
          <a:p>
            <a:r>
              <a:rPr lang="en-US" dirty="0"/>
              <a:t>A </a:t>
            </a:r>
            <a:r>
              <a:rPr lang="en-US" dirty="0" smtClean="0"/>
              <a:t>Linux </a:t>
            </a:r>
            <a:r>
              <a:rPr lang="en-US" i="1" dirty="0">
                <a:solidFill>
                  <a:srgbClr val="F7B217"/>
                </a:solidFill>
              </a:rPr>
              <a:t>file</a:t>
            </a:r>
            <a:r>
              <a:rPr lang="en-US" dirty="0">
                <a:solidFill>
                  <a:srgbClr val="F7B217"/>
                </a:solidFill>
              </a:rPr>
              <a:t> </a:t>
            </a:r>
            <a:r>
              <a:rPr lang="en-US" dirty="0"/>
              <a:t>is a sequence of </a:t>
            </a:r>
            <a:r>
              <a:rPr lang="en-US" i="1" dirty="0"/>
              <a:t>m</a:t>
            </a:r>
            <a:r>
              <a:rPr lang="en-US" dirty="0"/>
              <a:t> bytes:</a:t>
            </a:r>
          </a:p>
          <a:p>
            <a:pPr lvl="1"/>
            <a:r>
              <a:rPr lang="en-US" i="1" dirty="0" smtClean="0"/>
              <a:t>B</a:t>
            </a:r>
            <a:r>
              <a:rPr lang="en-US" i="1" baseline="-25000" dirty="0" smtClean="0"/>
              <a:t>0 </a:t>
            </a:r>
            <a:r>
              <a:rPr lang="en-US" i="1" dirty="0" smtClean="0"/>
              <a:t>, B</a:t>
            </a:r>
            <a:r>
              <a:rPr lang="en-US" i="1" baseline="-25000" dirty="0" smtClean="0"/>
              <a:t>1 </a:t>
            </a:r>
            <a:r>
              <a:rPr lang="en-US" i="1" dirty="0" smtClean="0"/>
              <a:t>, </a:t>
            </a:r>
            <a:r>
              <a:rPr lang="en-US" i="1" dirty="0"/>
              <a:t>.... , </a:t>
            </a:r>
            <a:r>
              <a:rPr lang="en-US" i="1" dirty="0" err="1"/>
              <a:t>B</a:t>
            </a:r>
            <a:r>
              <a:rPr lang="en-US" i="1" baseline="-25000" dirty="0" err="1"/>
              <a:t>k</a:t>
            </a:r>
            <a:r>
              <a:rPr lang="en-US" i="1" dirty="0"/>
              <a:t> , .... , B</a:t>
            </a:r>
            <a:r>
              <a:rPr lang="en-US" i="1" baseline="-25000" dirty="0"/>
              <a:t>m-1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All </a:t>
            </a:r>
            <a:r>
              <a:rPr lang="en-US" dirty="0"/>
              <a:t>I/O devices are represented as files: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/dev/sda2</a:t>
            </a: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b="1" dirty="0" err="1">
                <a:latin typeface="Courier New" pitchFamily="49" charset="0"/>
              </a:rPr>
              <a:t>usr</a:t>
            </a:r>
            <a:r>
              <a:rPr lang="en-US" b="1" dirty="0"/>
              <a:t> </a:t>
            </a:r>
            <a:r>
              <a:rPr lang="en-US" dirty="0"/>
              <a:t>disk partition)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/dev/tty2</a:t>
            </a: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dirty="0"/>
              <a:t>(terminal)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Even </a:t>
            </a:r>
            <a:r>
              <a:rPr lang="en-US" dirty="0"/>
              <a:t>the kernel is represented as a file: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/boot/</a:t>
            </a:r>
            <a:r>
              <a:rPr lang="en-US" b="1" dirty="0" smtClean="0">
                <a:latin typeface="Courier New"/>
                <a:cs typeface="Courier New"/>
              </a:rPr>
              <a:t>vmlinuz-3.13.0-55-generic </a:t>
            </a:r>
            <a:r>
              <a:rPr lang="en-US" dirty="0" smtClean="0"/>
              <a:t>(kernel image</a:t>
            </a:r>
            <a:r>
              <a:rPr lang="en-US" dirty="0"/>
              <a:t>) </a:t>
            </a:r>
          </a:p>
          <a:p>
            <a:pPr lvl="1"/>
            <a:r>
              <a:rPr lang="en-US" b="1" dirty="0">
                <a:latin typeface="Courier New" pitchFamily="49" charset="0"/>
              </a:rPr>
              <a:t>/proc</a:t>
            </a:r>
            <a:r>
              <a:rPr lang="en-US" b="1" dirty="0"/>
              <a:t> </a:t>
            </a:r>
            <a:r>
              <a:rPr lang="en-US" dirty="0" smtClean="0"/>
              <a:t>(</a:t>
            </a:r>
            <a:r>
              <a:rPr lang="en-US" dirty="0"/>
              <a:t>kernel data </a:t>
            </a:r>
            <a:r>
              <a:rPr lang="en-US" dirty="0" smtClean="0"/>
              <a:t>structures</a:t>
            </a:r>
            <a:r>
              <a:rPr lang="en-US" dirty="0"/>
              <a:t>)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3861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Simple Unix I/O example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52144"/>
            <a:ext cx="10515600" cy="5410200"/>
          </a:xfrm>
        </p:spPr>
        <p:txBody>
          <a:bodyPr/>
          <a:lstStyle/>
          <a:p>
            <a:r>
              <a:rPr lang="en-US" dirty="0"/>
              <a:t>Copying </a:t>
            </a:r>
            <a:r>
              <a:rPr lang="en-US" dirty="0" err="1" smtClean="0"/>
              <a:t>stdin</a:t>
            </a:r>
            <a:r>
              <a:rPr lang="en-US" dirty="0" smtClean="0"/>
              <a:t> to </a:t>
            </a:r>
            <a:r>
              <a:rPr lang="en-US" dirty="0" err="1" smtClean="0"/>
              <a:t>stdout</a:t>
            </a:r>
            <a:r>
              <a:rPr lang="en-US" dirty="0" smtClean="0"/>
              <a:t>, </a:t>
            </a:r>
            <a:r>
              <a:rPr lang="en-US" dirty="0"/>
              <a:t>one byte at a time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61508" name="Text Box 4"/>
          <p:cNvSpPr txBox="1">
            <a:spLocks noChangeArrowheads="1"/>
          </p:cNvSpPr>
          <p:nvPr/>
        </p:nvSpPr>
        <p:spPr bwMode="auto">
          <a:xfrm>
            <a:off x="2514601" y="2057401"/>
            <a:ext cx="6461125" cy="25545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dirty="0" err="1" smtClean="0">
                <a:solidFill>
                  <a:srgbClr val="9D206F"/>
                </a:solidFill>
                <a:latin typeface="Courier New"/>
                <a:cs typeface="Courier New"/>
              </a:rPr>
              <a:t>unistd.h</a:t>
            </a:r>
            <a:r>
              <a:rPr lang="en-US" sz="1600" dirty="0" smtClean="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600" dirty="0">
                <a:solidFill>
                  <a:srgbClr val="C1651C"/>
                </a:solidFill>
                <a:latin typeface="Courier New"/>
                <a:cs typeface="Courier New"/>
              </a:rPr>
              <a:t>c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smtClean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r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ead(STDIN_FILENO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&amp;c, 1) !=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write(STDOUT_FILENO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&amp;c, 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20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56457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2" name="Rectangle 4"/>
          <p:cNvSpPr>
            <a:spLocks noGrp="1" noChangeArrowheads="1"/>
          </p:cNvSpPr>
          <p:nvPr>
            <p:ph type="title"/>
          </p:nvPr>
        </p:nvSpPr>
        <p:spPr>
          <a:xfrm>
            <a:off x="868680" y="137160"/>
            <a:ext cx="10488168" cy="804672"/>
          </a:xfrm>
        </p:spPr>
        <p:txBody>
          <a:bodyPr>
            <a:normAutofit/>
          </a:bodyPr>
          <a:lstStyle/>
          <a:p>
            <a:r>
              <a:rPr lang="en-US" dirty="0" smtClean="0"/>
              <a:t>On Short Counts</a:t>
            </a:r>
            <a:endParaRPr lang="en-US" dirty="0"/>
          </a:p>
        </p:txBody>
      </p:sp>
      <p:sp>
        <p:nvSpPr>
          <p:cNvPr id="6369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68680" y="1219200"/>
            <a:ext cx="10488168" cy="5048250"/>
          </a:xfrm>
        </p:spPr>
        <p:txBody>
          <a:bodyPr>
            <a:normAutofit/>
          </a:bodyPr>
          <a:lstStyle/>
          <a:p>
            <a:r>
              <a:rPr lang="en-US" dirty="0"/>
              <a:t>Short counts can occur in these situations:</a:t>
            </a:r>
          </a:p>
          <a:p>
            <a:pPr lvl="1"/>
            <a:r>
              <a:rPr lang="en-US" dirty="0"/>
              <a:t>Encountering (end-of-file) EOF on reads</a:t>
            </a:r>
          </a:p>
          <a:p>
            <a:pPr lvl="1"/>
            <a:r>
              <a:rPr lang="en-US" dirty="0"/>
              <a:t>Reading text lines from a terminal</a:t>
            </a:r>
          </a:p>
          <a:p>
            <a:pPr lvl="1"/>
            <a:r>
              <a:rPr lang="en-US" dirty="0"/>
              <a:t>Reading and writing network </a:t>
            </a:r>
            <a:r>
              <a:rPr lang="en-US" dirty="0" smtClean="0"/>
              <a:t>sockets</a:t>
            </a:r>
            <a:endParaRPr lang="en-US" dirty="0"/>
          </a:p>
          <a:p>
            <a:r>
              <a:rPr lang="en-US" dirty="0" smtClean="0"/>
              <a:t>Short </a:t>
            </a:r>
            <a:r>
              <a:rPr lang="en-US" dirty="0"/>
              <a:t>counts never occur in these situations:</a:t>
            </a:r>
          </a:p>
          <a:p>
            <a:pPr lvl="1"/>
            <a:r>
              <a:rPr lang="en-US" dirty="0"/>
              <a:t>Reading from disk files (except for EOF)</a:t>
            </a:r>
          </a:p>
          <a:p>
            <a:pPr lvl="1"/>
            <a:r>
              <a:rPr lang="en-US" dirty="0"/>
              <a:t>Writing to disk files</a:t>
            </a:r>
            <a:endParaRPr lang="en-US" dirty="0" smtClean="0"/>
          </a:p>
          <a:p>
            <a:r>
              <a:rPr lang="en-US" dirty="0" smtClean="0"/>
              <a:t>Best practice is to always allow for short counts. 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4319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Metadata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307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005078"/>
            <a:ext cx="10515600" cy="154609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i="1" dirty="0">
                <a:solidFill>
                  <a:srgbClr val="F7B217"/>
                </a:solidFill>
              </a:rPr>
              <a:t>Metadata</a:t>
            </a:r>
            <a:r>
              <a:rPr lang="en-US" dirty="0">
                <a:solidFill>
                  <a:srgbClr val="F7B217"/>
                </a:solidFill>
              </a:rPr>
              <a:t> </a:t>
            </a:r>
            <a:r>
              <a:rPr lang="en-US" dirty="0"/>
              <a:t>is data about data, in this case file data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/>
              <a:t>Per-file metadata maintained by kernel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/>
              <a:t>accessed by users with the </a:t>
            </a:r>
            <a:r>
              <a:rPr lang="en-US" b="1" dirty="0">
                <a:latin typeface="Courier New" pitchFamily="49" charset="0"/>
              </a:rPr>
              <a:t>stat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fstat</a:t>
            </a:r>
            <a:r>
              <a:rPr lang="en-US" dirty="0"/>
              <a:t> functions</a:t>
            </a:r>
          </a:p>
        </p:txBody>
      </p:sp>
      <p:sp>
        <p:nvSpPr>
          <p:cNvPr id="630787" name="Rectangle 3"/>
          <p:cNvSpPr>
            <a:spLocks noChangeArrowheads="1"/>
          </p:cNvSpPr>
          <p:nvPr/>
        </p:nvSpPr>
        <p:spPr bwMode="auto">
          <a:xfrm>
            <a:off x="2208074" y="2608172"/>
            <a:ext cx="8264525" cy="40163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Metadata returned by the stat and fstat functions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struct stat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dev_t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st_dev</a:t>
            </a:r>
            <a:r>
              <a:rPr lang="en-US" sz="1600" dirty="0">
                <a:latin typeface="Courier New" pitchFamily="49" charset="0"/>
              </a:rPr>
              <a:t>;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Device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ino_t         st_ino;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inode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mode_t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st_mode</a:t>
            </a:r>
            <a:r>
              <a:rPr lang="en-US" sz="1600" dirty="0">
                <a:latin typeface="Courier New" pitchFamily="49" charset="0"/>
              </a:rPr>
              <a:t>;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Protection and file type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nlink_t</a:t>
            </a:r>
            <a:r>
              <a:rPr lang="en-US" sz="1600" dirty="0">
                <a:latin typeface="Courier New" pitchFamily="49" charset="0"/>
              </a:rPr>
              <a:t>       </a:t>
            </a:r>
            <a:r>
              <a:rPr lang="en-US" sz="1600" dirty="0" err="1">
                <a:latin typeface="Courier New" pitchFamily="49" charset="0"/>
              </a:rPr>
              <a:t>st_nlink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Number of hard links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uid_t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st_uid</a:t>
            </a:r>
            <a:r>
              <a:rPr lang="en-US" sz="1600" dirty="0">
                <a:latin typeface="Courier New" pitchFamily="49" charset="0"/>
              </a:rPr>
              <a:t>;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User ID of owner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gid_t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st_gid</a:t>
            </a:r>
            <a:r>
              <a:rPr lang="en-US" sz="1600" dirty="0">
                <a:latin typeface="Courier New" pitchFamily="49" charset="0"/>
              </a:rPr>
              <a:t>;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Group ID of owner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dev_t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st_rdev</a:t>
            </a:r>
            <a:r>
              <a:rPr lang="en-US" sz="1600" dirty="0">
                <a:latin typeface="Courier New" pitchFamily="49" charset="0"/>
              </a:rPr>
              <a:t>;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Device type (if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inode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device)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off_t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st_size</a:t>
            </a:r>
            <a:r>
              <a:rPr lang="en-US" sz="1600" dirty="0">
                <a:latin typeface="Courier New" pitchFamily="49" charset="0"/>
              </a:rPr>
              <a:t>;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Total size, in bytes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unsigned long </a:t>
            </a:r>
            <a:r>
              <a:rPr lang="en-US" sz="1600" dirty="0" err="1">
                <a:latin typeface="Courier New" pitchFamily="49" charset="0"/>
              </a:rPr>
              <a:t>st_blksize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Blocksize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for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filesystem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I/O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unsigned long </a:t>
            </a:r>
            <a:r>
              <a:rPr lang="en-US" sz="1600" dirty="0" err="1">
                <a:latin typeface="Courier New" pitchFamily="49" charset="0"/>
              </a:rPr>
              <a:t>st_blocks</a:t>
            </a:r>
            <a:r>
              <a:rPr lang="en-US" sz="1600" dirty="0">
                <a:latin typeface="Courier New" pitchFamily="49" charset="0"/>
              </a:rPr>
              <a:t>;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Number of blocks allocated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time_t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st_atime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Time of last access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time_t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st_mtime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Time of last modification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time_t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st_ctime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Time of last change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};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6288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2104" y="146304"/>
            <a:ext cx="10533888" cy="813816"/>
          </a:xfrm>
        </p:spPr>
        <p:txBody>
          <a:bodyPr>
            <a:normAutofit/>
          </a:bodyPr>
          <a:lstStyle/>
          <a:p>
            <a:r>
              <a:rPr lang="en-US" sz="4400" dirty="0"/>
              <a:t>Example of Accessing File Metadata</a:t>
            </a:r>
          </a:p>
        </p:txBody>
      </p:sp>
      <p:sp>
        <p:nvSpPr>
          <p:cNvPr id="663556" name="Text Box 4"/>
          <p:cNvSpPr txBox="1">
            <a:spLocks noChangeArrowheads="1"/>
          </p:cNvSpPr>
          <p:nvPr/>
        </p:nvSpPr>
        <p:spPr bwMode="auto">
          <a:xfrm>
            <a:off x="832104" y="1620034"/>
            <a:ext cx="8153400" cy="5016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stat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stat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readok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Stat(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[1], &amp;stat);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(S_ISREG(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stat.st_mode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Determine file type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type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"regular"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(S_ISDIR(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stat.st_mode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type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"directory"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type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"other"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stat.st_mode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&amp; S_IRUSR))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Check read access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readok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"yes"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readok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"no"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s-ES_trad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s-ES_tradnl" sz="1600" dirty="0" err="1">
                <a:solidFill>
                  <a:srgbClr val="9D206F"/>
                </a:solidFill>
                <a:latin typeface="Courier New"/>
                <a:cs typeface="Courier New"/>
              </a:rPr>
              <a:t>type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: %s, </a:t>
            </a:r>
            <a:r>
              <a:rPr lang="es-ES_tradnl" sz="1600" dirty="0" err="1">
                <a:solidFill>
                  <a:srgbClr val="9D206F"/>
                </a:solidFill>
                <a:latin typeface="Courier New"/>
                <a:cs typeface="Courier New"/>
              </a:rPr>
              <a:t>read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: %s\n"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type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readok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exit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(0);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63557" name="Text Box 5"/>
          <p:cNvSpPr txBox="1">
            <a:spLocks noChangeArrowheads="1"/>
          </p:cNvSpPr>
          <p:nvPr/>
        </p:nvSpPr>
        <p:spPr bwMode="auto">
          <a:xfrm>
            <a:off x="7251192" y="1105411"/>
            <a:ext cx="41148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type: regular, read: yes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chmod</a:t>
            </a:r>
            <a:r>
              <a:rPr lang="en-US" sz="1600" dirty="0">
                <a:latin typeface="Courier New" pitchFamily="49" charset="0"/>
              </a:rPr>
              <a:t> 000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type: regular, read: no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..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type: directory, read: yes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2104" y="1105411"/>
            <a:ext cx="1708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statcheck.c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23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703206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5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850392" y="79952"/>
            <a:ext cx="10552176" cy="896777"/>
          </a:xfrm>
        </p:spPr>
        <p:txBody>
          <a:bodyPr>
            <a:normAutofit/>
          </a:bodyPr>
          <a:lstStyle/>
          <a:p>
            <a:r>
              <a:rPr lang="en-US" sz="4400" dirty="0"/>
              <a:t>How the Unix Kernel Represents Open Files</a:t>
            </a:r>
          </a:p>
        </p:txBody>
      </p:sp>
      <p:sp>
        <p:nvSpPr>
          <p:cNvPr id="66461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850392" y="1176754"/>
            <a:ext cx="10552176" cy="141404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Two descriptors referencing two distinct open </a:t>
            </a:r>
            <a:r>
              <a:rPr lang="en-US" dirty="0" smtClean="0"/>
              <a:t>files</a:t>
            </a:r>
            <a:r>
              <a:rPr lang="en-US" dirty="0"/>
              <a:t>. Descriptor 1 (</a:t>
            </a:r>
            <a:r>
              <a:rPr lang="en-US" dirty="0" err="1"/>
              <a:t>stdout</a:t>
            </a:r>
            <a:r>
              <a:rPr lang="en-US" dirty="0"/>
              <a:t>) points to terminal, and descriptor 4 points to open disk file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2035425" y="2605446"/>
            <a:ext cx="258833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4580914" y="2605446"/>
            <a:ext cx="2737481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7171714" y="2605446"/>
            <a:ext cx="2737481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3352800" y="3657600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5392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5392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5392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5392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3" name="Line 27"/>
          <p:cNvSpPr>
            <a:spLocks noChangeShapeType="1"/>
          </p:cNvSpPr>
          <p:nvPr/>
        </p:nvSpPr>
        <p:spPr bwMode="auto">
          <a:xfrm>
            <a:off x="3352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1752601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1752601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1858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8001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8001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8001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8001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5290753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9499600" y="3886201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9135076" y="4028694"/>
            <a:ext cx="366418" cy="430054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6230938" y="5229225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66847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File Sharing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256" y="1067159"/>
            <a:ext cx="10448544" cy="143392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5000"/>
              </a:lnSpc>
            </a:pPr>
            <a:r>
              <a:rPr lang="en-US" dirty="0"/>
              <a:t>Two distinct descriptors sharing the same disk file through two distinct open file table entries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Calling </a:t>
            </a:r>
            <a:r>
              <a:rPr lang="en-US" b="1" dirty="0">
                <a:latin typeface="Courier New" pitchFamily="49" charset="0"/>
              </a:rPr>
              <a:t>open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twice with the same </a:t>
            </a:r>
            <a:r>
              <a:rPr lang="en-US" b="1" dirty="0">
                <a:latin typeface="Courier New" pitchFamily="49" charset="0"/>
              </a:rPr>
              <a:t>filename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argument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2035425" y="2605446"/>
            <a:ext cx="258833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4580914" y="2605446"/>
            <a:ext cx="2737481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7171714" y="2605446"/>
            <a:ext cx="2737481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0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 flipV="1">
            <a:off x="3640138" y="3657596"/>
            <a:ext cx="1752600" cy="73342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3" name="Rectangle 23"/>
          <p:cNvSpPr>
            <a:spLocks noChangeArrowheads="1"/>
          </p:cNvSpPr>
          <p:nvPr/>
        </p:nvSpPr>
        <p:spPr bwMode="auto">
          <a:xfrm>
            <a:off x="5392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4" name="Rectangle 24"/>
          <p:cNvSpPr>
            <a:spLocks noChangeArrowheads="1"/>
          </p:cNvSpPr>
          <p:nvPr/>
        </p:nvSpPr>
        <p:spPr bwMode="auto">
          <a:xfrm>
            <a:off x="5392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5" name="Rectangle 25"/>
          <p:cNvSpPr>
            <a:spLocks noChangeArrowheads="1"/>
          </p:cNvSpPr>
          <p:nvPr/>
        </p:nvSpPr>
        <p:spPr bwMode="auto">
          <a:xfrm>
            <a:off x="5392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6" name="Rectangle 26"/>
          <p:cNvSpPr>
            <a:spLocks noChangeArrowheads="1"/>
          </p:cNvSpPr>
          <p:nvPr/>
        </p:nvSpPr>
        <p:spPr bwMode="auto">
          <a:xfrm>
            <a:off x="5392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Line 27"/>
          <p:cNvSpPr>
            <a:spLocks noChangeShapeType="1"/>
          </p:cNvSpPr>
          <p:nvPr/>
        </p:nvSpPr>
        <p:spPr bwMode="auto">
          <a:xfrm>
            <a:off x="3640138" y="4683125"/>
            <a:ext cx="1770062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Text Box 28"/>
          <p:cNvSpPr txBox="1">
            <a:spLocks noChangeArrowheads="1"/>
          </p:cNvSpPr>
          <p:nvPr/>
        </p:nvSpPr>
        <p:spPr bwMode="auto">
          <a:xfrm>
            <a:off x="1752601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1752601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1858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1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3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4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5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116870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(disk)</a:t>
            </a: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5290753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74" name="Line 21"/>
          <p:cNvSpPr>
            <a:spLocks noChangeShapeType="1"/>
          </p:cNvSpPr>
          <p:nvPr/>
        </p:nvSpPr>
        <p:spPr bwMode="auto">
          <a:xfrm flipV="1">
            <a:off x="6230938" y="3641725"/>
            <a:ext cx="1770062" cy="184467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85121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How Processes Share </a:t>
            </a:r>
            <a:r>
              <a:rPr lang="en-US" sz="4400" dirty="0" smtClean="0"/>
              <a:t>Files: </a:t>
            </a:r>
            <a:r>
              <a:rPr lang="en-US" sz="4400" dirty="0" smtClean="0">
                <a:latin typeface="Courier New"/>
                <a:cs typeface="Courier New"/>
              </a:rPr>
              <a:t>fork</a:t>
            </a:r>
            <a:endParaRPr lang="en-US" sz="4400" dirty="0">
              <a:latin typeface="Courier New"/>
              <a:cs typeface="Courier New"/>
            </a:endParaRP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46507"/>
            <a:ext cx="10515600" cy="139189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child process inherits its parent’s open </a:t>
            </a:r>
            <a:r>
              <a:rPr lang="en-US" dirty="0" smtClean="0"/>
              <a:t>files</a:t>
            </a:r>
            <a:endParaRPr lang="en-US" dirty="0" smtClean="0">
              <a:latin typeface="Courier New" pitchFamily="49" charset="0"/>
            </a:endParaRPr>
          </a:p>
          <a:p>
            <a:pPr lvl="1"/>
            <a:r>
              <a:rPr lang="en-US" sz="2600" dirty="0"/>
              <a:t>Note: situation unchanged by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exec </a:t>
            </a:r>
            <a:r>
              <a:rPr lang="en-US" sz="2600" dirty="0"/>
              <a:t>functions (use </a:t>
            </a:r>
            <a:r>
              <a:rPr lang="en-US" sz="2600" b="1" dirty="0" err="1">
                <a:latin typeface="Courier New"/>
                <a:cs typeface="Courier New"/>
              </a:rPr>
              <a:t>fcntl</a:t>
            </a:r>
            <a:r>
              <a:rPr lang="en-US" sz="2600" dirty="0"/>
              <a:t> to change)</a:t>
            </a:r>
          </a:p>
          <a:p>
            <a:r>
              <a:rPr lang="en-US" i="1" dirty="0" smtClean="0">
                <a:solidFill>
                  <a:srgbClr val="F7B217"/>
                </a:solidFill>
              </a:rPr>
              <a:t>Before</a:t>
            </a:r>
            <a:r>
              <a:rPr lang="en-US" dirty="0" smtClean="0">
                <a:solidFill>
                  <a:srgbClr val="F7B217"/>
                </a:solidFill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 call: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2035425" y="2605446"/>
            <a:ext cx="258833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4580914" y="2605446"/>
            <a:ext cx="2737481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7171714" y="2605446"/>
            <a:ext cx="2737481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3352800" y="3657600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5392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5392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5392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5392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3352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1752601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1752601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1858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2" name="Rectangle 36"/>
          <p:cNvSpPr>
            <a:spLocks noChangeArrowheads="1"/>
          </p:cNvSpPr>
          <p:nvPr/>
        </p:nvSpPr>
        <p:spPr bwMode="auto">
          <a:xfrm>
            <a:off x="8001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8001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8001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5" name="Rectangle 39"/>
          <p:cNvSpPr>
            <a:spLocks noChangeArrowheads="1"/>
          </p:cNvSpPr>
          <p:nvPr/>
        </p:nvSpPr>
        <p:spPr bwMode="auto">
          <a:xfrm>
            <a:off x="8001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5290753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 flipV="1">
            <a:off x="6230938" y="5229225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33366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2104" y="110729"/>
            <a:ext cx="10533888" cy="837425"/>
          </a:xfrm>
        </p:spPr>
        <p:txBody>
          <a:bodyPr>
            <a:normAutofit/>
          </a:bodyPr>
          <a:lstStyle/>
          <a:p>
            <a:r>
              <a:rPr lang="en-US" sz="4400" dirty="0"/>
              <a:t>How Processes Share Files: </a:t>
            </a:r>
            <a:r>
              <a:rPr lang="en-US" sz="4400" dirty="0">
                <a:latin typeface="Courier New"/>
                <a:cs typeface="Courier New"/>
              </a:rPr>
              <a:t>fork</a:t>
            </a: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2104" y="1100553"/>
            <a:ext cx="10533888" cy="138326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child process inherits its parent’s open </a:t>
            </a:r>
            <a:r>
              <a:rPr lang="en-US" dirty="0" smtClean="0"/>
              <a:t>files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After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: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+mn-lt"/>
              </a:rPr>
              <a:t>Child’s table same as </a:t>
            </a:r>
            <a:r>
              <a:rPr lang="en-US" dirty="0" smtClean="0">
                <a:latin typeface="+mn-lt"/>
              </a:rPr>
              <a:t>parent’s</a:t>
            </a:r>
            <a:r>
              <a:rPr lang="en-US" dirty="0">
                <a:latin typeface="+mn-lt"/>
              </a:rPr>
              <a:t>, and +1 to each </a:t>
            </a:r>
            <a:r>
              <a:rPr lang="en-US" dirty="0" err="1" smtClean="0">
                <a:latin typeface="+mn-lt"/>
              </a:rPr>
              <a:t>refcnt</a:t>
            </a:r>
            <a:endParaRPr lang="en-US" dirty="0">
              <a:latin typeface="+mn-lt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1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2035425" y="2605446"/>
            <a:ext cx="258833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4580914" y="2605446"/>
            <a:ext cx="2737481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7171714" y="2605446"/>
            <a:ext cx="2737481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7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9" name="Line 20"/>
          <p:cNvSpPr>
            <a:spLocks noChangeShapeType="1"/>
          </p:cNvSpPr>
          <p:nvPr/>
        </p:nvSpPr>
        <p:spPr bwMode="auto">
          <a:xfrm flipV="1">
            <a:off x="3352800" y="3657600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5392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5392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5392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26"/>
          <p:cNvSpPr>
            <a:spLocks noChangeArrowheads="1"/>
          </p:cNvSpPr>
          <p:nvPr/>
        </p:nvSpPr>
        <p:spPr bwMode="auto">
          <a:xfrm>
            <a:off x="5392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3352800" y="4683126"/>
            <a:ext cx="2057400" cy="65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1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8001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8001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6" name="Rectangle 38"/>
          <p:cNvSpPr>
            <a:spLocks noChangeArrowheads="1"/>
          </p:cNvSpPr>
          <p:nvPr/>
        </p:nvSpPr>
        <p:spPr bwMode="auto">
          <a:xfrm>
            <a:off x="8001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7" name="Rectangle 39"/>
          <p:cNvSpPr>
            <a:spLocks noChangeArrowheads="1"/>
          </p:cNvSpPr>
          <p:nvPr/>
        </p:nvSpPr>
        <p:spPr bwMode="auto">
          <a:xfrm>
            <a:off x="8001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89" name="Text Box 41"/>
          <p:cNvSpPr txBox="1">
            <a:spLocks noChangeArrowheads="1"/>
          </p:cNvSpPr>
          <p:nvPr/>
        </p:nvSpPr>
        <p:spPr bwMode="auto">
          <a:xfrm>
            <a:off x="5290753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92" name="Line 21"/>
          <p:cNvSpPr>
            <a:spLocks noChangeShapeType="1"/>
          </p:cNvSpPr>
          <p:nvPr/>
        </p:nvSpPr>
        <p:spPr bwMode="auto">
          <a:xfrm flipV="1">
            <a:off x="6230938" y="5229225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3031524" y="5410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3031524" y="5638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3031524" y="5867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3031524" y="6096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3031524" y="6324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2421924" y="5410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99" name="Rectangle 10"/>
          <p:cNvSpPr>
            <a:spLocks noChangeArrowheads="1"/>
          </p:cNvSpPr>
          <p:nvPr/>
        </p:nvSpPr>
        <p:spPr bwMode="auto">
          <a:xfrm>
            <a:off x="2421924" y="5638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00" name="Rectangle 11"/>
          <p:cNvSpPr>
            <a:spLocks noChangeArrowheads="1"/>
          </p:cNvSpPr>
          <p:nvPr/>
        </p:nvSpPr>
        <p:spPr bwMode="auto">
          <a:xfrm>
            <a:off x="2421924" y="5867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2421924" y="6096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02" name="Rectangle 13"/>
          <p:cNvSpPr>
            <a:spLocks noChangeArrowheads="1"/>
          </p:cNvSpPr>
          <p:nvPr/>
        </p:nvSpPr>
        <p:spPr bwMode="auto">
          <a:xfrm>
            <a:off x="2421924" y="6324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2921559" y="3352800"/>
            <a:ext cx="7438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Parent</a:t>
            </a:r>
          </a:p>
        </p:txBody>
      </p:sp>
      <p:sp>
        <p:nvSpPr>
          <p:cNvPr id="104" name="Text Box 40"/>
          <p:cNvSpPr txBox="1">
            <a:spLocks noChangeArrowheads="1"/>
          </p:cNvSpPr>
          <p:nvPr/>
        </p:nvSpPr>
        <p:spPr bwMode="auto">
          <a:xfrm>
            <a:off x="2913743" y="5105400"/>
            <a:ext cx="614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 flipH="1" flipV="1">
            <a:off x="3332070" y="3695608"/>
            <a:ext cx="2064922" cy="205641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3336324" y="5334000"/>
            <a:ext cx="2073876" cy="11079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90183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137160"/>
            <a:ext cx="10506455" cy="830104"/>
          </a:xfrm>
        </p:spPr>
        <p:txBody>
          <a:bodyPr>
            <a:normAutofit/>
          </a:bodyPr>
          <a:lstStyle/>
          <a:p>
            <a:r>
              <a:rPr lang="en-US" sz="4400" dirty="0"/>
              <a:t>I/O Redirection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249" y="1219199"/>
            <a:ext cx="10506454" cy="200863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Question: How does a shell implement I/O redirection?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</a:rPr>
              <a:t>linux</a:t>
            </a:r>
            <a:r>
              <a:rPr lang="en-US" b="1" dirty="0" smtClean="0">
                <a:latin typeface="Courier New" pitchFamily="49" charset="0"/>
              </a:rPr>
              <a:t>&gt; </a:t>
            </a:r>
            <a:r>
              <a:rPr lang="en-US" b="1" dirty="0" err="1">
                <a:latin typeface="Courier New" pitchFamily="49" charset="0"/>
              </a:rPr>
              <a:t>ls</a:t>
            </a:r>
            <a:r>
              <a:rPr lang="en-US" b="1" dirty="0">
                <a:latin typeface="Courier New" pitchFamily="49" charset="0"/>
              </a:rPr>
              <a:t> &gt; foo.txt</a:t>
            </a:r>
          </a:p>
          <a:p>
            <a:r>
              <a:rPr lang="en-US" dirty="0" smtClean="0"/>
              <a:t>Answer</a:t>
            </a:r>
            <a:r>
              <a:rPr lang="en-US" dirty="0"/>
              <a:t>: By calling the </a:t>
            </a:r>
            <a:r>
              <a:rPr lang="en-US" dirty="0">
                <a:latin typeface="Courier New"/>
                <a:cs typeface="Courier New"/>
              </a:rPr>
              <a:t>dup2(</a:t>
            </a:r>
            <a:r>
              <a:rPr lang="en-US" dirty="0" err="1">
                <a:latin typeface="Courier New"/>
                <a:cs typeface="Courier New"/>
              </a:rPr>
              <a:t>oldfd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newfd</a:t>
            </a:r>
            <a:r>
              <a:rPr lang="en-US" dirty="0">
                <a:latin typeface="Courier New"/>
                <a:cs typeface="Courier New"/>
              </a:rPr>
              <a:t>) </a:t>
            </a:r>
            <a:r>
              <a:rPr lang="en-US" dirty="0"/>
              <a:t>function</a:t>
            </a:r>
          </a:p>
          <a:p>
            <a:pPr lvl="1"/>
            <a:r>
              <a:rPr lang="en-US" dirty="0"/>
              <a:t>Copies (per-process) descriptor table entry </a:t>
            </a:r>
            <a:r>
              <a:rPr lang="en-US" b="1" dirty="0" err="1">
                <a:latin typeface="Courier New" pitchFamily="49" charset="0"/>
              </a:rPr>
              <a:t>oldfd</a:t>
            </a:r>
            <a:r>
              <a:rPr lang="en-US" dirty="0"/>
              <a:t> </a:t>
            </a:r>
            <a:r>
              <a:rPr lang="en-US" dirty="0" smtClean="0"/>
              <a:t> to </a:t>
            </a:r>
            <a:r>
              <a:rPr lang="en-US" dirty="0"/>
              <a:t>entry </a:t>
            </a:r>
            <a:r>
              <a:rPr lang="en-US" b="1" dirty="0" err="1">
                <a:latin typeface="Courier New" pitchFamily="49" charset="0"/>
              </a:rPr>
              <a:t>newfd</a:t>
            </a:r>
            <a:endParaRPr lang="en-US" b="1" dirty="0">
              <a:latin typeface="Courier New" pitchFamily="49" charset="0"/>
            </a:endParaRPr>
          </a:p>
        </p:txBody>
      </p:sp>
      <p:grpSp>
        <p:nvGrpSpPr>
          <p:cNvPr id="2" name="Group 28"/>
          <p:cNvGrpSpPr/>
          <p:nvPr/>
        </p:nvGrpSpPr>
        <p:grpSpPr>
          <a:xfrm>
            <a:off x="2397211" y="4602162"/>
            <a:ext cx="1838325" cy="1722438"/>
            <a:chOff x="906162" y="4221162"/>
            <a:chExt cx="1838325" cy="1722438"/>
          </a:xfrm>
        </p:grpSpPr>
        <p:sp>
          <p:nvSpPr>
            <p:cNvPr id="666663" name="Rectangle 39"/>
            <p:cNvSpPr>
              <a:spLocks noChangeAspect="1" noChangeArrowheads="1"/>
            </p:cNvSpPr>
            <p:nvPr/>
          </p:nvSpPr>
          <p:spPr bwMode="auto">
            <a:xfrm>
              <a:off x="1825324" y="4221162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6664" name="Rectangle 40"/>
            <p:cNvSpPr>
              <a:spLocks noChangeAspect="1" noChangeArrowheads="1"/>
            </p:cNvSpPr>
            <p:nvPr/>
          </p:nvSpPr>
          <p:spPr bwMode="auto">
            <a:xfrm>
              <a:off x="1825324" y="4565650"/>
              <a:ext cx="919163" cy="3444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a</a:t>
              </a:r>
            </a:p>
          </p:txBody>
        </p:sp>
        <p:sp>
          <p:nvSpPr>
            <p:cNvPr id="666665" name="Rectangle 41"/>
            <p:cNvSpPr>
              <a:spLocks noChangeAspect="1" noChangeArrowheads="1"/>
            </p:cNvSpPr>
            <p:nvPr/>
          </p:nvSpPr>
          <p:spPr bwMode="auto">
            <a:xfrm>
              <a:off x="1825324" y="4910137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6666" name="Rectangle 42"/>
            <p:cNvSpPr>
              <a:spLocks noChangeAspect="1" noChangeArrowheads="1"/>
            </p:cNvSpPr>
            <p:nvPr/>
          </p:nvSpPr>
          <p:spPr bwMode="auto">
            <a:xfrm>
              <a:off x="1825324" y="5254625"/>
              <a:ext cx="919163" cy="3444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ourier New" pitchFamily="49" charset="0"/>
              </a:endParaRPr>
            </a:p>
          </p:txBody>
        </p:sp>
        <p:sp>
          <p:nvSpPr>
            <p:cNvPr id="666667" name="Rectangle 43"/>
            <p:cNvSpPr>
              <a:spLocks noChangeAspect="1" noChangeArrowheads="1"/>
            </p:cNvSpPr>
            <p:nvPr/>
          </p:nvSpPr>
          <p:spPr bwMode="auto">
            <a:xfrm>
              <a:off x="1825324" y="5599112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b</a:t>
              </a:r>
            </a:p>
          </p:txBody>
        </p:sp>
        <p:sp>
          <p:nvSpPr>
            <p:cNvPr id="666668" name="Rectangle 44"/>
            <p:cNvSpPr>
              <a:spLocks noChangeAspect="1" noChangeArrowheads="1"/>
            </p:cNvSpPr>
            <p:nvPr/>
          </p:nvSpPr>
          <p:spPr bwMode="auto">
            <a:xfrm>
              <a:off x="906162" y="4221162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0</a:t>
              </a:r>
            </a:p>
          </p:txBody>
        </p:sp>
        <p:sp>
          <p:nvSpPr>
            <p:cNvPr id="666669" name="Rectangle 45"/>
            <p:cNvSpPr>
              <a:spLocks noChangeAspect="1" noChangeArrowheads="1"/>
            </p:cNvSpPr>
            <p:nvPr/>
          </p:nvSpPr>
          <p:spPr bwMode="auto">
            <a:xfrm>
              <a:off x="906162" y="4565650"/>
              <a:ext cx="919162" cy="3444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1</a:t>
              </a:r>
            </a:p>
          </p:txBody>
        </p:sp>
        <p:sp>
          <p:nvSpPr>
            <p:cNvPr id="666670" name="Rectangle 46"/>
            <p:cNvSpPr>
              <a:spLocks noChangeAspect="1" noChangeArrowheads="1"/>
            </p:cNvSpPr>
            <p:nvPr/>
          </p:nvSpPr>
          <p:spPr bwMode="auto">
            <a:xfrm>
              <a:off x="906162" y="4910137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2</a:t>
              </a:r>
            </a:p>
          </p:txBody>
        </p:sp>
        <p:sp>
          <p:nvSpPr>
            <p:cNvPr id="666671" name="Rectangle 47"/>
            <p:cNvSpPr>
              <a:spLocks noChangeAspect="1" noChangeArrowheads="1"/>
            </p:cNvSpPr>
            <p:nvPr/>
          </p:nvSpPr>
          <p:spPr bwMode="auto">
            <a:xfrm>
              <a:off x="906162" y="5254625"/>
              <a:ext cx="919162" cy="3444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3</a:t>
              </a:r>
            </a:p>
          </p:txBody>
        </p:sp>
        <p:sp>
          <p:nvSpPr>
            <p:cNvPr id="666672" name="Rectangle 48"/>
            <p:cNvSpPr>
              <a:spLocks noChangeAspect="1" noChangeArrowheads="1"/>
            </p:cNvSpPr>
            <p:nvPr/>
          </p:nvSpPr>
          <p:spPr bwMode="auto">
            <a:xfrm>
              <a:off x="906162" y="5599112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4</a:t>
              </a:r>
            </a:p>
          </p:txBody>
        </p:sp>
      </p:grpSp>
      <p:sp>
        <p:nvSpPr>
          <p:cNvPr id="666673" name="Text Box 49"/>
          <p:cNvSpPr txBox="1">
            <a:spLocks noChangeAspect="1" noChangeArrowheads="1"/>
          </p:cNvSpPr>
          <p:nvPr/>
        </p:nvSpPr>
        <p:spPr bwMode="auto">
          <a:xfrm>
            <a:off x="2665798" y="3673119"/>
            <a:ext cx="2297232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Descriptor table</a:t>
            </a:r>
          </a:p>
          <a:p>
            <a:pPr algn="l">
              <a:lnSpc>
                <a:spcPct val="100000"/>
              </a:lnSpc>
            </a:pPr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before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ourier New"/>
                <a:cs typeface="Courier New"/>
              </a:rPr>
              <a:t>dup2(4,1)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5148648" y="3673119"/>
            <a:ext cx="3969486" cy="2651482"/>
            <a:chOff x="3624648" y="3673118"/>
            <a:chExt cx="3969486" cy="2651482"/>
          </a:xfrm>
        </p:grpSpPr>
        <p:grpSp>
          <p:nvGrpSpPr>
            <p:cNvPr id="3" name="Group 27"/>
            <p:cNvGrpSpPr/>
            <p:nvPr/>
          </p:nvGrpSpPr>
          <p:grpSpPr>
            <a:xfrm>
              <a:off x="5208673" y="4602162"/>
              <a:ext cx="1836737" cy="1722438"/>
              <a:chOff x="5241625" y="4267200"/>
              <a:chExt cx="1836737" cy="1722438"/>
            </a:xfrm>
          </p:grpSpPr>
          <p:sp>
            <p:nvSpPr>
              <p:cNvPr id="666676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6159200" y="4267200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66677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6159200" y="4611688"/>
                <a:ext cx="919162" cy="34448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666678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6159200" y="4956175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66679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6159200" y="5300663"/>
                <a:ext cx="919162" cy="34448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ourier New" pitchFamily="49" charset="0"/>
                </a:endParaRPr>
              </a:p>
            </p:txBody>
          </p:sp>
          <p:sp>
            <p:nvSpPr>
              <p:cNvPr id="666680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6159200" y="5645150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666681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5241625" y="4267200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0</a:t>
                </a:r>
              </a:p>
            </p:txBody>
          </p:sp>
          <p:sp>
            <p:nvSpPr>
              <p:cNvPr id="666682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5241625" y="4611688"/>
                <a:ext cx="917575" cy="3444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1</a:t>
                </a:r>
              </a:p>
            </p:txBody>
          </p:sp>
          <p:sp>
            <p:nvSpPr>
              <p:cNvPr id="666683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5241625" y="4956175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2</a:t>
                </a:r>
              </a:p>
            </p:txBody>
          </p:sp>
          <p:sp>
            <p:nvSpPr>
              <p:cNvPr id="666684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5241625" y="5300663"/>
                <a:ext cx="917575" cy="3444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3</a:t>
                </a:r>
              </a:p>
            </p:txBody>
          </p:sp>
          <p:sp>
            <p:nvSpPr>
              <p:cNvPr id="666685" name="Rectangle 61"/>
              <p:cNvSpPr>
                <a:spLocks noChangeAspect="1" noChangeArrowheads="1"/>
              </p:cNvSpPr>
              <p:nvPr/>
            </p:nvSpPr>
            <p:spPr bwMode="auto">
              <a:xfrm>
                <a:off x="5241625" y="5645150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4</a:t>
                </a:r>
              </a:p>
            </p:txBody>
          </p:sp>
        </p:grpSp>
        <p:sp>
          <p:nvSpPr>
            <p:cNvPr id="666686" name="Text Box 62"/>
            <p:cNvSpPr txBox="1">
              <a:spLocks noChangeAspect="1" noChangeArrowheads="1"/>
            </p:cNvSpPr>
            <p:nvPr/>
          </p:nvSpPr>
          <p:spPr bwMode="auto">
            <a:xfrm>
              <a:off x="5462973" y="3673118"/>
              <a:ext cx="2131161" cy="7078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alibri" pitchFamily="34" charset="0"/>
                </a:rPr>
                <a:t>Descriptor table</a:t>
              </a:r>
            </a:p>
            <a:p>
              <a:pPr algn="l">
                <a:lnSpc>
                  <a:spcPct val="100000"/>
                </a:lnSpc>
              </a:pPr>
              <a:r>
                <a:rPr lang="en-US" sz="2000" i="1" dirty="0">
                  <a:solidFill>
                    <a:srgbClr val="C00000"/>
                  </a:solidFill>
                  <a:latin typeface="Calibri" pitchFamily="34" charset="0"/>
                </a:rPr>
                <a:t>after</a:t>
              </a:r>
              <a:r>
                <a:rPr lang="en-US" sz="2000" dirty="0">
                  <a:latin typeface="Calibri" pitchFamily="34" charset="0"/>
                </a:rPr>
                <a:t> </a:t>
              </a:r>
              <a:r>
                <a:rPr lang="en-US" sz="2000" dirty="0">
                  <a:latin typeface="Courier New" pitchFamily="49" charset="0"/>
                </a:rPr>
                <a:t>dup2(4,1)</a:t>
              </a:r>
            </a:p>
          </p:txBody>
        </p:sp>
        <p:sp>
          <p:nvSpPr>
            <p:cNvPr id="27" name="Right Arrow 26"/>
            <p:cNvSpPr/>
            <p:nvPr/>
          </p:nvSpPr>
          <p:spPr bwMode="auto">
            <a:xfrm>
              <a:off x="3624648" y="5059362"/>
              <a:ext cx="1295400" cy="59213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12700">
              <a:noFill/>
              <a:round/>
              <a:headEnd/>
              <a:tailEnd type="triangle" w="med" len="med"/>
            </a:ln>
            <a:effectLst/>
          </p:spPr>
          <p:txBody>
            <a:bodyPr wrap="none" rtlCol="0" anchor="ctr"/>
            <a:lstStyle/>
            <a:p>
              <a:pPr algn="ctr"/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3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394967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I/O Redirection </a:t>
            </a:r>
            <a:r>
              <a:rPr lang="en-US" sz="4400" dirty="0" smtClean="0"/>
              <a:t>Example</a:t>
            </a:r>
            <a:endParaRPr lang="en-US" sz="4400" dirty="0"/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14769"/>
            <a:ext cx="10445496" cy="1292853"/>
          </a:xfrm>
        </p:spPr>
        <p:txBody>
          <a:bodyPr>
            <a:normAutofit fontScale="92500"/>
          </a:bodyPr>
          <a:lstStyle/>
          <a:p>
            <a:r>
              <a:rPr lang="en-US" dirty="0"/>
              <a:t> Step #1: open file to which </a:t>
            </a:r>
            <a:r>
              <a:rPr lang="en-US" dirty="0" err="1"/>
              <a:t>stdout</a:t>
            </a:r>
            <a:r>
              <a:rPr lang="en-US" dirty="0"/>
              <a:t> should be redirected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Happens in child executing shell code, before </a:t>
            </a:r>
            <a:r>
              <a:rPr lang="en-US" b="1" dirty="0" smtClean="0">
                <a:latin typeface="Courier New"/>
                <a:cs typeface="Courier New"/>
              </a:rPr>
              <a:t>exec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2035425" y="2605446"/>
            <a:ext cx="258833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4580914" y="2605446"/>
            <a:ext cx="2737481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7171714" y="2605446"/>
            <a:ext cx="2737481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7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 flipV="1">
            <a:off x="3352800" y="3657600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" name="Text Box 28"/>
          <p:cNvSpPr txBox="1">
            <a:spLocks noChangeArrowheads="1"/>
          </p:cNvSpPr>
          <p:nvPr/>
        </p:nvSpPr>
        <p:spPr bwMode="auto">
          <a:xfrm>
            <a:off x="1752601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1752601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1858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8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352800" y="4683126"/>
            <a:ext cx="5715000" cy="1870075"/>
            <a:chOff x="1828800" y="4683125"/>
            <a:chExt cx="5715000" cy="1870075"/>
          </a:xfrm>
        </p:grpSpPr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3868738" y="56388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pos</a:t>
              </a:r>
            </a:p>
          </p:txBody>
        </p:sp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3868738" y="59436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refcnt=1</a:t>
              </a:r>
            </a:p>
          </p:txBody>
        </p:sp>
        <p:sp>
          <p:nvSpPr>
            <p:cNvPr id="63" name="Rectangle 25"/>
            <p:cNvSpPr>
              <a:spLocks noChangeArrowheads="1"/>
            </p:cNvSpPr>
            <p:nvPr/>
          </p:nvSpPr>
          <p:spPr bwMode="auto">
            <a:xfrm>
              <a:off x="3868738" y="62484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64" name="Rectangle 26"/>
            <p:cNvSpPr>
              <a:spLocks noChangeArrowheads="1"/>
            </p:cNvSpPr>
            <p:nvPr/>
          </p:nvSpPr>
          <p:spPr bwMode="auto">
            <a:xfrm>
              <a:off x="3868738" y="53340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>
              <a:off x="1828800" y="4683125"/>
              <a:ext cx="2057400" cy="698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4" name="Rectangle 36"/>
            <p:cNvSpPr>
              <a:spLocks noChangeArrowheads="1"/>
            </p:cNvSpPr>
            <p:nvPr/>
          </p:nvSpPr>
          <p:spPr bwMode="auto">
            <a:xfrm>
              <a:off x="6477000" y="52292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access</a:t>
              </a:r>
            </a:p>
          </p:txBody>
        </p:sp>
        <p:sp>
          <p:nvSpPr>
            <p:cNvPr id="75" name="Rectangle 37"/>
            <p:cNvSpPr>
              <a:spLocks noChangeArrowheads="1"/>
            </p:cNvSpPr>
            <p:nvPr/>
          </p:nvSpPr>
          <p:spPr bwMode="auto">
            <a:xfrm>
              <a:off x="6477000" y="61436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76" name="Rectangle 38"/>
            <p:cNvSpPr>
              <a:spLocks noChangeArrowheads="1"/>
            </p:cNvSpPr>
            <p:nvPr/>
          </p:nvSpPr>
          <p:spPr bwMode="auto">
            <a:xfrm>
              <a:off x="6477000" y="55340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size</a:t>
              </a:r>
            </a:p>
          </p:txBody>
        </p:sp>
        <p:sp>
          <p:nvSpPr>
            <p:cNvPr id="77" name="Rectangle 39"/>
            <p:cNvSpPr>
              <a:spLocks noChangeArrowheads="1"/>
            </p:cNvSpPr>
            <p:nvPr/>
          </p:nvSpPr>
          <p:spPr bwMode="auto">
            <a:xfrm>
              <a:off x="6477000" y="58388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type</a:t>
              </a:r>
            </a:p>
          </p:txBody>
        </p:sp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3766752" y="5029200"/>
              <a:ext cx="643125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B</a:t>
              </a:r>
            </a:p>
          </p:txBody>
        </p:sp>
        <p:sp>
          <p:nvSpPr>
            <p:cNvPr id="80" name="Line 21"/>
            <p:cNvSpPr>
              <a:spLocks noChangeShapeType="1"/>
            </p:cNvSpPr>
            <p:nvPr/>
          </p:nvSpPr>
          <p:spPr bwMode="auto">
            <a:xfrm flipV="1">
              <a:off x="4706938" y="5229224"/>
              <a:ext cx="1770062" cy="257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8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29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87480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868680" y="109728"/>
            <a:ext cx="10479024" cy="882028"/>
          </a:xfrm>
        </p:spPr>
        <p:txBody>
          <a:bodyPr>
            <a:normAutofit/>
          </a:bodyPr>
          <a:lstStyle/>
          <a:p>
            <a:r>
              <a:rPr lang="en-US" dirty="0"/>
              <a:t>Unix I/</a:t>
            </a:r>
            <a:r>
              <a:rPr lang="en-US" dirty="0" smtClean="0"/>
              <a:t>O Overview</a:t>
            </a:r>
            <a:endParaRPr lang="en-US" dirty="0"/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4672" y="1152144"/>
            <a:ext cx="10479024" cy="5486400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en-US" sz="4000" dirty="0" smtClean="0"/>
              <a:t>Elegant </a:t>
            </a:r>
            <a:r>
              <a:rPr lang="en-US" sz="4000" dirty="0"/>
              <a:t>mapping of files to devices allows kernel to export simple interface called </a:t>
            </a:r>
            <a:r>
              <a:rPr lang="en-US" sz="4000" i="1" dirty="0"/>
              <a:t>Unix </a:t>
            </a:r>
            <a:r>
              <a:rPr lang="en-US" sz="4000" i="1" dirty="0" smtClean="0"/>
              <a:t>I/O:</a:t>
            </a:r>
            <a:endParaRPr lang="en-US" sz="4000" i="1" dirty="0"/>
          </a:p>
          <a:p>
            <a:pPr lvl="1">
              <a:spcBef>
                <a:spcPts val="1800"/>
              </a:spcBef>
            </a:pPr>
            <a:r>
              <a:rPr lang="en-US" sz="3600" dirty="0" smtClean="0"/>
              <a:t>Opening </a:t>
            </a:r>
            <a:r>
              <a:rPr lang="en-US" sz="3600" dirty="0"/>
              <a:t>and closing files</a:t>
            </a:r>
          </a:p>
          <a:p>
            <a:pPr lvl="2">
              <a:spcBef>
                <a:spcPts val="1800"/>
              </a:spcBef>
            </a:pPr>
            <a:r>
              <a:rPr lang="en-US" sz="2800" b="1" dirty="0">
                <a:latin typeface="Courier New" pitchFamily="49" charset="0"/>
              </a:rPr>
              <a:t>open()</a:t>
            </a:r>
            <a:r>
              <a:rPr lang="en-US" sz="2800" dirty="0"/>
              <a:t>and </a:t>
            </a:r>
            <a:r>
              <a:rPr lang="en-US" sz="2800" b="1" dirty="0">
                <a:latin typeface="Courier New" pitchFamily="49" charset="0"/>
              </a:rPr>
              <a:t>close()</a:t>
            </a:r>
          </a:p>
          <a:p>
            <a:pPr lvl="1">
              <a:spcBef>
                <a:spcPts val="1800"/>
              </a:spcBef>
            </a:pPr>
            <a:r>
              <a:rPr lang="en-US" sz="3600" dirty="0"/>
              <a:t>Reading and writing a file</a:t>
            </a:r>
          </a:p>
          <a:p>
            <a:pPr lvl="2">
              <a:spcBef>
                <a:spcPts val="1800"/>
              </a:spcBef>
            </a:pPr>
            <a:r>
              <a:rPr lang="en-US" sz="2800" b="1" dirty="0">
                <a:latin typeface="Courier New" pitchFamily="49" charset="0"/>
              </a:rPr>
              <a:t>read()</a:t>
            </a:r>
            <a:r>
              <a:rPr lang="en-US" sz="2800" b="1" dirty="0"/>
              <a:t> </a:t>
            </a:r>
            <a:r>
              <a:rPr lang="en-US" sz="2800" dirty="0"/>
              <a:t>and  </a:t>
            </a:r>
            <a:r>
              <a:rPr lang="en-US" sz="2800" b="1" dirty="0">
                <a:latin typeface="Courier New" pitchFamily="49" charset="0"/>
              </a:rPr>
              <a:t>write()</a:t>
            </a:r>
          </a:p>
          <a:p>
            <a:pPr lvl="1">
              <a:spcBef>
                <a:spcPts val="1800"/>
              </a:spcBef>
            </a:pPr>
            <a:r>
              <a:rPr lang="en-US" sz="3600" dirty="0"/>
              <a:t>Changing the </a:t>
            </a:r>
            <a:r>
              <a:rPr lang="en-US" sz="3600" b="1" i="1" dirty="0">
                <a:solidFill>
                  <a:srgbClr val="F7B217"/>
                </a:solidFill>
              </a:rPr>
              <a:t>current file position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dirty="0"/>
              <a:t>(seek)</a:t>
            </a:r>
          </a:p>
          <a:p>
            <a:pPr lvl="2">
              <a:spcBef>
                <a:spcPts val="1800"/>
              </a:spcBef>
            </a:pPr>
            <a:r>
              <a:rPr lang="en-US" sz="2800" dirty="0"/>
              <a:t>indicates next offset into file to read or write</a:t>
            </a:r>
          </a:p>
          <a:p>
            <a:pPr lvl="2">
              <a:spcBef>
                <a:spcPts val="1800"/>
              </a:spcBef>
            </a:pPr>
            <a:r>
              <a:rPr lang="en-US" sz="2800" b="1" dirty="0" err="1" smtClean="0">
                <a:latin typeface="Courier New" pitchFamily="49" charset="0"/>
              </a:rPr>
              <a:t>lseek</a:t>
            </a:r>
            <a:r>
              <a:rPr lang="en-US" sz="2800" b="1" dirty="0" smtClean="0">
                <a:latin typeface="Courier New" pitchFamily="49" charset="0"/>
              </a:rPr>
              <a:t>()</a:t>
            </a:r>
            <a:endParaRPr lang="en-US" sz="2800" b="1" dirty="0">
              <a:latin typeface="Courier New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724838" y="2899182"/>
            <a:ext cx="4622866" cy="1360942"/>
            <a:chOff x="3048000" y="5561999"/>
            <a:chExt cx="4767648" cy="1205591"/>
          </a:xfrm>
        </p:grpSpPr>
        <p:sp>
          <p:nvSpPr>
            <p:cNvPr id="750597" name="Rectangle 5"/>
            <p:cNvSpPr>
              <a:spLocks noChangeArrowheads="1"/>
            </p:cNvSpPr>
            <p:nvPr/>
          </p:nvSpPr>
          <p:spPr bwMode="auto">
            <a:xfrm>
              <a:off x="3048000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 pitchFamily="34" charset="0"/>
                </a:rPr>
                <a:t>B</a:t>
              </a:r>
              <a:r>
                <a:rPr lang="en-US" baseline="-25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50598" name="Rectangle 6"/>
            <p:cNvSpPr>
              <a:spLocks noChangeArrowheads="1"/>
            </p:cNvSpPr>
            <p:nvPr/>
          </p:nvSpPr>
          <p:spPr bwMode="auto">
            <a:xfrm>
              <a:off x="348138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 pitchFamily="34" charset="0"/>
                </a:rPr>
                <a:t>B</a:t>
              </a:r>
              <a:r>
                <a:rPr lang="en-US" baseline="-25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50599" name="Rectangle 7"/>
            <p:cNvSpPr>
              <a:spLocks noChangeArrowheads="1"/>
            </p:cNvSpPr>
            <p:nvPr/>
          </p:nvSpPr>
          <p:spPr bwMode="auto">
            <a:xfrm>
              <a:off x="3914775" y="5562600"/>
              <a:ext cx="1319213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0" name="Rectangle 8"/>
            <p:cNvSpPr>
              <a:spLocks noChangeArrowheads="1"/>
            </p:cNvSpPr>
            <p:nvPr/>
          </p:nvSpPr>
          <p:spPr bwMode="auto">
            <a:xfrm>
              <a:off x="521493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dirty="0">
                  <a:latin typeface="Calibri" pitchFamily="34" charset="0"/>
                </a:rPr>
                <a:t>B</a:t>
              </a:r>
              <a:r>
                <a:rPr lang="en-US" baseline="-25000" dirty="0">
                  <a:latin typeface="Calibri" pitchFamily="34" charset="0"/>
                </a:rPr>
                <a:t>k-1</a:t>
              </a:r>
            </a:p>
          </p:txBody>
        </p:sp>
        <p:sp>
          <p:nvSpPr>
            <p:cNvPr id="750601" name="Rectangle 9"/>
            <p:cNvSpPr>
              <a:spLocks noChangeArrowheads="1"/>
            </p:cNvSpPr>
            <p:nvPr/>
          </p:nvSpPr>
          <p:spPr bwMode="auto">
            <a:xfrm>
              <a:off x="5638800" y="5562600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dirty="0" err="1">
                  <a:latin typeface="Calibri" pitchFamily="34" charset="0"/>
                </a:rPr>
                <a:t>B</a:t>
              </a:r>
              <a:r>
                <a:rPr lang="en-US" baseline="-25000" dirty="0" err="1">
                  <a:latin typeface="Calibri" pitchFamily="34" charset="0"/>
                </a:rPr>
                <a:t>k</a:t>
              </a:r>
              <a:endParaRPr lang="en-US" baseline="-25000" dirty="0">
                <a:latin typeface="Calibri" pitchFamily="34" charset="0"/>
              </a:endParaRPr>
            </a:p>
          </p:txBody>
        </p:sp>
        <p:sp>
          <p:nvSpPr>
            <p:cNvPr id="750602" name="Rectangle 10"/>
            <p:cNvSpPr>
              <a:spLocks noChangeArrowheads="1"/>
            </p:cNvSpPr>
            <p:nvPr/>
          </p:nvSpPr>
          <p:spPr bwMode="auto">
            <a:xfrm>
              <a:off x="6070384" y="5561999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dirty="0">
                  <a:latin typeface="Calibri" pitchFamily="34" charset="0"/>
                </a:rPr>
                <a:t>B</a:t>
              </a:r>
              <a:r>
                <a:rPr lang="en-US" baseline="-25000" dirty="0" err="1">
                  <a:latin typeface="Calibri" pitchFamily="34" charset="0"/>
                </a:rPr>
                <a:t>k+1</a:t>
              </a:r>
            </a:p>
          </p:txBody>
        </p:sp>
        <p:sp>
          <p:nvSpPr>
            <p:cNvPr id="750603" name="Rectangle 11"/>
            <p:cNvSpPr>
              <a:spLocks noChangeArrowheads="1"/>
            </p:cNvSpPr>
            <p:nvPr/>
          </p:nvSpPr>
          <p:spPr bwMode="auto">
            <a:xfrm>
              <a:off x="6496435" y="5562600"/>
              <a:ext cx="1319213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4" name="Line 12"/>
            <p:cNvSpPr>
              <a:spLocks noChangeShapeType="1"/>
            </p:cNvSpPr>
            <p:nvPr/>
          </p:nvSpPr>
          <p:spPr bwMode="auto">
            <a:xfrm flipV="1">
              <a:off x="5851826" y="6011562"/>
              <a:ext cx="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0605" name="Text Box 13"/>
            <p:cNvSpPr txBox="1">
              <a:spLocks noChangeArrowheads="1"/>
            </p:cNvSpPr>
            <p:nvPr/>
          </p:nvSpPr>
          <p:spPr bwMode="auto">
            <a:xfrm>
              <a:off x="4258962" y="6358624"/>
              <a:ext cx="3203717" cy="408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1E3272"/>
                  </a:solidFill>
                  <a:latin typeface="Calibri" pitchFamily="34" charset="0"/>
                </a:rPr>
                <a:t>Current file position = k</a:t>
              </a:r>
            </a:p>
          </p:txBody>
        </p:sp>
      </p:grpSp>
      <p:sp>
        <p:nvSpPr>
          <p:cNvPr id="1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88701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68680" y="79952"/>
            <a:ext cx="10497311" cy="898367"/>
          </a:xfrm>
        </p:spPr>
        <p:txBody>
          <a:bodyPr>
            <a:normAutofit/>
          </a:bodyPr>
          <a:lstStyle/>
          <a:p>
            <a:r>
              <a:rPr lang="en-US" sz="4400" dirty="0"/>
              <a:t>I/O Redirection Example (</a:t>
            </a:r>
            <a:r>
              <a:rPr lang="en-US" sz="4400" dirty="0" smtClean="0"/>
              <a:t>cont.)</a:t>
            </a:r>
            <a:endParaRPr lang="en-US" sz="4400" dirty="0"/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8680" y="1171994"/>
            <a:ext cx="10497311" cy="1114006"/>
          </a:xfrm>
        </p:spPr>
        <p:txBody>
          <a:bodyPr>
            <a:normAutofit/>
          </a:bodyPr>
          <a:lstStyle/>
          <a:p>
            <a:r>
              <a:rPr lang="en-US" dirty="0"/>
              <a:t>Step #2: call </a:t>
            </a:r>
            <a:r>
              <a:rPr lang="en-US" dirty="0">
                <a:latin typeface="Courier New" pitchFamily="49" charset="0"/>
              </a:rPr>
              <a:t>dup2(4,1)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cause </a:t>
            </a:r>
            <a:r>
              <a:rPr lang="en-US" dirty="0" err="1"/>
              <a:t>fd</a:t>
            </a:r>
            <a:r>
              <a:rPr lang="en-US" dirty="0"/>
              <a:t>=1 (</a:t>
            </a:r>
            <a:r>
              <a:rPr lang="en-US" dirty="0" err="1"/>
              <a:t>stdout</a:t>
            </a:r>
            <a:r>
              <a:rPr lang="en-US" dirty="0"/>
              <a:t>) to refer to disk file pointed at by </a:t>
            </a:r>
            <a:r>
              <a:rPr lang="en-US" dirty="0" err="1"/>
              <a:t>fd</a:t>
            </a:r>
            <a:r>
              <a:rPr lang="en-US" dirty="0"/>
              <a:t>=4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2035425" y="2605446"/>
            <a:ext cx="258833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4580914" y="2605446"/>
            <a:ext cx="2737481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7171714" y="2605446"/>
            <a:ext cx="2737481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3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=0</a:t>
            </a:r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3352800" y="4010023"/>
            <a:ext cx="2057400" cy="13577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5392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5392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5392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0" name="Rectangle 26"/>
          <p:cNvSpPr>
            <a:spLocks noChangeArrowheads="1"/>
          </p:cNvSpPr>
          <p:nvPr/>
        </p:nvSpPr>
        <p:spPr bwMode="auto">
          <a:xfrm>
            <a:off x="5392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1" name="Line 27"/>
          <p:cNvSpPr>
            <a:spLocks noChangeShapeType="1"/>
          </p:cNvSpPr>
          <p:nvPr/>
        </p:nvSpPr>
        <p:spPr bwMode="auto">
          <a:xfrm>
            <a:off x="3352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1752601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1752601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4" name="Text Box 30"/>
          <p:cNvSpPr txBox="1">
            <a:spLocks noChangeArrowheads="1"/>
          </p:cNvSpPr>
          <p:nvPr/>
        </p:nvSpPr>
        <p:spPr bwMode="auto">
          <a:xfrm>
            <a:off x="1858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5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7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9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Rectangle 36"/>
          <p:cNvSpPr>
            <a:spLocks noChangeArrowheads="1"/>
          </p:cNvSpPr>
          <p:nvPr/>
        </p:nvSpPr>
        <p:spPr bwMode="auto">
          <a:xfrm>
            <a:off x="8001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8001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8001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9"/>
          <p:cNvSpPr>
            <a:spLocks noChangeArrowheads="1"/>
          </p:cNvSpPr>
          <p:nvPr/>
        </p:nvSpPr>
        <p:spPr bwMode="auto">
          <a:xfrm>
            <a:off x="8001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sp>
        <p:nvSpPr>
          <p:cNvPr id="75" name="Text Box 41"/>
          <p:cNvSpPr txBox="1">
            <a:spLocks noChangeArrowheads="1"/>
          </p:cNvSpPr>
          <p:nvPr/>
        </p:nvSpPr>
        <p:spPr bwMode="auto">
          <a:xfrm>
            <a:off x="5290753" y="5029200"/>
            <a:ext cx="6431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</a:t>
            </a:r>
          </a:p>
        </p:txBody>
      </p:sp>
      <p:sp>
        <p:nvSpPr>
          <p:cNvPr id="76" name="Line 21"/>
          <p:cNvSpPr>
            <a:spLocks noChangeShapeType="1"/>
          </p:cNvSpPr>
          <p:nvPr/>
        </p:nvSpPr>
        <p:spPr bwMode="auto">
          <a:xfrm flipV="1">
            <a:off x="6230938" y="5229225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30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15591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50392" y="146304"/>
            <a:ext cx="10515600" cy="777240"/>
          </a:xfrm>
        </p:spPr>
        <p:txBody>
          <a:bodyPr>
            <a:normAutofit fontScale="90000"/>
          </a:bodyPr>
          <a:lstStyle/>
          <a:p>
            <a:r>
              <a:rPr lang="en-US" dirty="0"/>
              <a:t>Standard I/O Functions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392" y="1197678"/>
            <a:ext cx="10515600" cy="5136447"/>
          </a:xfrm>
        </p:spPr>
        <p:txBody>
          <a:bodyPr>
            <a:normAutofit/>
          </a:bodyPr>
          <a:lstStyle/>
          <a:p>
            <a:r>
              <a:rPr lang="en-US" dirty="0"/>
              <a:t>The C standard library </a:t>
            </a:r>
            <a:r>
              <a:rPr lang="en-US" dirty="0" smtClean="0"/>
              <a:t>(</a:t>
            </a:r>
            <a:r>
              <a:rPr lang="en-US" dirty="0" err="1" smtClean="0">
                <a:latin typeface="Courier New" pitchFamily="49" charset="0"/>
              </a:rPr>
              <a:t>libc.so</a:t>
            </a:r>
            <a:r>
              <a:rPr lang="en-US" dirty="0" smtClean="0"/>
              <a:t>) </a:t>
            </a:r>
            <a:r>
              <a:rPr lang="en-US" dirty="0"/>
              <a:t>contains a collection of higher-level </a:t>
            </a:r>
            <a:r>
              <a:rPr lang="en-US" i="1" dirty="0">
                <a:solidFill>
                  <a:srgbClr val="F7B217"/>
                </a:solidFill>
              </a:rPr>
              <a:t>standard I/O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Documented in Appendix B of K&amp;</a:t>
            </a:r>
            <a:r>
              <a:rPr lang="en-US" dirty="0" smtClean="0"/>
              <a:t>R</a:t>
            </a:r>
          </a:p>
          <a:p>
            <a:r>
              <a:rPr lang="en-US" dirty="0" smtClean="0"/>
              <a:t>Examples </a:t>
            </a:r>
            <a:r>
              <a:rPr lang="en-US" dirty="0"/>
              <a:t>of standard I/O functions:</a:t>
            </a:r>
          </a:p>
          <a:p>
            <a:pPr lvl="1"/>
            <a:r>
              <a:rPr lang="en-US" dirty="0"/>
              <a:t>Opening and closing files (</a:t>
            </a:r>
            <a:r>
              <a:rPr lang="en-US" b="1" dirty="0" err="1">
                <a:latin typeface="Courier New" pitchFamily="49" charset="0"/>
              </a:rPr>
              <a:t>fopen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fclose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bytes (</a:t>
            </a:r>
            <a:r>
              <a:rPr lang="en-US" b="1" dirty="0" err="1">
                <a:latin typeface="Courier New" pitchFamily="49" charset="0"/>
              </a:rPr>
              <a:t>fread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fwrite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text lines (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fputs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Formatted reading and writing (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fprintf</a:t>
            </a:r>
            <a:r>
              <a:rPr lang="en-US" dirty="0"/>
              <a:t>)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72924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Standard I/O Streams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9848"/>
            <a:ext cx="10774680" cy="31821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Standard I/O models open files as </a:t>
            </a:r>
            <a:r>
              <a:rPr lang="en-US" i="1" dirty="0">
                <a:solidFill>
                  <a:srgbClr val="F7B217"/>
                </a:solidFill>
              </a:rPr>
              <a:t>streams</a:t>
            </a:r>
          </a:p>
          <a:p>
            <a:pPr lvl="1"/>
            <a:r>
              <a:rPr lang="en-US" dirty="0"/>
              <a:t>Abstraction for a file descriptor and a buffer in </a:t>
            </a:r>
            <a:r>
              <a:rPr lang="en-US" dirty="0" smtClean="0"/>
              <a:t>memory</a:t>
            </a:r>
          </a:p>
          <a:p>
            <a:r>
              <a:rPr lang="en-US" dirty="0" smtClean="0"/>
              <a:t>C </a:t>
            </a:r>
            <a:r>
              <a:rPr lang="en-US" dirty="0"/>
              <a:t>programs begin life with three open streams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defined in </a:t>
            </a:r>
            <a:r>
              <a:rPr lang="en-US" dirty="0" err="1">
                <a:latin typeface="Courier New" pitchFamily="49" charset="0"/>
              </a:rPr>
              <a:t>stdio.h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stdin</a:t>
            </a:r>
            <a:r>
              <a:rPr lang="en-US" dirty="0"/>
              <a:t> </a:t>
            </a:r>
            <a:r>
              <a:rPr lang="en-US" dirty="0" smtClean="0"/>
              <a:t> (</a:t>
            </a:r>
            <a:r>
              <a:rPr lang="en-US" dirty="0"/>
              <a:t>standard input)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stdout</a:t>
            </a:r>
            <a:r>
              <a:rPr lang="en-US" dirty="0"/>
              <a:t> (standard output)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stderr</a:t>
            </a:r>
            <a:r>
              <a:rPr lang="en-US" dirty="0"/>
              <a:t> (standard error)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74820" name="Text Box 4"/>
          <p:cNvSpPr txBox="1">
            <a:spLocks noChangeArrowheads="1"/>
          </p:cNvSpPr>
          <p:nvPr/>
        </p:nvSpPr>
        <p:spPr bwMode="auto">
          <a:xfrm>
            <a:off x="2438400" y="4587240"/>
            <a:ext cx="7164388" cy="205740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stdin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input  (descriptor 0)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output (descriptor 1)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stderr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error  (descriptor 2) */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, "Hello, world\n");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83600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Buffered I/O: Motivation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94562"/>
            <a:ext cx="10515600" cy="461251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Applications often read/write one character at a time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getc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putc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ungetc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gets, </a:t>
            </a:r>
            <a:r>
              <a:rPr lang="en-US" dirty="0" err="1" smtClean="0">
                <a:latin typeface="Courier New"/>
                <a:cs typeface="Courier New"/>
              </a:rPr>
              <a:t>fgets</a:t>
            </a:r>
            <a:endParaRPr lang="en-US" dirty="0" smtClean="0">
              <a:latin typeface="Courier New"/>
              <a:cs typeface="Courier New"/>
            </a:endParaRPr>
          </a:p>
          <a:p>
            <a:pPr lvl="2"/>
            <a:r>
              <a:rPr lang="en-US" dirty="0"/>
              <a:t>Read line of </a:t>
            </a:r>
            <a:r>
              <a:rPr lang="en-US" dirty="0" smtClean="0"/>
              <a:t>text one character at a time, </a:t>
            </a:r>
            <a:r>
              <a:rPr lang="en-US" dirty="0"/>
              <a:t>stopping at newline</a:t>
            </a:r>
          </a:p>
          <a:p>
            <a:r>
              <a:rPr lang="en-US" dirty="0"/>
              <a:t>Implementing</a:t>
            </a:r>
            <a:r>
              <a:rPr lang="en-US" dirty="0" smtClean="0"/>
              <a:t> as Unix I/O calls expensive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read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write</a:t>
            </a:r>
            <a:r>
              <a:rPr lang="en-US" dirty="0" smtClean="0"/>
              <a:t> require </a:t>
            </a:r>
            <a:r>
              <a:rPr lang="en-US" dirty="0"/>
              <a:t>Unix kernel calls</a:t>
            </a:r>
          </a:p>
          <a:p>
            <a:pPr lvl="2"/>
            <a:r>
              <a:rPr lang="en-US" dirty="0"/>
              <a:t>&gt; 10,000 clock cycles</a:t>
            </a:r>
            <a:endParaRPr lang="en-US" dirty="0" smtClean="0"/>
          </a:p>
          <a:p>
            <a:r>
              <a:rPr lang="en-US" dirty="0" smtClean="0"/>
              <a:t>Solution: Buffered read</a:t>
            </a:r>
          </a:p>
          <a:p>
            <a:pPr lvl="1"/>
            <a:r>
              <a:rPr lang="en-US" dirty="0"/>
              <a:t>Use Unix </a:t>
            </a:r>
            <a:r>
              <a:rPr lang="en-US" dirty="0" smtClean="0">
                <a:latin typeface="Courier New"/>
                <a:cs typeface="Courier New"/>
              </a:rPr>
              <a:t>read </a:t>
            </a:r>
            <a:r>
              <a:rPr lang="en-US" dirty="0" smtClean="0"/>
              <a:t>to </a:t>
            </a:r>
            <a:r>
              <a:rPr lang="en-US" dirty="0"/>
              <a:t>grab block of bytes</a:t>
            </a:r>
          </a:p>
          <a:p>
            <a:pPr lvl="1"/>
            <a:r>
              <a:rPr lang="en-US" dirty="0"/>
              <a:t>User input functions take one byte at a time from buffer</a:t>
            </a:r>
          </a:p>
          <a:p>
            <a:pPr lvl="2"/>
            <a:r>
              <a:rPr lang="en-US" dirty="0"/>
              <a:t>Refill buffer when empty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50476" y="5807076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988276" y="5807076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988276" y="5807076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133600" y="5831299"/>
            <a:ext cx="8423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33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90846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101" name="Rectangle 29"/>
          <p:cNvSpPr>
            <a:spLocks noGrp="1" noChangeArrowheads="1"/>
          </p:cNvSpPr>
          <p:nvPr>
            <p:ph type="title"/>
          </p:nvPr>
        </p:nvSpPr>
        <p:spPr>
          <a:xfrm>
            <a:off x="859536" y="150813"/>
            <a:ext cx="10515599" cy="838199"/>
          </a:xfrm>
        </p:spPr>
        <p:txBody>
          <a:bodyPr>
            <a:normAutofit/>
          </a:bodyPr>
          <a:lstStyle/>
          <a:p>
            <a:r>
              <a:rPr lang="en-US" sz="4400" dirty="0"/>
              <a:t>Buffering in Standard I/O</a:t>
            </a:r>
          </a:p>
        </p:txBody>
      </p:sp>
      <p:sp>
        <p:nvSpPr>
          <p:cNvPr id="643102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932688" y="1115569"/>
            <a:ext cx="10296144" cy="551383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Standard I/O functions use buffered I/O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Buffer </a:t>
            </a:r>
            <a:r>
              <a:rPr lang="en-US" dirty="0"/>
              <a:t>flushed to output </a:t>
            </a:r>
            <a:r>
              <a:rPr lang="en-US" dirty="0" err="1"/>
              <a:t>fd</a:t>
            </a:r>
            <a:r>
              <a:rPr lang="en-US" dirty="0"/>
              <a:t> on “\n</a:t>
            </a:r>
            <a:r>
              <a:rPr lang="en-US" dirty="0" smtClean="0"/>
              <a:t>”, call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n-lt"/>
                <a:cs typeface="Courier New" pitchFamily="49" charset="0"/>
              </a:rPr>
              <a:t>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exit</a:t>
            </a:r>
            <a:r>
              <a:rPr lang="en-US" dirty="0" smtClean="0">
                <a:latin typeface="+mn-lt"/>
                <a:cs typeface="Courier New" pitchFamily="49" charset="0"/>
              </a:rPr>
              <a:t>,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n-lt"/>
                <a:cs typeface="Courier New" pitchFamily="49" charset="0"/>
              </a:rPr>
              <a:t>or return from </a:t>
            </a:r>
            <a:r>
              <a:rPr lang="en-US" dirty="0" smtClean="0">
                <a:latin typeface="Courier New"/>
                <a:cs typeface="Courier New"/>
              </a:rPr>
              <a:t>main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 </a:t>
            </a:r>
            <a:endParaRPr lang="en-US" dirty="0"/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4068762" y="19050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77" name="Rectangle 5"/>
          <p:cNvSpPr>
            <a:spLocks noChangeArrowheads="1"/>
          </p:cNvSpPr>
          <p:nvPr/>
        </p:nvSpPr>
        <p:spPr bwMode="auto">
          <a:xfrm>
            <a:off x="4144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h</a:t>
            </a:r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4602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</a:t>
            </a:r>
          </a:p>
        </p:txBody>
      </p:sp>
      <p:sp>
        <p:nvSpPr>
          <p:cNvPr id="643079" name="Rectangle 7"/>
          <p:cNvSpPr>
            <a:spLocks noChangeArrowheads="1"/>
          </p:cNvSpPr>
          <p:nvPr/>
        </p:nvSpPr>
        <p:spPr bwMode="auto">
          <a:xfrm>
            <a:off x="4983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54403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1" name="Rectangle 9"/>
          <p:cNvSpPr>
            <a:spLocks noChangeArrowheads="1"/>
          </p:cNvSpPr>
          <p:nvPr/>
        </p:nvSpPr>
        <p:spPr bwMode="auto">
          <a:xfrm>
            <a:off x="58975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</a:t>
            </a:r>
          </a:p>
        </p:txBody>
      </p:sp>
      <p:sp>
        <p:nvSpPr>
          <p:cNvPr id="643082" name="Rectangle 10"/>
          <p:cNvSpPr>
            <a:spLocks noChangeArrowheads="1"/>
          </p:cNvSpPr>
          <p:nvPr/>
        </p:nvSpPr>
        <p:spPr bwMode="auto">
          <a:xfrm>
            <a:off x="63547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\n</a:t>
            </a:r>
          </a:p>
        </p:txBody>
      </p:sp>
      <p:sp>
        <p:nvSpPr>
          <p:cNvPr id="643083" name="Rectangle 11"/>
          <p:cNvSpPr>
            <a:spLocks noChangeArrowheads="1"/>
          </p:cNvSpPr>
          <p:nvPr/>
        </p:nvSpPr>
        <p:spPr bwMode="auto">
          <a:xfrm>
            <a:off x="6811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4" name="Rectangle 12"/>
          <p:cNvSpPr>
            <a:spLocks noChangeArrowheads="1"/>
          </p:cNvSpPr>
          <p:nvPr/>
        </p:nvSpPr>
        <p:spPr bwMode="auto">
          <a:xfrm>
            <a:off x="7269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5" name="Line 13"/>
          <p:cNvSpPr>
            <a:spLocks noChangeShapeType="1"/>
          </p:cNvSpPr>
          <p:nvPr/>
        </p:nvSpPr>
        <p:spPr bwMode="auto">
          <a:xfrm>
            <a:off x="4373562" y="2319337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6" name="Text Box 14"/>
          <p:cNvSpPr txBox="1">
            <a:spLocks noChangeArrowheads="1"/>
          </p:cNvSpPr>
          <p:nvPr/>
        </p:nvSpPr>
        <p:spPr bwMode="auto">
          <a:xfrm>
            <a:off x="4525962" y="21336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("e");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7" name="Line 15"/>
          <p:cNvSpPr>
            <a:spLocks noChangeShapeType="1"/>
          </p:cNvSpPr>
          <p:nvPr/>
        </p:nvSpPr>
        <p:spPr bwMode="auto">
          <a:xfrm>
            <a:off x="4830762" y="2471737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8" name="Text Box 16"/>
          <p:cNvSpPr txBox="1">
            <a:spLocks noChangeArrowheads="1"/>
          </p:cNvSpPr>
          <p:nvPr/>
        </p:nvSpPr>
        <p:spPr bwMode="auto">
          <a:xfrm>
            <a:off x="4906962" y="23637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9" name="Line 17"/>
          <p:cNvSpPr>
            <a:spLocks noChangeShapeType="1"/>
          </p:cNvSpPr>
          <p:nvPr/>
        </p:nvSpPr>
        <p:spPr bwMode="auto">
          <a:xfrm>
            <a:off x="6583362" y="34623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0" name="Text Box 18"/>
          <p:cNvSpPr txBox="1">
            <a:spLocks noChangeArrowheads="1"/>
          </p:cNvSpPr>
          <p:nvPr/>
        </p:nvSpPr>
        <p:spPr bwMode="auto">
          <a:xfrm>
            <a:off x="5283200" y="262413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1" name="Line 19"/>
          <p:cNvSpPr>
            <a:spLocks noChangeShapeType="1"/>
          </p:cNvSpPr>
          <p:nvPr/>
        </p:nvSpPr>
        <p:spPr bwMode="auto">
          <a:xfrm>
            <a:off x="6049962" y="3233737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2" name="Text Box 20"/>
          <p:cNvSpPr txBox="1">
            <a:spLocks noChangeArrowheads="1"/>
          </p:cNvSpPr>
          <p:nvPr/>
        </p:nvSpPr>
        <p:spPr bwMode="auto">
          <a:xfrm>
            <a:off x="5664200" y="28971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("o");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3" name="Text Box 21"/>
          <p:cNvSpPr txBox="1">
            <a:spLocks noChangeArrowheads="1"/>
          </p:cNvSpPr>
          <p:nvPr/>
        </p:nvSpPr>
        <p:spPr bwMode="auto">
          <a:xfrm>
            <a:off x="6151562" y="3157537"/>
            <a:ext cx="17732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("\n");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4" name="Line 22"/>
          <p:cNvSpPr>
            <a:spLocks noChangeShapeType="1"/>
          </p:cNvSpPr>
          <p:nvPr/>
        </p:nvSpPr>
        <p:spPr bwMode="auto">
          <a:xfrm>
            <a:off x="5211762" y="2700337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5" name="Line 23"/>
          <p:cNvSpPr>
            <a:spLocks noChangeShapeType="1"/>
          </p:cNvSpPr>
          <p:nvPr/>
        </p:nvSpPr>
        <p:spPr bwMode="auto">
          <a:xfrm>
            <a:off x="5668962" y="2928937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6" name="Line 24"/>
          <p:cNvSpPr>
            <a:spLocks noChangeShapeType="1"/>
          </p:cNvSpPr>
          <p:nvPr/>
        </p:nvSpPr>
        <p:spPr bwMode="auto">
          <a:xfrm>
            <a:off x="5440362" y="4300537"/>
            <a:ext cx="0" cy="8229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7" name="Text Box 25"/>
          <p:cNvSpPr txBox="1">
            <a:spLocks noChangeArrowheads="1"/>
          </p:cNvSpPr>
          <p:nvPr/>
        </p:nvSpPr>
        <p:spPr bwMode="auto">
          <a:xfrm>
            <a:off x="5516563" y="4510088"/>
            <a:ext cx="22320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fflush(stdout);</a:t>
            </a:r>
          </a:p>
        </p:txBody>
      </p:sp>
      <p:sp>
        <p:nvSpPr>
          <p:cNvPr id="643098" name="Text Box 26"/>
          <p:cNvSpPr txBox="1">
            <a:spLocks noChangeArrowheads="1"/>
          </p:cNvSpPr>
          <p:nvPr/>
        </p:nvSpPr>
        <p:spPr bwMode="auto">
          <a:xfrm>
            <a:off x="3154363" y="3076575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buf</a:t>
            </a:r>
          </a:p>
        </p:txBody>
      </p:sp>
      <p:sp>
        <p:nvSpPr>
          <p:cNvPr id="643099" name="Line 27"/>
          <p:cNvSpPr>
            <a:spLocks noChangeShapeType="1"/>
          </p:cNvSpPr>
          <p:nvPr/>
        </p:nvSpPr>
        <p:spPr bwMode="auto">
          <a:xfrm>
            <a:off x="3459162" y="3394075"/>
            <a:ext cx="685800" cy="601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100" name="Text Box 28"/>
          <p:cNvSpPr txBox="1">
            <a:spLocks noChangeArrowheads="1"/>
          </p:cNvSpPr>
          <p:nvPr/>
        </p:nvSpPr>
        <p:spPr bwMode="auto">
          <a:xfrm>
            <a:off x="4183400" y="5195887"/>
            <a:ext cx="25282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write(1, </a:t>
            </a:r>
            <a:r>
              <a:rPr lang="en-US" dirty="0" err="1">
                <a:latin typeface="Courier New" pitchFamily="49" charset="0"/>
              </a:rPr>
              <a:t>buf</a:t>
            </a:r>
            <a:r>
              <a:rPr lang="en-US" dirty="0">
                <a:latin typeface="Courier New" pitchFamily="49" charset="0"/>
              </a:rPr>
              <a:t>, 6);</a:t>
            </a:r>
          </a:p>
        </p:txBody>
      </p:sp>
      <p:sp>
        <p:nvSpPr>
          <p:cNvPr id="2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8523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832104" y="137160"/>
            <a:ext cx="10506455" cy="841248"/>
          </a:xfrm>
        </p:spPr>
        <p:txBody>
          <a:bodyPr>
            <a:normAutofit/>
          </a:bodyPr>
          <a:lstStyle/>
          <a:p>
            <a:r>
              <a:rPr lang="en-US" sz="4400" dirty="0"/>
              <a:t>Standard I/O Buffering in Action</a:t>
            </a:r>
          </a:p>
        </p:txBody>
      </p:sp>
      <p:sp>
        <p:nvSpPr>
          <p:cNvPr id="64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52487" y="1203960"/>
            <a:ext cx="10559225" cy="4867656"/>
          </a:xfrm>
        </p:spPr>
        <p:txBody>
          <a:bodyPr/>
          <a:lstStyle/>
          <a:p>
            <a:r>
              <a:rPr lang="en-US" dirty="0"/>
              <a:t>You can see this buffering in action for yourself, using the always fascinating </a:t>
            </a:r>
            <a:r>
              <a:rPr lang="en-US" dirty="0" smtClean="0"/>
              <a:t>Linux </a:t>
            </a:r>
            <a:r>
              <a:rPr lang="en-US" dirty="0" err="1" smtClean="0">
                <a:latin typeface="Courier New" pitchFamily="49" charset="0"/>
              </a:rPr>
              <a:t>strace</a:t>
            </a:r>
            <a:r>
              <a:rPr lang="en-US" dirty="0" smtClean="0"/>
              <a:t> </a:t>
            </a:r>
            <a:r>
              <a:rPr lang="en-US" dirty="0"/>
              <a:t>program:</a:t>
            </a:r>
          </a:p>
        </p:txBody>
      </p:sp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4800600" y="2438400"/>
            <a:ext cx="56388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strace</a:t>
            </a:r>
            <a:r>
              <a:rPr lang="en-US" sz="1600" dirty="0">
                <a:latin typeface="Courier New" pitchFamily="49" charset="0"/>
              </a:rPr>
              <a:t> ./hello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execve</a:t>
            </a:r>
            <a:r>
              <a:rPr lang="en-US" sz="1600" dirty="0">
                <a:latin typeface="Courier New" pitchFamily="49" charset="0"/>
              </a:rPr>
              <a:t>("./hello", ["hello"], [/* ... */]).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write(1, "hello\n", 6)               = 6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exit_group(0)                        = ?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1981200" y="2432050"/>
            <a:ext cx="2590800" cy="328295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#include &lt;stdio.h&gt;</a:t>
            </a:r>
          </a:p>
          <a:p>
            <a:pPr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printf("h");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printf("e");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printf("o");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fflush(stdout);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2517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Unix I/O vs. Standard </a:t>
            </a:r>
            <a:r>
              <a:rPr lang="en-US" sz="4400" dirty="0" smtClean="0"/>
              <a:t>I/O</a:t>
            </a:r>
            <a:endParaRPr lang="en-US" sz="4400" dirty="0"/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0120" y="1289304"/>
            <a:ext cx="10393680" cy="518769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Standard I/O </a:t>
            </a:r>
            <a:r>
              <a:rPr lang="en-US" dirty="0" smtClean="0"/>
              <a:t>are </a:t>
            </a:r>
            <a:r>
              <a:rPr lang="en-US" dirty="0"/>
              <a:t>implemented using low-level </a:t>
            </a:r>
            <a:r>
              <a:rPr lang="en-US" dirty="0" smtClean="0"/>
              <a:t>Unix I/O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/>
              <a:t>ones should you use in your programs?</a:t>
            </a:r>
          </a:p>
        </p:txBody>
      </p:sp>
      <p:sp>
        <p:nvSpPr>
          <p:cNvPr id="671748" name="Rectangle 4"/>
          <p:cNvSpPr>
            <a:spLocks noChangeAspect="1" noChangeArrowheads="1"/>
          </p:cNvSpPr>
          <p:nvPr/>
        </p:nvSpPr>
        <p:spPr bwMode="auto">
          <a:xfrm>
            <a:off x="4264026" y="2913064"/>
            <a:ext cx="4041775" cy="157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71749" name="Rectangle 5"/>
          <p:cNvSpPr>
            <a:spLocks noChangeAspect="1" noChangeArrowheads="1"/>
          </p:cNvSpPr>
          <p:nvPr/>
        </p:nvSpPr>
        <p:spPr bwMode="auto">
          <a:xfrm>
            <a:off x="4264026" y="4491038"/>
            <a:ext cx="4041775" cy="685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Unix I/O functions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(accessed via system calls)</a:t>
            </a:r>
          </a:p>
        </p:txBody>
      </p:sp>
      <p:sp>
        <p:nvSpPr>
          <p:cNvPr id="671750" name="Rectangle 6"/>
          <p:cNvSpPr>
            <a:spLocks noChangeAspect="1" noChangeArrowheads="1"/>
          </p:cNvSpPr>
          <p:nvPr/>
        </p:nvSpPr>
        <p:spPr bwMode="auto">
          <a:xfrm>
            <a:off x="4265913" y="3805238"/>
            <a:ext cx="1447800" cy="685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 Standard I/O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1" name="Text Box 7"/>
          <p:cNvSpPr txBox="1">
            <a:spLocks noChangeAspect="1" noChangeArrowheads="1"/>
          </p:cNvSpPr>
          <p:nvPr/>
        </p:nvSpPr>
        <p:spPr bwMode="auto">
          <a:xfrm>
            <a:off x="4778440" y="3124200"/>
            <a:ext cx="225125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 application program</a:t>
            </a:r>
          </a:p>
        </p:txBody>
      </p:sp>
      <p:sp>
        <p:nvSpPr>
          <p:cNvPr id="671752" name="Text Box 8"/>
          <p:cNvSpPr txBox="1">
            <a:spLocks noChangeAspect="1" noChangeArrowheads="1"/>
          </p:cNvSpPr>
          <p:nvPr/>
        </p:nvSpPr>
        <p:spPr bwMode="auto">
          <a:xfrm>
            <a:off x="1765300" y="2451100"/>
            <a:ext cx="1989138" cy="18161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fopen  fdopen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fread  fwrite fscanf fprintf  sscanf sprintf fgets  fputs fflush fseek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fclose</a:t>
            </a:r>
          </a:p>
        </p:txBody>
      </p:sp>
      <p:sp>
        <p:nvSpPr>
          <p:cNvPr id="671753" name="Text Box 9"/>
          <p:cNvSpPr txBox="1">
            <a:spLocks noChangeAspect="1" noChangeArrowheads="1"/>
          </p:cNvSpPr>
          <p:nvPr/>
        </p:nvSpPr>
        <p:spPr bwMode="auto">
          <a:xfrm>
            <a:off x="2054225" y="4419600"/>
            <a:ext cx="16637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open   read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write  lseek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stat   close</a:t>
            </a:r>
          </a:p>
        </p:txBody>
      </p:sp>
      <p:sp>
        <p:nvSpPr>
          <p:cNvPr id="671754" name="Line 10"/>
          <p:cNvSpPr>
            <a:spLocks noChangeAspect="1" noChangeShapeType="1"/>
          </p:cNvSpPr>
          <p:nvPr/>
        </p:nvSpPr>
        <p:spPr bwMode="auto">
          <a:xfrm flipH="1" flipV="1">
            <a:off x="3754438" y="4840288"/>
            <a:ext cx="4746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7" name="Line 13"/>
          <p:cNvSpPr>
            <a:spLocks noChangeShapeType="1"/>
          </p:cNvSpPr>
          <p:nvPr/>
        </p:nvSpPr>
        <p:spPr bwMode="auto">
          <a:xfrm flipH="1" flipV="1">
            <a:off x="3784600" y="3340100"/>
            <a:ext cx="482600" cy="749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26853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13816" y="137160"/>
            <a:ext cx="10570463" cy="822960"/>
          </a:xfrm>
        </p:spPr>
        <p:txBody>
          <a:bodyPr>
            <a:normAutofit/>
          </a:bodyPr>
          <a:lstStyle/>
          <a:p>
            <a:r>
              <a:rPr lang="en-US" sz="4400" dirty="0"/>
              <a:t>Pros and Cons of Unix I/O</a:t>
            </a:r>
          </a:p>
        </p:txBody>
      </p:sp>
      <p:sp>
        <p:nvSpPr>
          <p:cNvPr id="6758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13816" y="1197678"/>
            <a:ext cx="10570464" cy="513644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Unix I/O is the most general and lowest overhead form of I/</a:t>
            </a:r>
            <a:r>
              <a:rPr lang="en-US" dirty="0" smtClean="0"/>
              <a:t>O</a:t>
            </a:r>
            <a:endParaRPr lang="en-US" dirty="0"/>
          </a:p>
          <a:p>
            <a:pPr lvl="2"/>
            <a:r>
              <a:rPr lang="en-US" dirty="0"/>
              <a:t>All other I/O packages are implemented using Unix I/O </a:t>
            </a:r>
            <a:r>
              <a:rPr lang="en-US" dirty="0" smtClean="0"/>
              <a:t>functions</a:t>
            </a:r>
            <a:endParaRPr lang="en-US" dirty="0"/>
          </a:p>
          <a:p>
            <a:pPr lvl="1"/>
            <a:r>
              <a:rPr lang="en-US" dirty="0"/>
              <a:t>Unix I/O provides functions for accessing file </a:t>
            </a:r>
            <a:r>
              <a:rPr lang="en-US" dirty="0" smtClean="0"/>
              <a:t>metadata</a:t>
            </a:r>
          </a:p>
          <a:p>
            <a:pPr lvl="1"/>
            <a:r>
              <a:rPr lang="en-US" dirty="0" smtClean="0"/>
              <a:t>Unix I/O functions are </a:t>
            </a:r>
            <a:r>
              <a:rPr lang="en-US" dirty="0" err="1" smtClean="0"/>
              <a:t>async</a:t>
            </a:r>
            <a:r>
              <a:rPr lang="en-US" dirty="0" smtClean="0"/>
              <a:t>-signal-safe and can be used safely in signal handlers</a:t>
            </a:r>
          </a:p>
          <a:p>
            <a:endParaRPr lang="en-US" dirty="0" smtClean="0"/>
          </a:p>
          <a:p>
            <a:r>
              <a:rPr lang="en-US" dirty="0" smtClean="0"/>
              <a:t>Cons</a:t>
            </a:r>
            <a:endParaRPr lang="en-US" dirty="0"/>
          </a:p>
          <a:p>
            <a:pPr lvl="1"/>
            <a:r>
              <a:rPr lang="en-US" dirty="0"/>
              <a:t>Dealing with short counts is tricky and error </a:t>
            </a:r>
            <a:r>
              <a:rPr lang="en-US" dirty="0" smtClean="0"/>
              <a:t>prone</a:t>
            </a:r>
            <a:endParaRPr lang="en-US" dirty="0"/>
          </a:p>
          <a:p>
            <a:pPr lvl="1"/>
            <a:r>
              <a:rPr lang="en-US" dirty="0"/>
              <a:t>Efficient reading of text lines requires some form of buffering, also tricky and error </a:t>
            </a:r>
            <a:r>
              <a:rPr lang="en-US" dirty="0" smtClean="0"/>
              <a:t>prone</a:t>
            </a:r>
            <a:endParaRPr lang="en-US" dirty="0"/>
          </a:p>
          <a:p>
            <a:pPr lvl="1"/>
            <a:r>
              <a:rPr lang="en-US" dirty="0"/>
              <a:t>Both of these issues are addressed by the standard I/O and RIO </a:t>
            </a:r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52372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68680" y="137160"/>
            <a:ext cx="10479024" cy="832104"/>
          </a:xfrm>
        </p:spPr>
        <p:txBody>
          <a:bodyPr>
            <a:normAutofit/>
          </a:bodyPr>
          <a:lstStyle/>
          <a:p>
            <a:r>
              <a:rPr lang="en-US" dirty="0"/>
              <a:t>Pros and Cons of Standard I/O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8680" y="1152145"/>
            <a:ext cx="10479024" cy="5129784"/>
          </a:xfrm>
        </p:spPr>
        <p:txBody>
          <a:bodyPr>
            <a:normAutofit/>
          </a:bodyPr>
          <a:lstStyle/>
          <a:p>
            <a:r>
              <a:rPr lang="en-US" dirty="0"/>
              <a:t>Pros:</a:t>
            </a:r>
          </a:p>
          <a:p>
            <a:pPr lvl="1"/>
            <a:r>
              <a:rPr lang="en-US" dirty="0"/>
              <a:t>Buffering increases efficiency by decreasing the number of </a:t>
            </a:r>
            <a:r>
              <a:rPr lang="en-US" b="1" dirty="0">
                <a:latin typeface="Courier New" pitchFamily="49" charset="0"/>
              </a:rPr>
              <a:t>read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</a:rPr>
              <a:t>write</a:t>
            </a:r>
            <a:r>
              <a:rPr lang="en-US" dirty="0"/>
              <a:t> system calls</a:t>
            </a:r>
          </a:p>
          <a:p>
            <a:pPr lvl="1"/>
            <a:r>
              <a:rPr lang="en-US" dirty="0"/>
              <a:t>Short counts are handled automatically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Provides no function for accessing file </a:t>
            </a:r>
            <a:r>
              <a:rPr lang="en-US" dirty="0" smtClean="0"/>
              <a:t>metadata</a:t>
            </a:r>
          </a:p>
          <a:p>
            <a:pPr lvl="1"/>
            <a:r>
              <a:rPr lang="en-US" dirty="0" smtClean="0"/>
              <a:t>Standard I/O functions are not </a:t>
            </a:r>
            <a:r>
              <a:rPr lang="en-US" dirty="0" err="1" smtClean="0"/>
              <a:t>async</a:t>
            </a:r>
            <a:r>
              <a:rPr lang="en-US" dirty="0" smtClean="0"/>
              <a:t>-signal-safe, and not appropriate for signal handlers</a:t>
            </a:r>
          </a:p>
          <a:p>
            <a:pPr lvl="1"/>
            <a:r>
              <a:rPr lang="en-US" dirty="0"/>
              <a:t>Standard I/O is not appropriate for input and output on </a:t>
            </a:r>
            <a:r>
              <a:rPr lang="en-US"/>
              <a:t>network </a:t>
            </a:r>
            <a:r>
              <a:rPr lang="en-US" smtClean="0"/>
              <a:t>sockets</a:t>
            </a:r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46675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164593"/>
            <a:ext cx="10506456" cy="822959"/>
          </a:xfrm>
        </p:spPr>
        <p:txBody>
          <a:bodyPr>
            <a:normAutofit/>
          </a:bodyPr>
          <a:lstStyle/>
          <a:p>
            <a:r>
              <a:rPr lang="en-US" dirty="0"/>
              <a:t>Choosing I/O Functions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256" y="1216152"/>
            <a:ext cx="10424159" cy="515721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General rule: use the highest-level I/O functions you can</a:t>
            </a:r>
          </a:p>
          <a:p>
            <a:pPr lvl="1"/>
            <a:r>
              <a:rPr lang="en-US" dirty="0"/>
              <a:t>Many C programmers are able to do all of their work using the standard I/O </a:t>
            </a:r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But, be sure to understand the functions you use!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When to use standard I/O</a:t>
            </a:r>
          </a:p>
          <a:p>
            <a:pPr lvl="1"/>
            <a:r>
              <a:rPr lang="en-US" dirty="0"/>
              <a:t>When working with disk or terminal files</a:t>
            </a:r>
          </a:p>
          <a:p>
            <a:r>
              <a:rPr lang="en-US" dirty="0"/>
              <a:t>When to use raw Unix I/O </a:t>
            </a:r>
            <a:endParaRPr lang="en-US" dirty="0" smtClean="0"/>
          </a:p>
          <a:p>
            <a:pPr lvl="1"/>
            <a:r>
              <a:rPr lang="en-US" dirty="0" smtClean="0"/>
              <a:t>Inside signal handlers, because Unix I/O is </a:t>
            </a:r>
            <a:r>
              <a:rPr lang="en-US" dirty="0" err="1" smtClean="0"/>
              <a:t>async</a:t>
            </a:r>
            <a:r>
              <a:rPr lang="en-US" dirty="0" smtClean="0"/>
              <a:t>-signal-safe</a:t>
            </a:r>
          </a:p>
          <a:p>
            <a:pPr lvl="1"/>
            <a:r>
              <a:rPr lang="en-US" dirty="0"/>
              <a:t>In rare cases when you need absolute highest </a:t>
            </a:r>
            <a:r>
              <a:rPr lang="en-US" dirty="0" smtClean="0"/>
              <a:t>performance</a:t>
            </a:r>
          </a:p>
          <a:p>
            <a:r>
              <a:rPr lang="en-US" dirty="0"/>
              <a:t>When to use RIO</a:t>
            </a:r>
          </a:p>
          <a:p>
            <a:pPr lvl="1"/>
            <a:r>
              <a:rPr lang="en-US" dirty="0"/>
              <a:t>When you are reading and writing network</a:t>
            </a:r>
            <a:r>
              <a:rPr lang="en-US" dirty="0" smtClean="0"/>
              <a:t> sockets</a:t>
            </a:r>
          </a:p>
          <a:p>
            <a:pPr lvl="1"/>
            <a:r>
              <a:rPr lang="en-US" dirty="0" smtClean="0"/>
              <a:t>Avoid using standard I/O on sockets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304249" y="30825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39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8332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Types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5039868"/>
          </a:xfrm>
        </p:spPr>
        <p:txBody>
          <a:bodyPr>
            <a:normAutofit/>
          </a:bodyPr>
          <a:lstStyle/>
          <a:p>
            <a:r>
              <a:rPr lang="en-US" dirty="0" smtClean="0"/>
              <a:t>Each file has a </a:t>
            </a:r>
            <a:r>
              <a:rPr lang="en-US" i="1" dirty="0" smtClean="0"/>
              <a:t>type</a:t>
            </a:r>
            <a:r>
              <a:rPr lang="en-US" dirty="0" smtClean="0"/>
              <a:t> indicating its role in the system</a:t>
            </a:r>
          </a:p>
          <a:p>
            <a:pPr lvl="1"/>
            <a:r>
              <a:rPr lang="en-US" i="1" dirty="0" smtClean="0"/>
              <a:t>Regular file: </a:t>
            </a:r>
            <a:r>
              <a:rPr lang="en-US" dirty="0" smtClean="0"/>
              <a:t>Contains arbitrary data</a:t>
            </a:r>
          </a:p>
          <a:p>
            <a:pPr lvl="1"/>
            <a:r>
              <a:rPr lang="en-US" i="1" dirty="0" smtClean="0"/>
              <a:t>Directory:  </a:t>
            </a:r>
            <a:r>
              <a:rPr lang="en-US" dirty="0" smtClean="0"/>
              <a:t>Index for a related group of files</a:t>
            </a:r>
          </a:p>
          <a:p>
            <a:r>
              <a:rPr lang="en-US" dirty="0" smtClean="0"/>
              <a:t>Other file types</a:t>
            </a:r>
          </a:p>
          <a:p>
            <a:pPr lvl="1"/>
            <a:r>
              <a:rPr lang="en-US" i="1" dirty="0" smtClean="0"/>
              <a:t>Named pipes (FIFOs)</a:t>
            </a:r>
          </a:p>
          <a:p>
            <a:pPr lvl="1"/>
            <a:r>
              <a:rPr lang="en-US" i="1" dirty="0" smtClean="0"/>
              <a:t>Symbolic links</a:t>
            </a:r>
          </a:p>
          <a:p>
            <a:pPr lvl="1"/>
            <a:r>
              <a:rPr lang="en-US" i="1" dirty="0" smtClean="0"/>
              <a:t>Character and block devices</a:t>
            </a:r>
          </a:p>
          <a:p>
            <a:pPr lvl="1"/>
            <a:r>
              <a:rPr lang="en-US" i="1" dirty="0" smtClean="0"/>
              <a:t>Sockets for </a:t>
            </a:r>
            <a:r>
              <a:rPr lang="en-US" i="1" dirty="0"/>
              <a:t>communicating with a process on another machine</a:t>
            </a:r>
          </a:p>
          <a:p>
            <a:pPr lvl="1"/>
            <a:endParaRPr lang="en-US" i="1" dirty="0" smtClean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4022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173736"/>
            <a:ext cx="10488168" cy="7680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Aside: Working </a:t>
            </a:r>
            <a:r>
              <a:rPr lang="en-US" dirty="0"/>
              <a:t>with Binary Files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248" y="1060323"/>
            <a:ext cx="10588752" cy="538619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Functions </a:t>
            </a:r>
            <a:r>
              <a:rPr lang="en-US" dirty="0"/>
              <a:t>you </a:t>
            </a:r>
            <a:r>
              <a:rPr lang="en-US" dirty="0" smtClean="0"/>
              <a:t>should never use on binary files</a:t>
            </a:r>
          </a:p>
          <a:p>
            <a:pPr lvl="1"/>
            <a:r>
              <a:rPr lang="en-US" dirty="0" smtClean="0"/>
              <a:t>Text-</a:t>
            </a:r>
            <a:r>
              <a:rPr lang="en-US" dirty="0"/>
              <a:t>oriented I/</a:t>
            </a:r>
            <a:r>
              <a:rPr lang="en-US" dirty="0" smtClean="0"/>
              <a:t>O such as  </a:t>
            </a:r>
            <a:r>
              <a:rPr lang="en-US" b="1" dirty="0" err="1" smtClean="0">
                <a:latin typeface="Courier New"/>
                <a:cs typeface="Courier New"/>
              </a:rPr>
              <a:t>fgets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scanf</a:t>
            </a:r>
            <a:endParaRPr lang="en-US" b="1" dirty="0" smtClean="0">
              <a:latin typeface="Courier New"/>
              <a:cs typeface="Courier New"/>
            </a:endParaRPr>
          </a:p>
          <a:p>
            <a:pPr lvl="2"/>
            <a:r>
              <a:rPr lang="en-US" dirty="0" smtClean="0"/>
              <a:t>Interpret EOL characters</a:t>
            </a:r>
          </a:p>
          <a:p>
            <a:pPr lvl="1"/>
            <a:r>
              <a:rPr lang="en-US" dirty="0"/>
              <a:t>String functions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strlen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strcpy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strcat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Interprets byte value 0</a:t>
            </a:r>
            <a:r>
              <a:rPr lang="en-US" dirty="0" smtClean="0"/>
              <a:t> (end of string) as </a:t>
            </a:r>
            <a:r>
              <a:rPr lang="en-US" dirty="0"/>
              <a:t>special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40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28342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137160"/>
            <a:ext cx="10515600" cy="822960"/>
          </a:xfrm>
        </p:spPr>
        <p:txBody>
          <a:bodyPr>
            <a:normAutofit/>
          </a:bodyPr>
          <a:lstStyle/>
          <a:p>
            <a:r>
              <a:rPr lang="en-US" dirty="0"/>
              <a:t>Fun with File Descriptors (1)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2" y="5546124"/>
            <a:ext cx="8307388" cy="533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What would this program print for file containing “</a:t>
            </a:r>
            <a:r>
              <a:rPr lang="en-US" dirty="0" err="1"/>
              <a:t>abcde</a:t>
            </a:r>
            <a:r>
              <a:rPr lang="en-US" dirty="0"/>
              <a:t>”?</a:t>
            </a:r>
          </a:p>
          <a:p>
            <a:endParaRPr lang="en-US" dirty="0"/>
          </a:p>
        </p:txBody>
      </p:sp>
      <p:sp>
        <p:nvSpPr>
          <p:cNvPr id="735236" name="Text Box 4"/>
          <p:cNvSpPr txBox="1">
            <a:spLocks noChangeArrowheads="1"/>
          </p:cNvSpPr>
          <p:nvPr/>
        </p:nvSpPr>
        <p:spPr bwMode="auto">
          <a:xfrm>
            <a:off x="2057400" y="1295401"/>
            <a:ext cx="6849952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</a:t>
            </a:r>
            <a:r>
              <a:rPr lang="en-US" sz="1600" dirty="0" smtClean="0">
                <a:latin typeface="Courier New" pitchFamily="49" charset="0"/>
              </a:rPr>
              <a:t>&lt;</a:t>
            </a:r>
            <a:r>
              <a:rPr lang="en-US" sz="1600" dirty="0" err="1" smtClean="0">
                <a:latin typeface="Courier New" pitchFamily="49" charset="0"/>
              </a:rPr>
              <a:t>unistd.h</a:t>
            </a:r>
            <a:r>
              <a:rPr lang="en-US" sz="1600" dirty="0" smtClean="0">
                <a:latin typeface="Courier New" pitchFamily="49" charset="0"/>
              </a:rPr>
              <a:t>&gt;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c1, c2, c3;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</a:t>
            </a:r>
            <a:r>
              <a:rPr lang="en-US" sz="1600" dirty="0" smtClean="0">
                <a:latin typeface="Courier New" pitchFamily="49" charset="0"/>
              </a:rPr>
              <a:t>open(</a:t>
            </a:r>
            <a:r>
              <a:rPr lang="en-US" sz="1600" dirty="0" err="1" smtClean="0">
                <a:latin typeface="Courier New" pitchFamily="49" charset="0"/>
              </a:rPr>
              <a:t>fname</a:t>
            </a:r>
            <a:r>
              <a:rPr lang="en-US" sz="1600" dirty="0">
                <a:latin typeface="Courier New" pitchFamily="49" charset="0"/>
              </a:rPr>
              <a:t>, O_RDONLY, 0);</a:t>
            </a:r>
          </a:p>
          <a:p>
            <a:r>
              <a:rPr lang="en-US" sz="1600" dirty="0">
                <a:latin typeface="Courier New" pitchFamily="49" charset="0"/>
              </a:rPr>
              <a:t>    fd2 = </a:t>
            </a:r>
            <a:r>
              <a:rPr lang="en-US" sz="1600" dirty="0" smtClean="0">
                <a:latin typeface="Courier New" pitchFamily="49" charset="0"/>
              </a:rPr>
              <a:t>open(</a:t>
            </a:r>
            <a:r>
              <a:rPr lang="en-US" sz="1600" dirty="0" err="1" smtClean="0">
                <a:latin typeface="Courier New" pitchFamily="49" charset="0"/>
              </a:rPr>
              <a:t>fname</a:t>
            </a:r>
            <a:r>
              <a:rPr lang="en-US" sz="1600" dirty="0">
                <a:latin typeface="Courier New" pitchFamily="49" charset="0"/>
              </a:rPr>
              <a:t>, O_RDONLY, 0);</a:t>
            </a:r>
          </a:p>
          <a:p>
            <a:r>
              <a:rPr lang="en-US" sz="1600" dirty="0">
                <a:latin typeface="Courier New" pitchFamily="49" charset="0"/>
              </a:rPr>
              <a:t>    fd3 = </a:t>
            </a:r>
            <a:r>
              <a:rPr lang="en-US" sz="1600" dirty="0" smtClean="0">
                <a:latin typeface="Courier New" pitchFamily="49" charset="0"/>
              </a:rPr>
              <a:t>open(</a:t>
            </a:r>
            <a:r>
              <a:rPr lang="en-US" sz="1600" dirty="0" err="1" smtClean="0">
                <a:latin typeface="Courier New" pitchFamily="49" charset="0"/>
              </a:rPr>
              <a:t>fname</a:t>
            </a:r>
            <a:r>
              <a:rPr lang="en-US" sz="1600" dirty="0">
                <a:latin typeface="Courier New" pitchFamily="49" charset="0"/>
              </a:rPr>
              <a:t>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dup2(fd2</a:t>
            </a:r>
            <a:r>
              <a:rPr lang="en-US" sz="1600" dirty="0">
                <a:latin typeface="Courier New" pitchFamily="49" charset="0"/>
              </a:rPr>
              <a:t>, fd3);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read(fd1</a:t>
            </a:r>
            <a:r>
              <a:rPr lang="en-US" sz="1600" dirty="0">
                <a:latin typeface="Courier New" pitchFamily="49" charset="0"/>
              </a:rPr>
              <a:t>, &amp;c1, 1);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read(fd2</a:t>
            </a:r>
            <a:r>
              <a:rPr lang="en-US" sz="1600" dirty="0">
                <a:latin typeface="Courier New" pitchFamily="49" charset="0"/>
              </a:rPr>
              <a:t>, &amp;c2, 1);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read(fd3</a:t>
            </a:r>
            <a:r>
              <a:rPr lang="en-US" sz="1600" dirty="0">
                <a:latin typeface="Courier New" pitchFamily="49" charset="0"/>
              </a:rPr>
              <a:t>, &amp;c3, 1);</a:t>
            </a:r>
          </a:p>
          <a:p>
            <a:r>
              <a:rPr lang="en-US" sz="1600" dirty="0">
                <a:latin typeface="Courier New" pitchFamily="49" charset="0"/>
              </a:rPr>
              <a:t>    printf("c1 = %c, c2 = %c, c3 = %c\n", c1, c2, c3);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75988" y="4957941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ffiles1.c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86933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859536" y="146304"/>
            <a:ext cx="10479023" cy="813816"/>
          </a:xfrm>
        </p:spPr>
        <p:txBody>
          <a:bodyPr>
            <a:normAutofit/>
          </a:bodyPr>
          <a:lstStyle/>
          <a:p>
            <a:r>
              <a:rPr lang="en-US" dirty="0"/>
              <a:t>Fun with File Descriptors (2)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95174" y="6248400"/>
            <a:ext cx="8307388" cy="533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What would this program print for file containing “</a:t>
            </a:r>
            <a:r>
              <a:rPr lang="en-US" dirty="0" err="1"/>
              <a:t>abcde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739332" name="Text Box 4"/>
          <p:cNvSpPr txBox="1">
            <a:spLocks noChangeArrowheads="1"/>
          </p:cNvSpPr>
          <p:nvPr/>
        </p:nvSpPr>
        <p:spPr bwMode="auto">
          <a:xfrm>
            <a:off x="2005914" y="1155442"/>
            <a:ext cx="6634188" cy="5016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</a:t>
            </a:r>
            <a:r>
              <a:rPr lang="en-US" sz="1600" dirty="0" smtClean="0">
                <a:latin typeface="Courier New" pitchFamily="49" charset="0"/>
              </a:rPr>
              <a:t>&lt;</a:t>
            </a:r>
            <a:r>
              <a:rPr lang="en-US" sz="1600" dirty="0" err="1" smtClean="0">
                <a:latin typeface="Courier New" pitchFamily="49" charset="0"/>
              </a:rPr>
              <a:t>unistd.h</a:t>
            </a:r>
            <a:r>
              <a:rPr lang="en-US" sz="1600" dirty="0" smtClean="0">
                <a:latin typeface="Courier New" pitchFamily="49" charset="0"/>
              </a:rPr>
              <a:t>&gt;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fd1;</a:t>
            </a:r>
          </a:p>
          <a:p>
            <a:r>
              <a:rPr lang="en-US" sz="1600" dirty="0">
                <a:latin typeface="Courier New" pitchFamily="49" charset="0"/>
              </a:rPr>
              <a:t>    int s = getpid() &amp; 0x1;</a:t>
            </a:r>
          </a:p>
          <a:p>
            <a:r>
              <a:rPr lang="en-US" sz="1600" dirty="0">
                <a:latin typeface="Courier New" pitchFamily="49" charset="0"/>
              </a:rPr>
              <a:t>    char c1, c2;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</a:t>
            </a:r>
            <a:r>
              <a:rPr lang="en-US" sz="1600" dirty="0" smtClean="0">
                <a:latin typeface="Courier New" pitchFamily="49" charset="0"/>
              </a:rPr>
              <a:t>open(</a:t>
            </a:r>
            <a:r>
              <a:rPr lang="en-US" sz="1600" dirty="0" err="1" smtClean="0">
                <a:latin typeface="Courier New" pitchFamily="49" charset="0"/>
              </a:rPr>
              <a:t>fname</a:t>
            </a:r>
            <a:r>
              <a:rPr lang="en-US" sz="1600" dirty="0">
                <a:latin typeface="Courier New" pitchFamily="49" charset="0"/>
              </a:rPr>
              <a:t>, O_RDONLY, 0);</a:t>
            </a:r>
          </a:p>
          <a:p>
            <a:r>
              <a:rPr lang="en-US" sz="1600" dirty="0">
                <a:latin typeface="Courier New" pitchFamily="49" charset="0"/>
              </a:rPr>
              <a:t>    Read(fd1, &amp;c1, 1);</a:t>
            </a:r>
          </a:p>
          <a:p>
            <a:r>
              <a:rPr lang="en-US" sz="1600" dirty="0">
                <a:latin typeface="Courier New" pitchFamily="49" charset="0"/>
              </a:rPr>
              <a:t>    if (fork())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Parent */</a:t>
            </a:r>
          </a:p>
          <a:p>
            <a:r>
              <a:rPr lang="en-US" sz="1600" dirty="0">
                <a:latin typeface="Courier New" pitchFamily="49" charset="0"/>
              </a:rPr>
              <a:t>        sleep(s);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smtClean="0">
                <a:latin typeface="Courier New" pitchFamily="49" charset="0"/>
              </a:rPr>
              <a:t>read(fd1</a:t>
            </a:r>
            <a:r>
              <a:rPr lang="en-US" sz="1600" dirty="0">
                <a:latin typeface="Courier New" pitchFamily="49" charset="0"/>
              </a:rPr>
              <a:t>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printf("Parent: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 else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r>
              <a:rPr lang="en-US" sz="1600" dirty="0">
                <a:latin typeface="Courier New" pitchFamily="49" charset="0"/>
              </a:rPr>
              <a:t>        sleep(1-s);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smtClean="0">
                <a:latin typeface="Courier New" pitchFamily="49" charset="0"/>
              </a:rPr>
              <a:t>read(fd1</a:t>
            </a:r>
            <a:r>
              <a:rPr lang="en-US" sz="1600" dirty="0">
                <a:latin typeface="Courier New" pitchFamily="49" charset="0"/>
              </a:rPr>
              <a:t>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printf("Child: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08738" y="58028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ffiles2.c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07035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 with File Descriptors (3)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95174" y="5029200"/>
            <a:ext cx="8307388" cy="533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What would be </a:t>
            </a:r>
            <a:r>
              <a:rPr lang="en-US" dirty="0" smtClean="0"/>
              <a:t>the contents </a:t>
            </a:r>
            <a:r>
              <a:rPr lang="en-US" dirty="0"/>
              <a:t>of </a:t>
            </a:r>
            <a:r>
              <a:rPr lang="en-US" dirty="0" smtClean="0"/>
              <a:t>the resulting </a:t>
            </a:r>
            <a:r>
              <a:rPr lang="en-US" dirty="0"/>
              <a:t>file?</a:t>
            </a:r>
          </a:p>
          <a:p>
            <a:endParaRPr lang="en-US" dirty="0"/>
          </a:p>
        </p:txBody>
      </p:sp>
      <p:sp>
        <p:nvSpPr>
          <p:cNvPr id="737284" name="Text Box 4"/>
          <p:cNvSpPr txBox="1">
            <a:spLocks noChangeArrowheads="1"/>
          </p:cNvSpPr>
          <p:nvPr/>
        </p:nvSpPr>
        <p:spPr bwMode="auto">
          <a:xfrm>
            <a:off x="1997676" y="1261170"/>
            <a:ext cx="7960834" cy="353943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</a:t>
            </a:r>
            <a:r>
              <a:rPr lang="en-US" sz="1600" dirty="0" smtClean="0">
                <a:latin typeface="Courier New" pitchFamily="49" charset="0"/>
              </a:rPr>
              <a:t>&lt;</a:t>
            </a:r>
            <a:r>
              <a:rPr lang="en-US" sz="1600" dirty="0" err="1" smtClean="0">
                <a:latin typeface="Courier New" pitchFamily="49" charset="0"/>
              </a:rPr>
              <a:t>unistd.h</a:t>
            </a:r>
            <a:r>
              <a:rPr lang="en-US" sz="1600" dirty="0" smtClean="0">
                <a:latin typeface="Courier New" pitchFamily="49" charset="0"/>
              </a:rPr>
              <a:t>&gt;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</a:t>
            </a:r>
            <a:r>
              <a:rPr lang="en-US" sz="1600" dirty="0" smtClean="0">
                <a:latin typeface="Courier New" pitchFamily="49" charset="0"/>
              </a:rPr>
              <a:t>open(</a:t>
            </a:r>
            <a:r>
              <a:rPr lang="en-US" sz="1600" dirty="0" err="1" smtClean="0">
                <a:latin typeface="Courier New" pitchFamily="49" charset="0"/>
              </a:rPr>
              <a:t>fname</a:t>
            </a:r>
            <a:r>
              <a:rPr lang="en-US" sz="1600" dirty="0">
                <a:latin typeface="Courier New" pitchFamily="49" charset="0"/>
              </a:rPr>
              <a:t>, O_CREAT|O_TRUNC|O_RDWR, S_IRUSR|S_IWUSR);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write(fd1</a:t>
            </a:r>
            <a:r>
              <a:rPr lang="en-US" sz="1600" dirty="0">
                <a:latin typeface="Courier New" pitchFamily="49" charset="0"/>
              </a:rPr>
              <a:t>, "pqrs", 4);</a:t>
            </a:r>
          </a:p>
          <a:p>
            <a:r>
              <a:rPr lang="en-US" sz="1600" dirty="0">
                <a:latin typeface="Courier New" pitchFamily="49" charset="0"/>
              </a:rPr>
              <a:t>    fd3 = </a:t>
            </a:r>
            <a:r>
              <a:rPr lang="en-US" sz="1600" dirty="0" smtClean="0">
                <a:latin typeface="Courier New" pitchFamily="49" charset="0"/>
              </a:rPr>
              <a:t>open(</a:t>
            </a:r>
            <a:r>
              <a:rPr lang="en-US" sz="1600" dirty="0" err="1" smtClean="0">
                <a:latin typeface="Courier New" pitchFamily="49" charset="0"/>
              </a:rPr>
              <a:t>fname</a:t>
            </a:r>
            <a:r>
              <a:rPr lang="en-US" sz="1600" dirty="0">
                <a:latin typeface="Courier New" pitchFamily="49" charset="0"/>
              </a:rPr>
              <a:t>, O_APPEND|O_WRONLY,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write(fd3</a:t>
            </a:r>
            <a:r>
              <a:rPr lang="en-US" sz="1600" dirty="0">
                <a:latin typeface="Courier New" pitchFamily="49" charset="0"/>
              </a:rPr>
              <a:t>, "jklmn", 5);</a:t>
            </a:r>
          </a:p>
          <a:p>
            <a:r>
              <a:rPr lang="en-US" sz="1600" dirty="0">
                <a:latin typeface="Courier New" pitchFamily="49" charset="0"/>
              </a:rPr>
              <a:t>    fd2 = dup(fd1);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Allocates descriptor */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write(fd2</a:t>
            </a:r>
            <a:r>
              <a:rPr lang="en-US" sz="1600" dirty="0">
                <a:latin typeface="Courier New" pitchFamily="49" charset="0"/>
              </a:rPr>
              <a:t>, "wxyz", 4);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write(fd3</a:t>
            </a:r>
            <a:r>
              <a:rPr lang="en-US" sz="1600" dirty="0">
                <a:latin typeface="Courier New" pitchFamily="49" charset="0"/>
              </a:rPr>
              <a:t>, "ef", 2);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27146" y="44312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ffiles3.c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43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71870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868680" y="128016"/>
            <a:ext cx="10488167" cy="795528"/>
          </a:xfrm>
        </p:spPr>
        <p:txBody>
          <a:bodyPr>
            <a:normAutofit/>
          </a:bodyPr>
          <a:lstStyle/>
          <a:p>
            <a:r>
              <a:rPr lang="en-US" dirty="0"/>
              <a:t>Accessing Directories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8680" y="1066800"/>
            <a:ext cx="4736592" cy="53705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Only </a:t>
            </a:r>
            <a:r>
              <a:rPr lang="en-US" dirty="0"/>
              <a:t>recommended operation on a </a:t>
            </a:r>
            <a:r>
              <a:rPr lang="en-US" dirty="0" smtClean="0"/>
              <a:t>directory: read </a:t>
            </a:r>
            <a:r>
              <a:rPr lang="en-US" dirty="0"/>
              <a:t>its entries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dirent</a:t>
            </a:r>
            <a:r>
              <a:rPr lang="en-US" dirty="0"/>
              <a:t> structure contains information about a directory entry</a:t>
            </a:r>
          </a:p>
          <a:p>
            <a:pPr lvl="1"/>
            <a:r>
              <a:rPr lang="en-US" b="1" dirty="0"/>
              <a:t>DIR</a:t>
            </a:r>
            <a:r>
              <a:rPr lang="en-US" dirty="0"/>
              <a:t> structure contains information about directory while stepping through its entries</a:t>
            </a:r>
          </a:p>
        </p:txBody>
      </p:sp>
      <p:sp>
        <p:nvSpPr>
          <p:cNvPr id="685060" name="Text Box 4"/>
          <p:cNvSpPr txBox="1">
            <a:spLocks noChangeArrowheads="1"/>
          </p:cNvSpPr>
          <p:nvPr/>
        </p:nvSpPr>
        <p:spPr bwMode="auto">
          <a:xfrm>
            <a:off x="5710108" y="1491168"/>
            <a:ext cx="5646739" cy="415498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&lt;sys/types.h&gt;</a:t>
            </a:r>
          </a:p>
          <a:p>
            <a:r>
              <a:rPr lang="en-US" sz="1600" dirty="0">
                <a:latin typeface="Courier New" pitchFamily="49" charset="0"/>
              </a:rPr>
              <a:t>#include &lt;dirent.h&gt;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DIR *directory;</a:t>
            </a:r>
          </a:p>
          <a:p>
            <a:r>
              <a:rPr lang="en-US" sz="1600" dirty="0">
                <a:latin typeface="Courier New" pitchFamily="49" charset="0"/>
              </a:rPr>
              <a:t>  struct dirent *de;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if (!(directory = opendir(dir_name)))</a:t>
            </a:r>
          </a:p>
          <a:p>
            <a:r>
              <a:rPr lang="en-US" sz="1600" dirty="0">
                <a:latin typeface="Courier New" pitchFamily="49" charset="0"/>
              </a:rPr>
              <a:t>      error("Failed to open directory");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while (0 != (de = readdir(directory))) {</a:t>
            </a:r>
          </a:p>
          <a:p>
            <a:r>
              <a:rPr lang="en-US" sz="1600" dirty="0">
                <a:latin typeface="Courier New" pitchFamily="49" charset="0"/>
              </a:rPr>
              <a:t>      printf("Found file: %s\n", de-&gt;d_name);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closedir(directory);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84827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4999" y="472120"/>
            <a:ext cx="7524751" cy="5262979"/>
          </a:xfrm>
          <a:prstGeom prst="rect">
            <a:avLst/>
          </a:prstGeom>
          <a:noFill/>
          <a:ln>
            <a:noFill/>
          </a:ln>
          <a:scene3d>
            <a:camera prst="perspectiveRelaxed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.text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__start:	addi t1, zero, 0x18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addi t2, zero, 0x21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cycle: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t1, t2, done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zero, 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sub t1,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:	sub t2, t2, t1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done:		add t3, t1, zero</a:t>
            </a:r>
            <a:endParaRPr lang="ru-RU" sz="2400" b="0" cap="none" spc="0" dirty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  <a:endParaRPr lang="ru-RU" sz="4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178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7280"/>
            <a:ext cx="10738104" cy="564184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 regular file contains arbitrary data</a:t>
            </a:r>
            <a:endParaRPr lang="en-US" dirty="0"/>
          </a:p>
          <a:p>
            <a:r>
              <a:rPr lang="en-US" dirty="0" smtClean="0"/>
              <a:t>Applications </a:t>
            </a:r>
            <a:r>
              <a:rPr lang="en-US" dirty="0"/>
              <a:t>often distinguish between </a:t>
            </a:r>
            <a:r>
              <a:rPr lang="en-US" i="1" dirty="0"/>
              <a:t>text files </a:t>
            </a:r>
            <a:r>
              <a:rPr lang="en-US" dirty="0"/>
              <a:t>and </a:t>
            </a:r>
            <a:r>
              <a:rPr lang="en-US" i="1" dirty="0"/>
              <a:t>binary files</a:t>
            </a:r>
          </a:p>
          <a:p>
            <a:pPr lvl="1"/>
            <a:r>
              <a:rPr lang="en-US" dirty="0" smtClean="0"/>
              <a:t>Text files are regular files with only ASCII or Unicode characters</a:t>
            </a:r>
          </a:p>
          <a:p>
            <a:pPr lvl="1"/>
            <a:r>
              <a:rPr lang="en-US" dirty="0" smtClean="0"/>
              <a:t>Binary files are everything else</a:t>
            </a:r>
          </a:p>
          <a:p>
            <a:pPr lvl="2"/>
            <a:r>
              <a:rPr lang="en-US" sz="2800" dirty="0" smtClean="0"/>
              <a:t>e.g., object files, JPEG images</a:t>
            </a:r>
          </a:p>
          <a:p>
            <a:pPr lvl="1"/>
            <a:r>
              <a:rPr lang="en-US" dirty="0" smtClean="0"/>
              <a:t>Kernel does n</a:t>
            </a:r>
            <a:r>
              <a:rPr lang="fr-FR" dirty="0"/>
              <a:t>o</a:t>
            </a:r>
            <a:r>
              <a:rPr lang="en-US" dirty="0" smtClean="0"/>
              <a:t>t </a:t>
            </a:r>
            <a:r>
              <a:rPr lang="en-US" dirty="0"/>
              <a:t>know the </a:t>
            </a:r>
            <a:r>
              <a:rPr lang="en-US" dirty="0" smtClean="0"/>
              <a:t>difference!</a:t>
            </a:r>
          </a:p>
          <a:p>
            <a:r>
              <a:rPr lang="en-US" dirty="0" smtClean="0"/>
              <a:t>Text </a:t>
            </a:r>
            <a:r>
              <a:rPr lang="en-US" dirty="0"/>
              <a:t>file is sequence of </a:t>
            </a:r>
            <a:r>
              <a:rPr lang="en-US" i="1" dirty="0"/>
              <a:t>text lines</a:t>
            </a:r>
          </a:p>
          <a:p>
            <a:pPr lvl="1"/>
            <a:r>
              <a:rPr lang="en-US" dirty="0"/>
              <a:t>Text line is sequence of chars terminated by </a:t>
            </a:r>
            <a:r>
              <a:rPr lang="en-US" i="1" dirty="0"/>
              <a:t>newline char </a:t>
            </a:r>
            <a:r>
              <a:rPr lang="en-US" dirty="0"/>
              <a:t>(‘</a:t>
            </a:r>
            <a:r>
              <a:rPr lang="en-US" dirty="0">
                <a:latin typeface="Courier New"/>
                <a:cs typeface="Courier New"/>
              </a:rPr>
              <a:t>\n</a:t>
            </a:r>
            <a:r>
              <a:rPr lang="en-US" dirty="0"/>
              <a:t>’)	</a:t>
            </a:r>
          </a:p>
          <a:p>
            <a:pPr lvl="2"/>
            <a:r>
              <a:rPr lang="en-US" dirty="0">
                <a:solidFill>
                  <a:srgbClr val="1E3272"/>
                </a:solidFill>
              </a:rPr>
              <a:t>Newline is </a:t>
            </a:r>
            <a:r>
              <a:rPr lang="en-US" dirty="0" smtClean="0">
                <a:solidFill>
                  <a:srgbClr val="1E3272"/>
                </a:solidFill>
                <a:latin typeface="Courier New"/>
                <a:cs typeface="Courier New"/>
              </a:rPr>
              <a:t>0xa</a:t>
            </a:r>
            <a:r>
              <a:rPr lang="en-US" dirty="0">
                <a:solidFill>
                  <a:srgbClr val="1E3272"/>
                </a:solidFill>
              </a:rPr>
              <a:t>, same as ASCII line feed </a:t>
            </a:r>
            <a:r>
              <a:rPr lang="en-US" dirty="0" smtClean="0">
                <a:solidFill>
                  <a:srgbClr val="1E3272"/>
                </a:solidFill>
              </a:rPr>
              <a:t>character </a:t>
            </a:r>
            <a:r>
              <a:rPr lang="en-US" dirty="0">
                <a:solidFill>
                  <a:srgbClr val="1E3272"/>
                </a:solidFill>
              </a:rPr>
              <a:t>(LF</a:t>
            </a:r>
            <a:r>
              <a:rPr lang="en-US" dirty="0" smtClean="0">
                <a:solidFill>
                  <a:srgbClr val="1E3272"/>
                </a:solidFill>
              </a:rPr>
              <a:t>)</a:t>
            </a:r>
          </a:p>
          <a:p>
            <a:r>
              <a:rPr lang="en-US" dirty="0" smtClean="0"/>
              <a:t>End of line (EOL) indicators in other systems</a:t>
            </a:r>
          </a:p>
          <a:p>
            <a:pPr lvl="1"/>
            <a:r>
              <a:rPr lang="en-US" dirty="0" smtClean="0"/>
              <a:t>Linux and Mac OS: ‘</a:t>
            </a:r>
            <a:r>
              <a:rPr lang="en-US" dirty="0" smtClean="0">
                <a:latin typeface="Courier New"/>
                <a:cs typeface="Courier New"/>
              </a:rPr>
              <a:t>\n</a:t>
            </a:r>
            <a:r>
              <a:rPr lang="en-US" dirty="0" smtClean="0"/>
              <a:t>’ (</a:t>
            </a:r>
            <a:r>
              <a:rPr lang="en-US" dirty="0" smtClean="0">
                <a:latin typeface="Courier New"/>
                <a:cs typeface="Courier New"/>
              </a:rPr>
              <a:t>0xa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>
                <a:solidFill>
                  <a:srgbClr val="1E3272"/>
                </a:solidFill>
              </a:rPr>
              <a:t>line feed (LF)</a:t>
            </a:r>
          </a:p>
          <a:p>
            <a:pPr lvl="1"/>
            <a:r>
              <a:rPr lang="en-US" dirty="0" smtClean="0"/>
              <a:t>Windows and Internet protocols: ‘</a:t>
            </a:r>
            <a:r>
              <a:rPr lang="en-US" dirty="0" smtClean="0">
                <a:latin typeface="Courier New"/>
                <a:cs typeface="Courier New"/>
              </a:rPr>
              <a:t>\r\n</a:t>
            </a:r>
            <a:r>
              <a:rPr lang="en-US" dirty="0" smtClean="0"/>
              <a:t>’ (</a:t>
            </a:r>
            <a:r>
              <a:rPr lang="en-US" dirty="0" smtClean="0">
                <a:latin typeface="Courier New"/>
                <a:cs typeface="Courier New"/>
              </a:rPr>
              <a:t>0xd 0xa</a:t>
            </a:r>
            <a:r>
              <a:rPr lang="en-US" dirty="0" smtClean="0"/>
              <a:t>) 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arriage return (CR) followed by line feed (LF)</a:t>
            </a:r>
            <a:endParaRPr lang="en-US" dirty="0"/>
          </a:p>
          <a:p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1939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378195"/>
          </a:xfrm>
        </p:spPr>
        <p:txBody>
          <a:bodyPr>
            <a:normAutofit/>
          </a:bodyPr>
          <a:lstStyle/>
          <a:p>
            <a:r>
              <a:rPr lang="en-US" dirty="0" smtClean="0"/>
              <a:t>Directory consists of an array of </a:t>
            </a:r>
            <a:r>
              <a:rPr lang="en-US" i="1" dirty="0" smtClean="0"/>
              <a:t>links</a:t>
            </a:r>
          </a:p>
          <a:p>
            <a:pPr lvl="1"/>
            <a:r>
              <a:rPr lang="en-US" dirty="0" smtClean="0"/>
              <a:t>Each link maps a </a:t>
            </a:r>
            <a:r>
              <a:rPr lang="en-US" i="1" dirty="0" smtClean="0"/>
              <a:t>filenam</a:t>
            </a:r>
            <a:r>
              <a:rPr lang="en-US" dirty="0" smtClean="0"/>
              <a:t>e to a file</a:t>
            </a:r>
          </a:p>
          <a:p>
            <a:r>
              <a:rPr lang="en-US" dirty="0" smtClean="0"/>
              <a:t>Each directory contains at least two entries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smtClean="0"/>
              <a:t> (dot) is  a link to itself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..</a:t>
            </a:r>
            <a:r>
              <a:rPr lang="en-US" dirty="0" smtClean="0"/>
              <a:t> (dot dot) is a link to </a:t>
            </a:r>
            <a:r>
              <a:rPr lang="en-US" i="1" dirty="0" smtClean="0"/>
              <a:t>the parent directory </a:t>
            </a:r>
            <a:r>
              <a:rPr lang="en-US" dirty="0" smtClean="0"/>
              <a:t>in the </a:t>
            </a:r>
            <a:r>
              <a:rPr lang="en-US" i="1" dirty="0" smtClean="0"/>
              <a:t>directory hierarchy</a:t>
            </a:r>
            <a:r>
              <a:rPr lang="en-US" dirty="0" smtClean="0"/>
              <a:t> (next slide)</a:t>
            </a:r>
          </a:p>
          <a:p>
            <a:r>
              <a:rPr lang="en-US" dirty="0" smtClean="0"/>
              <a:t>Commands for manipulating directories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mkdir</a:t>
            </a:r>
            <a:r>
              <a:rPr lang="en-US" dirty="0" smtClean="0"/>
              <a:t>: create empty directory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ls</a:t>
            </a:r>
            <a:r>
              <a:rPr lang="en-US" dirty="0" smtClean="0"/>
              <a:t>: view directory contents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rmdir</a:t>
            </a:r>
            <a:r>
              <a:rPr lang="en-US" dirty="0" smtClean="0"/>
              <a:t>: delete empty directory</a:t>
            </a:r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1301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Hierarchy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5296"/>
            <a:ext cx="10515599" cy="540410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All files are organized as a hierarchy anchored by root directory named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smtClean="0"/>
              <a:t> (slash)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Kernel maintains </a:t>
            </a:r>
            <a:r>
              <a:rPr lang="en-US" i="1" dirty="0" smtClean="0"/>
              <a:t>current working directory (</a:t>
            </a:r>
            <a:r>
              <a:rPr lang="en-US" i="1" dirty="0" err="1" smtClean="0"/>
              <a:t>cwd</a:t>
            </a:r>
            <a:r>
              <a:rPr lang="en-US" i="1" dirty="0" smtClean="0"/>
              <a:t>) </a:t>
            </a:r>
            <a:r>
              <a:rPr lang="en-US" dirty="0" smtClean="0"/>
              <a:t>for each process</a:t>
            </a:r>
          </a:p>
          <a:p>
            <a:pPr lvl="1"/>
            <a:r>
              <a:rPr lang="en-US" dirty="0" smtClean="0"/>
              <a:t>Modified using the </a:t>
            </a:r>
            <a:r>
              <a:rPr lang="en-US" dirty="0" smtClean="0">
                <a:latin typeface="Courier New"/>
                <a:cs typeface="Courier New"/>
              </a:rPr>
              <a:t>cd</a:t>
            </a:r>
            <a:r>
              <a:rPr lang="en-US" dirty="0" smtClean="0"/>
              <a:t> command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5486401" y="1770888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698354" y="2494788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667001" y="2494788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dev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900836" y="2494788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etc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981481" y="2494788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home/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8619212" y="2494788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usr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698354" y="3142488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bash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667001" y="3142488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tty1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3481515" y="3142488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group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4258150" y="3142488"/>
            <a:ext cx="923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passwd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553551" y="3142488"/>
            <a:ext cx="8018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 New"/>
                <a:cs typeface="Courier New"/>
              </a:rPr>
              <a:t>acos</a:t>
            </a:r>
            <a:r>
              <a:rPr lang="en-US" sz="1600" dirty="0" smtClean="0">
                <a:latin typeface="Courier New"/>
                <a:cs typeface="Courier New"/>
              </a:rPr>
              <a:t>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421020" y="3142488"/>
            <a:ext cx="1172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 New"/>
                <a:cs typeface="Courier New"/>
              </a:rPr>
              <a:t>andrewt</a:t>
            </a:r>
            <a:r>
              <a:rPr lang="en-US" sz="1600" dirty="0" smtClean="0">
                <a:latin typeface="Courier New"/>
                <a:cs typeface="Courier New"/>
              </a:rPr>
              <a:t>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620001" y="3142488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include/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9305012" y="3142488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162801" y="3980688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stdio.h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9366576" y="3980688"/>
            <a:ext cx="554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vim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399662" y="3980688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sys/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8153401" y="4861334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unistd.h</a:t>
            </a:r>
            <a:endParaRPr lang="en-US" sz="1600" dirty="0">
              <a:latin typeface="Courier New"/>
              <a:cs typeface="Courier New"/>
            </a:endParaRPr>
          </a:p>
        </p:txBody>
      </p:sp>
      <p:cxnSp>
        <p:nvCxnSpPr>
          <p:cNvPr id="133" name="Straight Connector 132"/>
          <p:cNvCxnSpPr>
            <a:stCxn id="115" idx="2"/>
            <a:endCxn id="116" idx="0"/>
          </p:cNvCxnSpPr>
          <p:nvPr/>
        </p:nvCxnSpPr>
        <p:spPr bwMode="auto">
          <a:xfrm flipH="1">
            <a:off x="2036949" y="2109442"/>
            <a:ext cx="360335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>
            <a:stCxn id="115" idx="2"/>
            <a:endCxn id="117" idx="0"/>
          </p:cNvCxnSpPr>
          <p:nvPr/>
        </p:nvCxnSpPr>
        <p:spPr bwMode="auto">
          <a:xfrm flipH="1">
            <a:off x="3005595" y="2109442"/>
            <a:ext cx="2634704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>
            <a:stCxn id="115" idx="2"/>
            <a:endCxn id="118" idx="0"/>
          </p:cNvCxnSpPr>
          <p:nvPr/>
        </p:nvCxnSpPr>
        <p:spPr bwMode="auto">
          <a:xfrm flipH="1">
            <a:off x="4239431" y="2109442"/>
            <a:ext cx="1400869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>
            <a:stCxn id="115" idx="2"/>
            <a:endCxn id="119" idx="0"/>
          </p:cNvCxnSpPr>
          <p:nvPr/>
        </p:nvCxnSpPr>
        <p:spPr bwMode="auto">
          <a:xfrm>
            <a:off x="5640300" y="2109442"/>
            <a:ext cx="74134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Straight Connector 136"/>
          <p:cNvCxnSpPr>
            <a:stCxn id="115" idx="2"/>
            <a:endCxn id="120" idx="0"/>
          </p:cNvCxnSpPr>
          <p:nvPr/>
        </p:nvCxnSpPr>
        <p:spPr bwMode="auto">
          <a:xfrm>
            <a:off x="5640300" y="2109442"/>
            <a:ext cx="3317507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Straight Connector 137"/>
          <p:cNvCxnSpPr>
            <a:stCxn id="119" idx="2"/>
            <a:endCxn id="125" idx="0"/>
          </p:cNvCxnSpPr>
          <p:nvPr/>
        </p:nvCxnSpPr>
        <p:spPr bwMode="auto">
          <a:xfrm flipH="1">
            <a:off x="5954463" y="2833342"/>
            <a:ext cx="427178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>
            <a:stCxn id="119" idx="2"/>
            <a:endCxn id="126" idx="0"/>
          </p:cNvCxnSpPr>
          <p:nvPr/>
        </p:nvCxnSpPr>
        <p:spPr bwMode="auto">
          <a:xfrm>
            <a:off x="6381641" y="2833342"/>
            <a:ext cx="625437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>
            <a:stCxn id="125" idx="2"/>
          </p:cNvCxnSpPr>
          <p:nvPr/>
        </p:nvCxnSpPr>
        <p:spPr bwMode="auto">
          <a:xfrm flipH="1">
            <a:off x="5953712" y="3481042"/>
            <a:ext cx="751" cy="5377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>
            <a:stCxn id="116" idx="2"/>
            <a:endCxn id="121" idx="0"/>
          </p:cNvCxnSpPr>
          <p:nvPr/>
        </p:nvCxnSpPr>
        <p:spPr bwMode="auto">
          <a:xfrm>
            <a:off x="2036948" y="2833342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>
            <a:stCxn id="117" idx="2"/>
            <a:endCxn id="122" idx="0"/>
          </p:cNvCxnSpPr>
          <p:nvPr/>
        </p:nvCxnSpPr>
        <p:spPr bwMode="auto">
          <a:xfrm>
            <a:off x="3005595" y="2833342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>
            <a:stCxn id="118" idx="2"/>
            <a:endCxn id="123" idx="0"/>
          </p:cNvCxnSpPr>
          <p:nvPr/>
        </p:nvCxnSpPr>
        <p:spPr bwMode="auto">
          <a:xfrm flipH="1">
            <a:off x="3881674" y="2833342"/>
            <a:ext cx="357756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>
            <a:stCxn id="118" idx="2"/>
            <a:endCxn id="124" idx="0"/>
          </p:cNvCxnSpPr>
          <p:nvPr/>
        </p:nvCxnSpPr>
        <p:spPr bwMode="auto">
          <a:xfrm>
            <a:off x="4239431" y="2833342"/>
            <a:ext cx="480445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>
            <a:stCxn id="120" idx="2"/>
            <a:endCxn id="127" idx="0"/>
          </p:cNvCxnSpPr>
          <p:nvPr/>
        </p:nvCxnSpPr>
        <p:spPr bwMode="auto">
          <a:xfrm flipH="1">
            <a:off x="8204856" y="2833342"/>
            <a:ext cx="75295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>
            <a:stCxn id="120" idx="2"/>
            <a:endCxn id="128" idx="0"/>
          </p:cNvCxnSpPr>
          <p:nvPr/>
        </p:nvCxnSpPr>
        <p:spPr bwMode="auto">
          <a:xfrm>
            <a:off x="8957806" y="2833342"/>
            <a:ext cx="68580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>
            <a:stCxn id="127" idx="2"/>
            <a:endCxn id="129" idx="0"/>
          </p:cNvCxnSpPr>
          <p:nvPr/>
        </p:nvCxnSpPr>
        <p:spPr bwMode="auto">
          <a:xfrm flipH="1">
            <a:off x="7686092" y="3481042"/>
            <a:ext cx="518765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>
            <a:stCxn id="127" idx="2"/>
            <a:endCxn id="131" idx="0"/>
          </p:cNvCxnSpPr>
          <p:nvPr/>
        </p:nvCxnSpPr>
        <p:spPr bwMode="auto">
          <a:xfrm>
            <a:off x="8204856" y="3481042"/>
            <a:ext cx="533400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>
            <a:stCxn id="128" idx="2"/>
            <a:endCxn id="130" idx="0"/>
          </p:cNvCxnSpPr>
          <p:nvPr/>
        </p:nvCxnSpPr>
        <p:spPr bwMode="auto">
          <a:xfrm flipH="1">
            <a:off x="9643606" y="3481042"/>
            <a:ext cx="1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>
            <a:stCxn id="131" idx="2"/>
            <a:endCxn id="132" idx="0"/>
          </p:cNvCxnSpPr>
          <p:nvPr/>
        </p:nvCxnSpPr>
        <p:spPr bwMode="auto">
          <a:xfrm>
            <a:off x="8738256" y="4319242"/>
            <a:ext cx="0" cy="542092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Box 150"/>
          <p:cNvSpPr txBox="1"/>
          <p:nvPr/>
        </p:nvSpPr>
        <p:spPr>
          <a:xfrm>
            <a:off x="5430420" y="3980688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hello.c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4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1974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Pathnames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616" y="1124712"/>
            <a:ext cx="10957560" cy="21899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Locations of files in the hierarchy denoted by </a:t>
            </a:r>
            <a:r>
              <a:rPr lang="en-US" i="1" dirty="0" smtClean="0"/>
              <a:t>pathnames</a:t>
            </a:r>
          </a:p>
          <a:p>
            <a:pPr lvl="1"/>
            <a:r>
              <a:rPr lang="en-US" i="1" dirty="0" smtClean="0"/>
              <a:t>Absolute pathname </a:t>
            </a:r>
            <a:r>
              <a:rPr lang="en-US" dirty="0" smtClean="0"/>
              <a:t>starts with ‘/’ and denotes path from root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/home/</a:t>
            </a:r>
            <a:r>
              <a:rPr lang="en-US" dirty="0" err="1" smtClean="0">
                <a:latin typeface="Courier New"/>
                <a:cs typeface="Courier New"/>
              </a:rPr>
              <a:t>acos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hello.c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i="1" dirty="0" smtClean="0">
                <a:latin typeface="+mn-lt"/>
                <a:cs typeface="Courier New"/>
              </a:rPr>
              <a:t>Relative pathname </a:t>
            </a:r>
            <a:r>
              <a:rPr lang="en-US" dirty="0" smtClean="0">
                <a:latin typeface="+mn-lt"/>
                <a:cs typeface="Courier New"/>
              </a:rPr>
              <a:t>denotes path from current working directory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../home/</a:t>
            </a:r>
            <a:r>
              <a:rPr lang="en-US" dirty="0" err="1" smtClean="0">
                <a:latin typeface="Courier New"/>
                <a:cs typeface="Courier New"/>
              </a:rPr>
              <a:t>acos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hello.c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15" name="TextBox 114"/>
          <p:cNvSpPr txBox="1"/>
          <p:nvPr/>
        </p:nvSpPr>
        <p:spPr>
          <a:xfrm>
            <a:off x="5806441" y="327660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018394" y="40005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987041" y="40005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dev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220876" y="40005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etc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301521" y="40005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home/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8939252" y="40005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usr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018394" y="46482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bash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987041" y="46482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tty1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3801555" y="46482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group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4578190" y="4648200"/>
            <a:ext cx="923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passwd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873591" y="4648200"/>
            <a:ext cx="8018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 New"/>
                <a:cs typeface="Courier New"/>
              </a:rPr>
              <a:t>acos</a:t>
            </a:r>
            <a:r>
              <a:rPr lang="en-US" sz="1600" dirty="0" smtClean="0">
                <a:latin typeface="Courier New"/>
                <a:cs typeface="Courier New"/>
              </a:rPr>
              <a:t>/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741060" y="4648200"/>
            <a:ext cx="1172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3333CC"/>
                </a:solidFill>
                <a:latin typeface="Courier New"/>
                <a:cs typeface="Courier New"/>
              </a:rPr>
              <a:t>andrewt</a:t>
            </a:r>
            <a:r>
              <a:rPr lang="en-US" sz="1600" dirty="0" smtClean="0">
                <a:solidFill>
                  <a:srgbClr val="3333CC"/>
                </a:solidFill>
                <a:latin typeface="Courier New"/>
                <a:cs typeface="Courier New"/>
              </a:rPr>
              <a:t>/</a:t>
            </a:r>
            <a:endParaRPr lang="en-US" sz="1600" dirty="0">
              <a:solidFill>
                <a:srgbClr val="3333CC"/>
              </a:solidFill>
              <a:latin typeface="Courier New"/>
              <a:cs typeface="Courier New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940041" y="4648200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include/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9625052" y="46482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482841" y="54864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stdio.h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9686616" y="5486400"/>
            <a:ext cx="554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vim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719702" y="54864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sys/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8473441" y="6367046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unistd.h</a:t>
            </a:r>
            <a:endParaRPr lang="en-US" sz="1600" dirty="0">
              <a:latin typeface="Courier New"/>
              <a:cs typeface="Courier New"/>
            </a:endParaRPr>
          </a:p>
        </p:txBody>
      </p:sp>
      <p:cxnSp>
        <p:nvCxnSpPr>
          <p:cNvPr id="133" name="Straight Connector 132"/>
          <p:cNvCxnSpPr>
            <a:stCxn id="115" idx="2"/>
            <a:endCxn id="116" idx="0"/>
          </p:cNvCxnSpPr>
          <p:nvPr/>
        </p:nvCxnSpPr>
        <p:spPr bwMode="auto">
          <a:xfrm flipH="1">
            <a:off x="2356989" y="3615154"/>
            <a:ext cx="360335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>
            <a:stCxn id="115" idx="2"/>
            <a:endCxn id="117" idx="0"/>
          </p:cNvCxnSpPr>
          <p:nvPr/>
        </p:nvCxnSpPr>
        <p:spPr bwMode="auto">
          <a:xfrm flipH="1">
            <a:off x="3325635" y="3615154"/>
            <a:ext cx="2634704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>
            <a:stCxn id="115" idx="2"/>
            <a:endCxn id="118" idx="0"/>
          </p:cNvCxnSpPr>
          <p:nvPr/>
        </p:nvCxnSpPr>
        <p:spPr bwMode="auto">
          <a:xfrm flipH="1">
            <a:off x="4559471" y="3615154"/>
            <a:ext cx="1400869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>
            <a:stCxn id="115" idx="2"/>
            <a:endCxn id="119" idx="0"/>
          </p:cNvCxnSpPr>
          <p:nvPr/>
        </p:nvCxnSpPr>
        <p:spPr bwMode="auto">
          <a:xfrm>
            <a:off x="5960340" y="3615154"/>
            <a:ext cx="74134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Straight Connector 136"/>
          <p:cNvCxnSpPr>
            <a:stCxn id="115" idx="2"/>
            <a:endCxn id="120" idx="0"/>
          </p:cNvCxnSpPr>
          <p:nvPr/>
        </p:nvCxnSpPr>
        <p:spPr bwMode="auto">
          <a:xfrm>
            <a:off x="5960340" y="3615154"/>
            <a:ext cx="3317507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Straight Connector 137"/>
          <p:cNvCxnSpPr>
            <a:stCxn id="119" idx="2"/>
            <a:endCxn id="125" idx="0"/>
          </p:cNvCxnSpPr>
          <p:nvPr/>
        </p:nvCxnSpPr>
        <p:spPr bwMode="auto">
          <a:xfrm flipH="1">
            <a:off x="6274503" y="4339054"/>
            <a:ext cx="427178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>
            <a:stCxn id="119" idx="2"/>
            <a:endCxn id="126" idx="0"/>
          </p:cNvCxnSpPr>
          <p:nvPr/>
        </p:nvCxnSpPr>
        <p:spPr bwMode="auto">
          <a:xfrm>
            <a:off x="6701681" y="4339054"/>
            <a:ext cx="625437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>
            <a:stCxn id="125" idx="2"/>
          </p:cNvCxnSpPr>
          <p:nvPr/>
        </p:nvCxnSpPr>
        <p:spPr bwMode="auto">
          <a:xfrm flipH="1">
            <a:off x="6273750" y="4986754"/>
            <a:ext cx="753" cy="5377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>
            <a:stCxn id="116" idx="2"/>
            <a:endCxn id="121" idx="0"/>
          </p:cNvCxnSpPr>
          <p:nvPr/>
        </p:nvCxnSpPr>
        <p:spPr bwMode="auto">
          <a:xfrm>
            <a:off x="2356988" y="43390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>
            <a:stCxn id="117" idx="2"/>
            <a:endCxn id="122" idx="0"/>
          </p:cNvCxnSpPr>
          <p:nvPr/>
        </p:nvCxnSpPr>
        <p:spPr bwMode="auto">
          <a:xfrm>
            <a:off x="3325635" y="43390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>
            <a:stCxn id="118" idx="2"/>
            <a:endCxn id="123" idx="0"/>
          </p:cNvCxnSpPr>
          <p:nvPr/>
        </p:nvCxnSpPr>
        <p:spPr bwMode="auto">
          <a:xfrm flipH="1">
            <a:off x="4201714" y="4339054"/>
            <a:ext cx="357756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>
            <a:stCxn id="118" idx="2"/>
            <a:endCxn id="124" idx="0"/>
          </p:cNvCxnSpPr>
          <p:nvPr/>
        </p:nvCxnSpPr>
        <p:spPr bwMode="auto">
          <a:xfrm>
            <a:off x="4559471" y="4339054"/>
            <a:ext cx="480445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>
            <a:stCxn id="120" idx="2"/>
            <a:endCxn id="127" idx="0"/>
          </p:cNvCxnSpPr>
          <p:nvPr/>
        </p:nvCxnSpPr>
        <p:spPr bwMode="auto">
          <a:xfrm flipH="1">
            <a:off x="8524896" y="4339054"/>
            <a:ext cx="75295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>
            <a:stCxn id="120" idx="2"/>
            <a:endCxn id="128" idx="0"/>
          </p:cNvCxnSpPr>
          <p:nvPr/>
        </p:nvCxnSpPr>
        <p:spPr bwMode="auto">
          <a:xfrm>
            <a:off x="9277846" y="4339054"/>
            <a:ext cx="68580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>
            <a:stCxn id="127" idx="2"/>
            <a:endCxn id="129" idx="0"/>
          </p:cNvCxnSpPr>
          <p:nvPr/>
        </p:nvCxnSpPr>
        <p:spPr bwMode="auto">
          <a:xfrm flipH="1">
            <a:off x="8006132" y="4986754"/>
            <a:ext cx="518765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>
            <a:stCxn id="127" idx="2"/>
            <a:endCxn id="131" idx="0"/>
          </p:cNvCxnSpPr>
          <p:nvPr/>
        </p:nvCxnSpPr>
        <p:spPr bwMode="auto">
          <a:xfrm>
            <a:off x="8524896" y="4986754"/>
            <a:ext cx="533400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>
            <a:stCxn id="128" idx="2"/>
            <a:endCxn id="130" idx="0"/>
          </p:cNvCxnSpPr>
          <p:nvPr/>
        </p:nvCxnSpPr>
        <p:spPr bwMode="auto">
          <a:xfrm flipH="1">
            <a:off x="9963646" y="4986754"/>
            <a:ext cx="1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>
            <a:stCxn id="131" idx="2"/>
            <a:endCxn id="132" idx="0"/>
          </p:cNvCxnSpPr>
          <p:nvPr/>
        </p:nvCxnSpPr>
        <p:spPr bwMode="auto">
          <a:xfrm>
            <a:off x="9058296" y="5824954"/>
            <a:ext cx="0" cy="542092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Box 150"/>
          <p:cNvSpPr txBox="1"/>
          <p:nvPr/>
        </p:nvSpPr>
        <p:spPr>
          <a:xfrm>
            <a:off x="5750460" y="54864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  <a:latin typeface="Courier New"/>
                <a:cs typeface="Courier New"/>
              </a:rPr>
              <a:t>hello.c</a:t>
            </a:r>
            <a:endParaRPr lang="en-US" sz="160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71546" y="3245822"/>
            <a:ext cx="2559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cs typeface="Courier New"/>
              </a:rPr>
              <a:t>cwd</a:t>
            </a:r>
            <a:r>
              <a:rPr lang="en-US" dirty="0">
                <a:cs typeface="Courier New"/>
              </a:rPr>
              <a:t>: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 New"/>
                <a:cs typeface="Courier New"/>
              </a:rPr>
              <a:t>/</a:t>
            </a: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home/</a:t>
            </a:r>
            <a:r>
              <a:rPr lang="en-US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andrewt</a:t>
            </a:r>
            <a:endParaRPr lang="en-US" dirty="0">
              <a:solidFill>
                <a:schemeClr val="accent2"/>
              </a:solidFill>
              <a:latin typeface="Courier New"/>
              <a:cs typeface="Courier New"/>
            </a:endParaRPr>
          </a:p>
        </p:txBody>
      </p:sp>
      <p:sp>
        <p:nvSpPr>
          <p:cNvPr id="4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6508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051560"/>
            <a:ext cx="10515600" cy="561879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/>
              <a:t>/</a:t>
            </a:r>
            <a:r>
              <a:rPr lang="en-US" sz="2000" b="1" dirty="0"/>
              <a:t>bin</a:t>
            </a:r>
            <a:r>
              <a:rPr lang="en-US" sz="2000" dirty="0"/>
              <a:t>  – Essential user command binaries (for use by all users)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/</a:t>
            </a:r>
            <a:r>
              <a:rPr lang="en-US" sz="2000" b="1" dirty="0"/>
              <a:t>boot</a:t>
            </a:r>
            <a:r>
              <a:rPr lang="en-US" sz="2000" dirty="0"/>
              <a:t>  – Static files of the boot loader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/</a:t>
            </a:r>
            <a:r>
              <a:rPr lang="en-US" sz="2000" b="1" dirty="0"/>
              <a:t>dev</a:t>
            </a:r>
            <a:r>
              <a:rPr lang="en-US" sz="2000" dirty="0"/>
              <a:t> –  Device files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/</a:t>
            </a:r>
            <a:r>
              <a:rPr lang="en-US" sz="2000" b="1" dirty="0" err="1"/>
              <a:t>etc</a:t>
            </a:r>
            <a:r>
              <a:rPr lang="en-US" sz="2000" dirty="0"/>
              <a:t>  – Host-specific system configuration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/</a:t>
            </a:r>
            <a:r>
              <a:rPr lang="en-US" sz="2000" b="1" dirty="0"/>
              <a:t>home</a:t>
            </a:r>
            <a:r>
              <a:rPr lang="en-US" sz="2000" dirty="0"/>
              <a:t>  – User home directories (optional)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/</a:t>
            </a:r>
            <a:r>
              <a:rPr lang="en-US" sz="2000" b="1" dirty="0"/>
              <a:t>lib </a:t>
            </a:r>
            <a:r>
              <a:rPr lang="en-US" sz="2000" dirty="0"/>
              <a:t>–  Essential shared libraries and kernel modules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/</a:t>
            </a:r>
            <a:r>
              <a:rPr lang="en-US" sz="2000" b="1" dirty="0"/>
              <a:t>lib&lt;</a:t>
            </a:r>
            <a:r>
              <a:rPr lang="en-US" sz="2000" b="1" dirty="0" err="1"/>
              <a:t>qual</a:t>
            </a:r>
            <a:r>
              <a:rPr lang="en-US" sz="2000" b="1" dirty="0"/>
              <a:t>&gt;</a:t>
            </a:r>
            <a:r>
              <a:rPr lang="en-US" sz="2000" dirty="0"/>
              <a:t> – Alternate format essential shared libraries (optional)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/</a:t>
            </a:r>
            <a:r>
              <a:rPr lang="en-US" sz="2000" b="1" dirty="0"/>
              <a:t>media </a:t>
            </a:r>
            <a:r>
              <a:rPr lang="en-US" sz="2000" dirty="0"/>
              <a:t>– Mount point for removable media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/</a:t>
            </a:r>
            <a:r>
              <a:rPr lang="en-US" sz="2000" b="1" dirty="0" err="1"/>
              <a:t>mnt</a:t>
            </a:r>
            <a:r>
              <a:rPr lang="en-US" sz="2000" b="1" dirty="0"/>
              <a:t>  </a:t>
            </a:r>
            <a:r>
              <a:rPr lang="en-US" sz="2000" dirty="0"/>
              <a:t>– Mount point for a temporarily mounted filesystem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/</a:t>
            </a:r>
            <a:r>
              <a:rPr lang="en-US" sz="2000" b="1" dirty="0"/>
              <a:t>opt  </a:t>
            </a:r>
            <a:r>
              <a:rPr lang="en-US" sz="2000" dirty="0"/>
              <a:t>–  Add-on application software packages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/</a:t>
            </a:r>
            <a:r>
              <a:rPr lang="en-US" sz="2000" b="1" dirty="0"/>
              <a:t>root</a:t>
            </a:r>
            <a:r>
              <a:rPr lang="en-US" sz="2000" dirty="0"/>
              <a:t>  –  Home directory for the root user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/</a:t>
            </a:r>
            <a:r>
              <a:rPr lang="en-US" sz="2000" b="1" dirty="0"/>
              <a:t>proc  </a:t>
            </a:r>
            <a:r>
              <a:rPr lang="en-US" sz="2000" dirty="0"/>
              <a:t>– Virtual filesystem providing process and kernel information as files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/</a:t>
            </a:r>
            <a:r>
              <a:rPr lang="en-US" sz="2000" b="1" dirty="0"/>
              <a:t>run  </a:t>
            </a:r>
            <a:r>
              <a:rPr lang="en-US" sz="2000" dirty="0"/>
              <a:t>–  Run-time variable data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/</a:t>
            </a:r>
            <a:r>
              <a:rPr lang="en-US" sz="2000" b="1" dirty="0" err="1"/>
              <a:t>sbin</a:t>
            </a:r>
            <a:r>
              <a:rPr lang="en-US" sz="2000" b="1" dirty="0"/>
              <a:t> </a:t>
            </a:r>
            <a:r>
              <a:rPr lang="en-US" sz="2000" dirty="0"/>
              <a:t>– System binaries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/</a:t>
            </a:r>
            <a:r>
              <a:rPr lang="en-US" sz="2000" b="1" dirty="0" err="1"/>
              <a:t>srv</a:t>
            </a:r>
            <a:r>
              <a:rPr lang="en-US" sz="2000" b="1" dirty="0"/>
              <a:t> </a:t>
            </a:r>
            <a:r>
              <a:rPr lang="en-US" sz="2000" dirty="0"/>
              <a:t>– Data for services provided by this system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/</a:t>
            </a:r>
            <a:r>
              <a:rPr lang="en-US" sz="2000" b="1" dirty="0"/>
              <a:t>sys </a:t>
            </a:r>
            <a:r>
              <a:rPr lang="en-US" sz="2000" dirty="0"/>
              <a:t>– Kernel and system information virtual filesystem</a:t>
            </a:r>
          </a:p>
          <a:p>
            <a:pPr>
              <a:spcBef>
                <a:spcPts val="0"/>
              </a:spcBef>
            </a:pPr>
            <a:r>
              <a:rPr lang="en-US" sz="2000" b="1" i="1" dirty="0" smtClean="0"/>
              <a:t>/</a:t>
            </a:r>
            <a:r>
              <a:rPr lang="en-US" sz="2000" b="1" i="1" dirty="0" err="1"/>
              <a:t>tmp</a:t>
            </a:r>
            <a:r>
              <a:rPr lang="en-US" sz="2000" b="1" i="1" dirty="0"/>
              <a:t>  </a:t>
            </a:r>
            <a:r>
              <a:rPr lang="en-US" sz="2000" dirty="0"/>
              <a:t>–  Temporary files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/</a:t>
            </a:r>
            <a:r>
              <a:rPr lang="en-US" sz="2000" b="1" dirty="0" err="1"/>
              <a:t>usr</a:t>
            </a:r>
            <a:r>
              <a:rPr lang="en-US" sz="2000" b="1" dirty="0"/>
              <a:t> </a:t>
            </a:r>
            <a:r>
              <a:rPr lang="en-US" sz="2000" dirty="0"/>
              <a:t>–  Secondary hierarchy for read-only user data; contains the majority of (multi-) user </a:t>
            </a:r>
            <a:r>
              <a:rPr lang="en-US" sz="2000" dirty="0" smtClean="0"/>
              <a:t>tools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b="1" dirty="0" smtClean="0"/>
              <a:t>/</a:t>
            </a:r>
            <a:r>
              <a:rPr lang="en-US" sz="2000" b="1" dirty="0" err="1"/>
              <a:t>var</a:t>
            </a:r>
            <a:r>
              <a:rPr lang="en-US" sz="2000" b="1" dirty="0"/>
              <a:t> </a:t>
            </a:r>
            <a:r>
              <a:rPr lang="en-US" sz="2000" dirty="0"/>
              <a:t>–  Variable files: files whose content is expected to </a:t>
            </a:r>
            <a:r>
              <a:rPr lang="en-US" sz="2000" dirty="0" smtClean="0"/>
              <a:t>change </a:t>
            </a:r>
            <a:r>
              <a:rPr lang="en-US" sz="2000" dirty="0"/>
              <a:t>during normal operation of the system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9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Filesystem Hierarchy Standard</a:t>
            </a:r>
          </a:p>
        </p:txBody>
      </p:sp>
    </p:spTree>
    <p:extLst>
      <p:ext uri="{BB962C8B-B14F-4D97-AF65-F5344CB8AC3E}">
        <p14:creationId xmlns="" xmlns:p14="http://schemas.microsoft.com/office/powerpoint/2010/main" val="42441588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Дымчатое стекло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</a:spPr>
      <a:bodyPr wrap="square" lIns="72000" tIns="25200" rIns="0" bIns="25200" rtlCol="0" anchor="ctr" anchorCtr="0">
        <a:normAutofit/>
      </a:bodyPr>
      <a:lstStyle>
        <a:defPPr>
          <a:defRPr sz="4400" b="0" dirty="0" smtClean="0">
            <a:solidFill>
              <a:srgbClr val="2E5E8E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24710</TotalTime>
  <Words>3817</Words>
  <Application>Microsoft Office PowerPoint</Application>
  <PresentationFormat>Произвольный</PresentationFormat>
  <Paragraphs>869</Paragraphs>
  <Slides>45</Slides>
  <Notes>35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Computer Architecture and Operating Systems Lecture 7: I/O and Files</vt:lpstr>
      <vt:lpstr>Unix I/O Overview</vt:lpstr>
      <vt:lpstr>Unix I/O Overview</vt:lpstr>
      <vt:lpstr>File Types </vt:lpstr>
      <vt:lpstr>Regular Files</vt:lpstr>
      <vt:lpstr>Directories </vt:lpstr>
      <vt:lpstr>Directory Hierarchy </vt:lpstr>
      <vt:lpstr>Pathnames </vt:lpstr>
      <vt:lpstr>Linux Filesystem Hierarchy Standard</vt:lpstr>
      <vt:lpstr>Virtual File Systems</vt:lpstr>
      <vt:lpstr>Virtual File Systems (Cont.)</vt:lpstr>
      <vt:lpstr>Virtual File System Implementation</vt:lpstr>
      <vt:lpstr>5 parts of a Linux Disk</vt:lpstr>
      <vt:lpstr>Inode Format</vt:lpstr>
      <vt:lpstr>Unix Filesystem (Inodes)</vt:lpstr>
      <vt:lpstr>Opening Files</vt:lpstr>
      <vt:lpstr>Closing Files</vt:lpstr>
      <vt:lpstr>Reading Files</vt:lpstr>
      <vt:lpstr>Writing Files</vt:lpstr>
      <vt:lpstr>Simple Unix I/O example</vt:lpstr>
      <vt:lpstr>On Short Counts</vt:lpstr>
      <vt:lpstr>File Metadata</vt:lpstr>
      <vt:lpstr>Example of Accessing File Metadata</vt:lpstr>
      <vt:lpstr>How the Unix Kernel Represents Open Files</vt:lpstr>
      <vt:lpstr>File Sharing</vt:lpstr>
      <vt:lpstr>How Processes Share Files: fork</vt:lpstr>
      <vt:lpstr>How Processes Share Files: fork</vt:lpstr>
      <vt:lpstr>I/O Redirection</vt:lpstr>
      <vt:lpstr>I/O Redirection Example</vt:lpstr>
      <vt:lpstr>I/O Redirection Example (cont.)</vt:lpstr>
      <vt:lpstr>Standard I/O Functions</vt:lpstr>
      <vt:lpstr>Standard I/O Streams</vt:lpstr>
      <vt:lpstr>Buffered I/O: Motivation</vt:lpstr>
      <vt:lpstr>Buffering in Standard I/O</vt:lpstr>
      <vt:lpstr>Standard I/O Buffering in Action</vt:lpstr>
      <vt:lpstr>Unix I/O vs. Standard I/O</vt:lpstr>
      <vt:lpstr>Pros and Cons of Unix I/O</vt:lpstr>
      <vt:lpstr>Pros and Cons of Standard I/O</vt:lpstr>
      <vt:lpstr>Choosing I/O Functions</vt:lpstr>
      <vt:lpstr>Aside: Working with Binary Files</vt:lpstr>
      <vt:lpstr>Fun with File Descriptors (1)</vt:lpstr>
      <vt:lpstr>Fun with File Descriptors (2)</vt:lpstr>
      <vt:lpstr>Fun with File Descriptors (3)</vt:lpstr>
      <vt:lpstr>Accessing Directories</vt:lpstr>
      <vt:lpstr>Any 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and Operating Systems Lecture X: Lecture Topic</dc:title>
  <dc:creator>Sergey</dc:creator>
  <cp:lastModifiedBy>Sergey</cp:lastModifiedBy>
  <cp:revision>655</cp:revision>
  <dcterms:created xsi:type="dcterms:W3CDTF">2015-11-11T03:30:50Z</dcterms:created>
  <dcterms:modified xsi:type="dcterms:W3CDTF">2021-04-20T08:45:36Z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(2)G/0n5s0OJt210kN0rMWPVQgnJI6CDE+6BJT+m6OwLQhkCYjwBoWUkYgkanWIKkgRsYh1B8Uj
e9GKfJM6aX3r56ETiFwURgdOiBOzXg//2GJs86GhGmUDxNF53xchHKM7j5AmpDAb9kCVOthI
Vzwq8aqehDohU2q0rm75EVuWLFLycQxUptlmAykA+3y+mCquEUlzScYjU+C0yNJA0e25zFTR
VsiptQwuBlrGi0PH0B</vt:lpwstr>
  </property>
  <property fmtid="{D5CDD505-2E9C-101B-9397-08002B2CF9AE}" pid="3" name="_2015_ms_pID_7253431">
    <vt:lpwstr>cFpAZV5KZCnc4SP5f7FtzXr/76MDjckm9A3DXxVCfqeMgEQYiQ0I+M
4j2HbcKpUuwdcu9RQEEs4C2URPiN+OAiEjj+Hnx0ogsoNU0RUZ2tVUDezP69WF3SgS0C61Fy
Mt8fLffal9Igb8Y/bfA71baKTUgfKfEcrC/ahGnsp/HEWn8Mjtc1ed1HsSBiMbW5tJ3TsC4f
MGpi5EfdQ8hu73PY</vt:lpwstr>
  </property>
</Properties>
</file>