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3" r:id="rId3"/>
    <p:sldId id="274" r:id="rId4"/>
    <p:sldId id="297" r:id="rId5"/>
    <p:sldId id="276" r:id="rId6"/>
    <p:sldId id="277" r:id="rId7"/>
    <p:sldId id="278" r:id="rId8"/>
    <p:sldId id="298" r:id="rId9"/>
    <p:sldId id="280" r:id="rId10"/>
    <p:sldId id="281" r:id="rId11"/>
    <p:sldId id="282" r:id="rId12"/>
    <p:sldId id="299" r:id="rId13"/>
    <p:sldId id="300" r:id="rId14"/>
    <p:sldId id="285" r:id="rId15"/>
    <p:sldId id="301" r:id="rId16"/>
    <p:sldId id="288" r:id="rId17"/>
    <p:sldId id="289" r:id="rId18"/>
    <p:sldId id="290" r:id="rId19"/>
    <p:sldId id="302" r:id="rId20"/>
    <p:sldId id="292" r:id="rId21"/>
    <p:sldId id="293" r:id="rId22"/>
    <p:sldId id="294" r:id="rId23"/>
    <p:sldId id="295" r:id="rId24"/>
    <p:sldId id="296" r:id="rId25"/>
    <p:sldId id="311" r:id="rId26"/>
    <p:sldId id="320" r:id="rId27"/>
    <p:sldId id="313" r:id="rId28"/>
    <p:sldId id="314" r:id="rId29"/>
    <p:sldId id="318" r:id="rId30"/>
    <p:sldId id="319" r:id="rId31"/>
    <p:sldId id="309" r:id="rId32"/>
    <p:sldId id="303" r:id="rId33"/>
    <p:sldId id="304" r:id="rId34"/>
    <p:sldId id="305" r:id="rId35"/>
    <p:sldId id="306" r:id="rId36"/>
    <p:sldId id="307" r:id="rId37"/>
    <p:sldId id="308" r:id="rId38"/>
    <p:sldId id="27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мкин Александр Сергеевич" initials="КА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217"/>
    <a:srgbClr val="1E3272"/>
    <a:srgbClr val="2F5CB5"/>
    <a:srgbClr val="F3B217"/>
    <a:srgbClr val="F07F09"/>
    <a:srgbClr val="FF6600"/>
    <a:srgbClr val="273272"/>
    <a:srgbClr val="F8BA30"/>
    <a:srgbClr val="FFC000"/>
    <a:srgbClr val="2E5E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2" autoAdjust="0"/>
    <p:restoredTop sz="99729" autoAdjust="0"/>
  </p:normalViewPr>
  <p:slideViewPr>
    <p:cSldViewPr snapToGrid="0">
      <p:cViewPr>
        <p:scale>
          <a:sx n="75" d="100"/>
          <a:sy n="75" d="100"/>
        </p:scale>
        <p:origin x="-74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307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06195-8D78-4F6F-B8E4-FA67975ACEF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01F6-630C-4517-9108-FC1E44EE8C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2799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12F1-C3D9-4F2B-8F42-5E960FE8BE51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B3A5-99BF-45D9-956B-DC57CC23AD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0213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179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790D6AA5-3C03-4456-BC60-9F557791208D}" type="slidenum">
              <a:rPr lang="en-US" altLang="en-US" smtClean="0">
                <a:latin typeface="Helvetica" pitchFamily="-84" charset="0"/>
              </a:rPr>
              <a:pPr defTabSz="895743"/>
              <a:t>31</a:t>
            </a:fld>
            <a:endParaRPr lang="en-US" altLang="en-US" dirty="0" smtClean="0">
              <a:latin typeface="Helvetica" pitchFamily="-84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5743"/>
            <a:fld id="{388D278C-DAFA-4629-88C0-E36368F82366}" type="slidenum">
              <a:rPr lang="en-US" altLang="en-US" smtClean="0">
                <a:latin typeface="Helvetica" pitchFamily="-84" charset="0"/>
              </a:rPr>
              <a:pPr defTabSz="895743"/>
              <a:t>32</a:t>
            </a:fld>
            <a:endParaRPr lang="en-US" altLang="en-US" dirty="0" smtClean="0">
              <a:latin typeface="Helvetica" pitchFamily="-84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B3A5-99BF-45D9-956B-DC57CC23AD9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95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/>
          <p:nvPr userDrawn="1"/>
        </p:nvSpPr>
        <p:spPr>
          <a:xfrm>
            <a:off x="-1" y="2601087"/>
            <a:ext cx="12192001" cy="1603772"/>
          </a:xfrm>
          <a:prstGeom prst="rect">
            <a:avLst/>
          </a:prstGeom>
          <a:solidFill>
            <a:srgbClr val="2F5CB5"/>
          </a:solidFill>
          <a:ln w="19050" cap="sq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0" y="2545985"/>
            <a:ext cx="12192000" cy="59883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>
            <a:off x="0" y="4210574"/>
            <a:ext cx="12192000" cy="45719"/>
          </a:xfrm>
          <a:prstGeom prst="rect">
            <a:avLst/>
          </a:prstGeom>
          <a:solidFill>
            <a:srgbClr val="F7B217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7"/>
          <p:cNvSpPr>
            <a:spLocks noGrp="1"/>
          </p:cNvSpPr>
          <p:nvPr>
            <p:ph type="ctrTitle"/>
          </p:nvPr>
        </p:nvSpPr>
        <p:spPr>
          <a:xfrm>
            <a:off x="0" y="2601227"/>
            <a:ext cx="12192000" cy="1840144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Рисунок 8" descr="logo_с_hse_cmyk_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34031" y="213770"/>
            <a:ext cx="1704213" cy="2196275"/>
          </a:xfrm>
          <a:prstGeom prst="rect">
            <a:avLst/>
          </a:prstGeom>
        </p:spPr>
      </p:pic>
      <p:pic>
        <p:nvPicPr>
          <p:cNvPr id="10" name="Рисунок 9" descr="Unknow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45713" y="2198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5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11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838200" y="123553"/>
            <a:ext cx="10515600" cy="842818"/>
          </a:xfrm>
          <a:prstGeom prst="rect">
            <a:avLst/>
          </a:prstGeom>
          <a:solidFill>
            <a:srgbClr val="2F5C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73272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 flipV="1">
            <a:off x="10775841" y="6190935"/>
            <a:ext cx="584617" cy="502173"/>
          </a:xfrm>
          <a:prstGeom prst="ellipse">
            <a:avLst/>
          </a:prstGeom>
          <a:solidFill>
            <a:srgbClr val="2F5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7327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4997896"/>
          </a:xfrm>
        </p:spPr>
        <p:txBody>
          <a:bodyPr/>
          <a:lstStyle>
            <a:lvl1pPr>
              <a:buFont typeface="Wingdings" pitchFamily="2" charset="2"/>
              <a:buChar char="§"/>
              <a:defRPr sz="3600">
                <a:solidFill>
                  <a:srgbClr val="273272"/>
                </a:solidFill>
              </a:defRPr>
            </a:lvl1pPr>
            <a:lvl2pPr>
              <a:buClr>
                <a:srgbClr val="F7B217"/>
              </a:buClr>
              <a:buFont typeface="Wingdings" pitchFamily="2" charset="2"/>
              <a:buChar char="§"/>
              <a:defRPr sz="3200">
                <a:solidFill>
                  <a:srgbClr val="273272"/>
                </a:solidFill>
              </a:defRPr>
            </a:lvl2pPr>
            <a:lvl3pPr>
              <a:buFont typeface="Wingdings" pitchFamily="2" charset="2"/>
              <a:buChar char="§"/>
              <a:defRPr sz="2400">
                <a:solidFill>
                  <a:srgbClr val="273272"/>
                </a:solidFill>
              </a:defRPr>
            </a:lvl3pPr>
            <a:lvl4pPr>
              <a:defRPr sz="2000">
                <a:solidFill>
                  <a:srgbClr val="273272"/>
                </a:solidFill>
              </a:defRPr>
            </a:lvl4pPr>
            <a:lvl5pPr>
              <a:defRPr sz="1800">
                <a:solidFill>
                  <a:srgbClr val="27327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>
            <a:lvl1pPr>
              <a:defRPr sz="2000" b="1">
                <a:solidFill>
                  <a:srgbClr val="F7B217"/>
                </a:solidFill>
              </a:defRPr>
            </a:lvl1pPr>
          </a:lstStyle>
          <a:p>
            <a:pPr algn="ctr"/>
            <a:fld id="{1397BFD8-F312-4EF2-A268-44FB4BDDBBB0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07867"/>
            <a:ext cx="10515600" cy="840215"/>
          </a:xfrm>
          <a:noFill/>
          <a:effectLst/>
        </p:spPr>
        <p:txBody>
          <a:bodyPr lIns="72000" tIns="25200" rIns="0" bIns="25200"/>
          <a:lstStyle>
            <a:lvl1pPr algn="ctr">
              <a:lnSpc>
                <a:spcPct val="100000"/>
              </a:lnSpc>
              <a:defRPr sz="4800" b="1">
                <a:solidFill>
                  <a:srgbClr val="F7B217"/>
                </a:solidFill>
              </a:defRPr>
            </a:lvl1pPr>
          </a:lstStyle>
          <a:p>
            <a:r>
              <a:rPr lang="en-US" dirty="0" smtClean="0"/>
              <a:t>Slide 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695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0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59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60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84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7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FD8-F312-4EF2-A268-44FB4BDDB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8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0696"/>
            <a:ext cx="12192000" cy="1587256"/>
          </a:xfrm>
          <a:effectLst/>
        </p:spPr>
        <p:txBody>
          <a:bodyPr>
            <a:normAutofit/>
          </a:bodyPr>
          <a:lstStyle/>
          <a:p>
            <a:pPr fontAlgn="base"/>
            <a:r>
              <a:rPr lang="en-US" b="1" dirty="0" smtClean="0">
                <a:solidFill>
                  <a:schemeClr val="bg1"/>
                </a:solidFill>
              </a:rPr>
              <a:t>Computer Architecture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7B217"/>
                </a:solidFill>
              </a:rPr>
              <a:t>Operating Systems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Lecture </a:t>
            </a:r>
            <a:r>
              <a:rPr lang="ru-RU" b="1" dirty="0" smtClean="0"/>
              <a:t>6</a:t>
            </a:r>
            <a:r>
              <a:rPr lang="en-US" b="1" dirty="0" smtClean="0"/>
              <a:t>: Processes and Threads</a:t>
            </a:r>
            <a:endParaRPr lang="en-US" b="1" dirty="0"/>
          </a:p>
        </p:txBody>
      </p:sp>
      <p:sp>
        <p:nvSpPr>
          <p:cNvPr id="5" name="Subtitle 11"/>
          <p:cNvSpPr>
            <a:spLocks noGrp="1"/>
          </p:cNvSpPr>
          <p:nvPr>
            <p:ph type="subTitle" idx="4294967295"/>
          </p:nvPr>
        </p:nvSpPr>
        <p:spPr>
          <a:xfrm>
            <a:off x="0" y="4423118"/>
            <a:ext cx="12192000" cy="57366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en-US" sz="4800" b="1" dirty="0" smtClean="0"/>
              <a:t>Andrei Tatarnikov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47500" y="5305305"/>
            <a:ext cx="12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atatarnikov@hse.ru 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@andrewt0301</a:t>
            </a:r>
            <a:endParaRPr lang="en-US" sz="2800" b="1" u="sng" dirty="0">
              <a:solidFill>
                <a:srgbClr val="0070C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38200" y="165099"/>
            <a:ext cx="10528300" cy="81280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Process Representation in Linux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buFont typeface="Monotype Sorts" pitchFamily="-84" charset="2"/>
              <a:buNone/>
            </a:pPr>
            <a:r>
              <a:rPr lang="en-US" altLang="en-US" dirty="0" smtClean="0"/>
              <a:t>Represented by the C structure </a:t>
            </a:r>
            <a:r>
              <a:rPr lang="en-US" altLang="en-US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endParaRPr lang="en-US" alt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pid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t_pid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; /* process identifier */</a:t>
            </a:r>
          </a:p>
          <a:p>
            <a:pPr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long state; /* state of the process */</a:t>
            </a:r>
          </a:p>
          <a:p>
            <a:pPr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time_slice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 /* scheduling information */</a:t>
            </a:r>
          </a:p>
          <a:p>
            <a:pPr>
              <a:spcBef>
                <a:spcPts val="0"/>
              </a:spcBef>
              <a:buFont typeface="Monotype Sorts" pitchFamily="-84" charset="2"/>
              <a:buNone/>
            </a:pP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sz="2000" dirty="0" smtClean="0">
                <a:latin typeface="Courier New" pitchFamily="49" charset="0"/>
                <a:cs typeface="Courier New" pitchFamily="49" charset="0"/>
              </a:rPr>
              <a:t> *parent; /* this process</a:t>
            </a:r>
            <a:r>
              <a:rPr lang="ja-JP" altLang="en-US" sz="2000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s parent */</a:t>
            </a:r>
          </a:p>
          <a:p>
            <a:pPr>
              <a:spcBef>
                <a:spcPts val="0"/>
              </a:spcBef>
              <a:buFont typeface="Monotype Sorts" pitchFamily="-84" charset="2"/>
              <a:buNone/>
            </a:pPr>
            <a:r>
              <a:rPr lang="en-US" altLang="ja-JP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2000" dirty="0" err="1" smtClean="0">
                <a:latin typeface="Courier New" pitchFamily="49" charset="0"/>
                <a:cs typeface="Courier New" pitchFamily="49" charset="0"/>
              </a:rPr>
              <a:t>list_head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 children; /* this process</a:t>
            </a:r>
            <a:r>
              <a:rPr lang="ja-JP" altLang="en-US" sz="2000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s children */</a:t>
            </a:r>
          </a:p>
          <a:p>
            <a:pPr>
              <a:spcBef>
                <a:spcPts val="0"/>
              </a:spcBef>
              <a:buFont typeface="Monotype Sorts" pitchFamily="-84" charset="2"/>
              <a:buNone/>
            </a:pPr>
            <a:r>
              <a:rPr lang="en-US" altLang="ja-JP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2000" dirty="0" err="1" smtClean="0">
                <a:latin typeface="Courier New" pitchFamily="49" charset="0"/>
                <a:cs typeface="Courier New" pitchFamily="49" charset="0"/>
              </a:rPr>
              <a:t>files_struct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 *files; /* list of open files */</a:t>
            </a:r>
          </a:p>
          <a:p>
            <a:pPr>
              <a:spcBef>
                <a:spcPts val="0"/>
              </a:spcBef>
              <a:buFont typeface="Monotype Sorts" pitchFamily="-84" charset="2"/>
              <a:buNone/>
            </a:pPr>
            <a:r>
              <a:rPr lang="en-US" altLang="ja-JP" sz="2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2000" dirty="0" err="1" smtClean="0">
                <a:latin typeface="Courier New" pitchFamily="49" charset="0"/>
                <a:cs typeface="Courier New" pitchFamily="49" charset="0"/>
              </a:rPr>
              <a:t>mm_struct</a:t>
            </a:r>
            <a:r>
              <a:rPr lang="en-US" altLang="ja-JP" sz="2000" dirty="0" smtClean="0">
                <a:latin typeface="Courier New" pitchFamily="49" charset="0"/>
                <a:cs typeface="Courier New" pitchFamily="49" charset="0"/>
              </a:rPr>
              <a:t> *mm; /* address space of this process */</a:t>
            </a:r>
            <a:endParaRPr lang="en-US" alt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340" name="Picture 3" descr="C:\Users\as668\Desktop\in-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773" y="4098912"/>
            <a:ext cx="7787945" cy="268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5133" y="136526"/>
            <a:ext cx="10511367" cy="8159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8" y="1193800"/>
            <a:ext cx="10538882" cy="5664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Maximize CPU use, quickly switch processes onto CPU for time sharing</a:t>
            </a:r>
          </a:p>
          <a:p>
            <a:r>
              <a:rPr lang="en-US" altLang="en-US" b="1" dirty="0" smtClean="0">
                <a:solidFill>
                  <a:srgbClr val="F7B217"/>
                </a:solidFill>
              </a:rPr>
              <a:t>Process scheduler </a:t>
            </a:r>
            <a:r>
              <a:rPr lang="en-US" altLang="en-US" dirty="0" smtClean="0"/>
              <a:t>selects among available processes for next execution on CPU</a:t>
            </a:r>
          </a:p>
          <a:p>
            <a:r>
              <a:rPr lang="en-US" altLang="en-US" dirty="0" smtClean="0"/>
              <a:t>Maintains </a:t>
            </a:r>
            <a:r>
              <a:rPr lang="en-US" altLang="en-US" b="1" dirty="0" smtClean="0">
                <a:solidFill>
                  <a:srgbClr val="F7B217"/>
                </a:solidFill>
              </a:rPr>
              <a:t>scheduling queues </a:t>
            </a:r>
            <a:r>
              <a:rPr lang="en-US" altLang="en-US" dirty="0" smtClean="0"/>
              <a:t>of processes</a:t>
            </a:r>
          </a:p>
          <a:p>
            <a:pPr lvl="1"/>
            <a:r>
              <a:rPr lang="en-US" altLang="en-US" b="1" dirty="0" smtClean="0">
                <a:solidFill>
                  <a:srgbClr val="F7B217"/>
                </a:solidFill>
              </a:rPr>
              <a:t>Job queue </a:t>
            </a:r>
            <a:r>
              <a:rPr lang="en-US" altLang="en-US" dirty="0" smtClean="0"/>
              <a:t>– set of all processes in the system</a:t>
            </a:r>
          </a:p>
          <a:p>
            <a:pPr lvl="1"/>
            <a:r>
              <a:rPr lang="en-US" altLang="en-US" b="1" dirty="0" smtClean="0">
                <a:solidFill>
                  <a:srgbClr val="F7B217"/>
                </a:solidFill>
              </a:rPr>
              <a:t>Ready queue </a:t>
            </a:r>
            <a:r>
              <a:rPr lang="en-US" altLang="en-US" dirty="0" smtClean="0"/>
              <a:t>– set of all processes residing in main memory, ready and waiting to execute</a:t>
            </a:r>
          </a:p>
          <a:p>
            <a:pPr lvl="1"/>
            <a:r>
              <a:rPr lang="en-US" altLang="en-US" b="1" dirty="0" smtClean="0">
                <a:solidFill>
                  <a:srgbClr val="F7B217"/>
                </a:solidFill>
              </a:rPr>
              <a:t>Device queues </a:t>
            </a:r>
            <a:r>
              <a:rPr lang="en-US" altLang="en-US" dirty="0" smtClean="0"/>
              <a:t>– set of processes waiting for an I/O device</a:t>
            </a:r>
          </a:p>
          <a:p>
            <a:pPr lvl="1"/>
            <a:r>
              <a:rPr lang="en-US" altLang="en-US" dirty="0" smtClean="0"/>
              <a:t>Processes migrate among the various queues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Ready Queue And Various I/O Device Queues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967" y="1214438"/>
            <a:ext cx="7763933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74700" y="1178053"/>
            <a:ext cx="10756900" cy="1146047"/>
          </a:xfrm>
        </p:spPr>
        <p:txBody>
          <a:bodyPr>
            <a:normAutofit/>
          </a:bodyPr>
          <a:lstStyle/>
          <a:p>
            <a:r>
              <a:rPr kumimoji="1" lang="en-US" altLang="en-US" b="1" dirty="0" err="1" smtClean="0">
                <a:solidFill>
                  <a:srgbClr val="F7B217"/>
                </a:solidFill>
                <a:latin typeface="Helvetica" pitchFamily="-84" charset="0"/>
              </a:rPr>
              <a:t>Queueing</a:t>
            </a:r>
            <a:r>
              <a:rPr kumimoji="1" lang="en-US" altLang="en-US" b="1" dirty="0" smtClean="0">
                <a:solidFill>
                  <a:srgbClr val="F7B217"/>
                </a:solidFill>
                <a:latin typeface="Helvetica" pitchFamily="-84" charset="0"/>
              </a:rPr>
              <a:t> diagram </a:t>
            </a:r>
            <a:r>
              <a:rPr kumimoji="1" lang="en-US" altLang="en-US" dirty="0" smtClean="0">
                <a:latin typeface="Helvetica" pitchFamily="-84" charset="0"/>
              </a:rPr>
              <a:t>represents queues, resources, flows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Representation of Process Scheduling</a:t>
            </a:r>
            <a:endParaRPr lang="ru-RU" dirty="0"/>
          </a:p>
        </p:txBody>
      </p:sp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409" y="2335209"/>
            <a:ext cx="7609637" cy="439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7000"/>
            <a:ext cx="10515600" cy="787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Schedulers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44574"/>
            <a:ext cx="11010900" cy="5749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F7B217"/>
                </a:solidFill>
              </a:rPr>
              <a:t>Short-term scheduler </a:t>
            </a:r>
            <a:r>
              <a:rPr lang="en-US" altLang="en-US" sz="2800" dirty="0" smtClean="0"/>
              <a:t>(or </a:t>
            </a:r>
            <a:r>
              <a:rPr lang="en-US" altLang="en-US" sz="2800" b="1" dirty="0" smtClean="0">
                <a:solidFill>
                  <a:srgbClr val="F7B217"/>
                </a:solidFill>
              </a:rPr>
              <a:t>CPU scheduler</a:t>
            </a:r>
            <a:r>
              <a:rPr lang="en-US" altLang="en-US" sz="2800" dirty="0" smtClean="0"/>
              <a:t>) – selects which process should be executed next and allocates CPU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2800" dirty="0" smtClean="0"/>
              <a:t>Sometimes the only scheduler in a system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2800" dirty="0" smtClean="0"/>
              <a:t>Short-term scheduler is invoked frequently (milliseconds) </a:t>
            </a:r>
            <a:r>
              <a:rPr lang="en-US" altLang="en-US" sz="2800" dirty="0" smtClean="0">
                <a:sym typeface="Symbol" pitchFamily="18" charset="2"/>
              </a:rPr>
              <a:t> (must be fast)</a:t>
            </a:r>
            <a:endParaRPr lang="en-US" altLang="en-US" sz="12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F7B217"/>
                </a:solidFill>
              </a:rPr>
              <a:t>Long-term scheduler  </a:t>
            </a:r>
            <a:r>
              <a:rPr lang="en-US" altLang="en-US" sz="2800" dirty="0" smtClean="0"/>
              <a:t>(or </a:t>
            </a:r>
            <a:r>
              <a:rPr lang="en-US" altLang="en-US" sz="2800" b="1" dirty="0" smtClean="0">
                <a:solidFill>
                  <a:srgbClr val="F7B217"/>
                </a:solidFill>
              </a:rPr>
              <a:t>job scheduler</a:t>
            </a:r>
            <a:r>
              <a:rPr lang="en-US" altLang="en-US" sz="2800" dirty="0" smtClean="0"/>
              <a:t>) – selects which processes should be brought into the ready queue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2800" dirty="0" smtClean="0">
                <a:sym typeface="Symbol" pitchFamily="18" charset="2"/>
              </a:rPr>
              <a:t>Long-term scheduler is invoked  infrequently (seconds, minutes)  (may be slow)</a:t>
            </a:r>
            <a:endParaRPr lang="en-US" altLang="en-US" sz="1200" dirty="0" smtClean="0">
              <a:sym typeface="Symbol" pitchFamily="18" charset="2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2800" dirty="0" smtClean="0">
                <a:sym typeface="Symbol" pitchFamily="18" charset="2"/>
              </a:rPr>
              <a:t>The long-term scheduler controls the </a:t>
            </a:r>
            <a:r>
              <a:rPr lang="en-US" altLang="en-US" sz="2800" b="1" dirty="0" smtClean="0">
                <a:solidFill>
                  <a:srgbClr val="F7B217"/>
                </a:solidFill>
                <a:sym typeface="Symbol" pitchFamily="18" charset="2"/>
              </a:rPr>
              <a:t>degree of multiprogramming</a:t>
            </a:r>
            <a:endParaRPr lang="en-US" altLang="en-US" sz="1200" i="1" dirty="0" smtClean="0">
              <a:solidFill>
                <a:srgbClr val="F7B217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2800" dirty="0" smtClean="0">
                <a:sym typeface="Symbol" pitchFamily="18" charset="2"/>
              </a:rPr>
              <a:t>Processes can be described as either: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F7B217"/>
                </a:solidFill>
                <a:sym typeface="Symbol" pitchFamily="18" charset="2"/>
              </a:rPr>
              <a:t>I/O-bound process</a:t>
            </a:r>
            <a:r>
              <a:rPr lang="en-US" altLang="en-US" sz="2800" dirty="0" smtClean="0">
                <a:solidFill>
                  <a:srgbClr val="F7B217"/>
                </a:solidFill>
                <a:sym typeface="Symbol" pitchFamily="18" charset="2"/>
              </a:rPr>
              <a:t> </a:t>
            </a:r>
            <a:r>
              <a:rPr lang="en-US" altLang="en-US" sz="2800" dirty="0" smtClean="0">
                <a:sym typeface="Symbol" pitchFamily="18" charset="2"/>
              </a:rPr>
              <a:t>– spends more time doing I/O than computations, many short CPU bursts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F7B217"/>
                </a:solidFill>
                <a:sym typeface="Symbol" pitchFamily="18" charset="2"/>
              </a:rPr>
              <a:t>CPU-bound process </a:t>
            </a:r>
            <a:r>
              <a:rPr lang="en-US" altLang="en-US" sz="2800" dirty="0" smtClean="0">
                <a:sym typeface="Symbol" pitchFamily="18" charset="2"/>
              </a:rPr>
              <a:t>– spends more time doing computations; few very long CPU bursts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2800" dirty="0" smtClean="0">
                <a:sym typeface="Symbol" pitchFamily="18" charset="2"/>
              </a:rPr>
              <a:t>Long-term scheduler strives for good </a:t>
            </a:r>
            <a:r>
              <a:rPr lang="en-US" altLang="en-US" sz="2800" b="1" i="1" dirty="0" smtClean="0">
                <a:sym typeface="Symbol" pitchFamily="18" charset="2"/>
              </a:rPr>
              <a:t>process mix</a:t>
            </a:r>
            <a:endParaRPr lang="en-US" altLang="en-US" sz="2800" dirty="0" smtClean="0">
              <a:sym typeface="Symbol" pitchFamily="18" charset="2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178053"/>
            <a:ext cx="10515600" cy="1971547"/>
          </a:xfrm>
        </p:spPr>
        <p:txBody>
          <a:bodyPr>
            <a:normAutofit fontScale="92500" lnSpcReduction="10000"/>
          </a:bodyPr>
          <a:lstStyle/>
          <a:p>
            <a:pPr marL="488950" indent="-488950">
              <a:spcBef>
                <a:spcPct val="35000"/>
              </a:spcBef>
              <a:buClr>
                <a:srgbClr val="1E3272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b="1" dirty="0" smtClean="0">
                <a:solidFill>
                  <a:srgbClr val="F7B217"/>
                </a:solidFill>
                <a:latin typeface="Helvetica" pitchFamily="-84" charset="0"/>
              </a:rPr>
              <a:t>Medium-term scheduler  </a:t>
            </a:r>
            <a:r>
              <a:rPr kumimoji="1" lang="en-US" altLang="en-US" dirty="0" smtClean="0">
                <a:latin typeface="Helvetica" pitchFamily="-84" charset="0"/>
              </a:rPr>
              <a:t>can be added if degree of multiple programming needs to decrease</a:t>
            </a:r>
          </a:p>
          <a:p>
            <a:pPr marL="1060450" lvl="1" indent="-407988">
              <a:spcBef>
                <a:spcPct val="35000"/>
              </a:spcBef>
              <a:buSzPct val="90000"/>
            </a:pPr>
            <a:r>
              <a:rPr kumimoji="1" lang="en-US" altLang="en-US" dirty="0" smtClean="0">
                <a:latin typeface="Helvetica" pitchFamily="-84" charset="0"/>
              </a:rPr>
              <a:t>Remove process from memory, store on disk, bring back in from disk to continue execution: </a:t>
            </a:r>
            <a:r>
              <a:rPr kumimoji="1" lang="en-US" altLang="en-US" b="1" dirty="0" smtClean="0">
                <a:solidFill>
                  <a:srgbClr val="F7B217"/>
                </a:solidFill>
                <a:latin typeface="Helvetica" pitchFamily="-84" charset="0"/>
              </a:rPr>
              <a:t>swapping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Addition of Medium Term Scheduling</a:t>
            </a:r>
            <a:endParaRPr lang="ru-RU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133" y="3322634"/>
            <a:ext cx="9206246" cy="33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153988"/>
            <a:ext cx="10515600" cy="7858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108076"/>
            <a:ext cx="10528299" cy="5559424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When CPU switches to another process, the system must </a:t>
            </a:r>
            <a:r>
              <a:rPr lang="en-US" altLang="en-US" b="1" dirty="0" smtClean="0">
                <a:solidFill>
                  <a:srgbClr val="F7B217"/>
                </a:solidFill>
              </a:rPr>
              <a:t>save the state </a:t>
            </a:r>
            <a:r>
              <a:rPr lang="en-US" altLang="en-US" dirty="0" smtClean="0"/>
              <a:t>of the old process and load the </a:t>
            </a:r>
            <a:r>
              <a:rPr lang="en-US" altLang="en-US" b="1" dirty="0" smtClean="0">
                <a:solidFill>
                  <a:srgbClr val="F7B217"/>
                </a:solidFill>
              </a:rPr>
              <a:t>saved state </a:t>
            </a:r>
            <a:r>
              <a:rPr lang="en-US" altLang="en-US" dirty="0" smtClean="0"/>
              <a:t>for the new process via a </a:t>
            </a:r>
            <a:r>
              <a:rPr lang="en-US" altLang="en-US" b="1" dirty="0" smtClean="0">
                <a:solidFill>
                  <a:srgbClr val="F7B217"/>
                </a:solidFill>
              </a:rPr>
              <a:t>context switch</a:t>
            </a:r>
            <a:endParaRPr lang="en-US" altLang="en-US" dirty="0" smtClean="0">
              <a:solidFill>
                <a:srgbClr val="F7B217"/>
              </a:solidFill>
            </a:endParaRPr>
          </a:p>
          <a:p>
            <a:r>
              <a:rPr lang="en-US" altLang="en-US" b="1" dirty="0" smtClean="0">
                <a:solidFill>
                  <a:srgbClr val="F7B217"/>
                </a:solidFill>
              </a:rPr>
              <a:t>Context</a:t>
            </a:r>
            <a:r>
              <a:rPr lang="en-US" altLang="en-US" b="1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of a process represented in the PCB</a:t>
            </a:r>
          </a:p>
          <a:p>
            <a:r>
              <a:rPr lang="en-US" altLang="en-US" dirty="0" smtClean="0"/>
              <a:t>Context-switch time is overhead; the system does no useful work while switching</a:t>
            </a:r>
          </a:p>
          <a:p>
            <a:pPr lvl="1"/>
            <a:r>
              <a:rPr lang="en-US" altLang="en-US" dirty="0" smtClean="0"/>
              <a:t>The more complex the OS and the PCB </a:t>
            </a:r>
            <a:r>
              <a:rPr lang="en-US" altLang="en-US" dirty="0" smtClean="0">
                <a:sym typeface="Wingdings" pitchFamily="2" charset="2"/>
              </a:rPr>
              <a:t> the </a:t>
            </a:r>
            <a:r>
              <a:rPr lang="en-US" altLang="en-US" dirty="0" smtClean="0"/>
              <a:t>longer the context switch</a:t>
            </a:r>
          </a:p>
          <a:p>
            <a:r>
              <a:rPr lang="en-US" altLang="en-US" dirty="0" smtClean="0"/>
              <a:t>Time dependent on hardware support</a:t>
            </a:r>
          </a:p>
          <a:p>
            <a:pPr lvl="1"/>
            <a:r>
              <a:rPr lang="en-US" altLang="en-US" dirty="0" smtClean="0"/>
              <a:t>Some hardware provides multiple sets of registers per CPU </a:t>
            </a:r>
            <a:r>
              <a:rPr lang="en-US" altLang="en-US" dirty="0" smtClean="0">
                <a:sym typeface="Wingdings" pitchFamily="2" charset="2"/>
              </a:rPr>
              <a:t></a:t>
            </a:r>
            <a:r>
              <a:rPr lang="en-US" altLang="en-US" dirty="0" smtClean="0"/>
              <a:t> multiple contexts loaded at once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152400"/>
            <a:ext cx="10502900" cy="8001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Operations on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667" y="1246189"/>
            <a:ext cx="10456333" cy="5307011"/>
          </a:xfrm>
        </p:spPr>
        <p:txBody>
          <a:bodyPr/>
          <a:lstStyle/>
          <a:p>
            <a:r>
              <a:rPr lang="en-US" altLang="en-US" dirty="0" smtClean="0"/>
              <a:t>System must provide mechanisms for:</a:t>
            </a:r>
          </a:p>
          <a:p>
            <a:pPr lvl="1"/>
            <a:r>
              <a:rPr lang="en-US" altLang="en-US" dirty="0" smtClean="0"/>
              <a:t> process creation,</a:t>
            </a:r>
          </a:p>
          <a:p>
            <a:pPr lvl="1"/>
            <a:r>
              <a:rPr lang="en-US" altLang="en-US" dirty="0" smtClean="0"/>
              <a:t> process termination, </a:t>
            </a:r>
          </a:p>
          <a:p>
            <a:pPr lvl="1"/>
            <a:r>
              <a:rPr lang="en-US" altLang="en-US" dirty="0" smtClean="0"/>
              <a:t> and so on as detailed next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109728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Process Creation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206500"/>
            <a:ext cx="10464800" cy="538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 smtClean="0">
                <a:solidFill>
                  <a:srgbClr val="F7B217"/>
                </a:solidFill>
              </a:rPr>
              <a:t>Parent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process create </a:t>
            </a:r>
            <a:r>
              <a:rPr lang="en-US" altLang="en-US" b="1" dirty="0" smtClean="0">
                <a:solidFill>
                  <a:srgbClr val="F7B217"/>
                </a:solidFill>
              </a:rPr>
              <a:t>children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processes, which, in turn create other processes, forming a </a:t>
            </a:r>
            <a:r>
              <a:rPr lang="en-US" altLang="en-US" b="1" dirty="0" smtClean="0">
                <a:solidFill>
                  <a:srgbClr val="F7B217"/>
                </a:solidFill>
              </a:rPr>
              <a:t>tree</a:t>
            </a:r>
            <a:r>
              <a:rPr lang="en-US" altLang="en-US" dirty="0" smtClean="0"/>
              <a:t> of processes</a:t>
            </a:r>
            <a:endParaRPr lang="en-US" altLang="en-US" sz="800" dirty="0" smtClean="0"/>
          </a:p>
          <a:p>
            <a:r>
              <a:rPr lang="en-US" altLang="en-US" dirty="0" smtClean="0"/>
              <a:t>Generally, process identified and managed via a</a:t>
            </a:r>
            <a:r>
              <a:rPr lang="en-US" altLang="en-US" b="1" dirty="0" smtClean="0"/>
              <a:t> </a:t>
            </a:r>
            <a:r>
              <a:rPr lang="en-US" altLang="en-US" b="1" dirty="0" smtClean="0">
                <a:solidFill>
                  <a:srgbClr val="F7B217"/>
                </a:solidFill>
              </a:rPr>
              <a:t>process</a:t>
            </a:r>
            <a:r>
              <a:rPr lang="en-US" altLang="en-US" b="1" dirty="0" smtClean="0">
                <a:solidFill>
                  <a:srgbClr val="3366FF"/>
                </a:solidFill>
              </a:rPr>
              <a:t> </a:t>
            </a:r>
            <a:r>
              <a:rPr lang="en-US" altLang="en-US" b="1" dirty="0" smtClean="0">
                <a:solidFill>
                  <a:srgbClr val="F7B217"/>
                </a:solidFill>
              </a:rPr>
              <a:t>identifier</a:t>
            </a:r>
            <a:r>
              <a:rPr lang="en-US" altLang="en-US" b="1" dirty="0" smtClean="0">
                <a:solidFill>
                  <a:srgbClr val="3366FF"/>
                </a:solidFill>
              </a:rPr>
              <a:t> </a:t>
            </a:r>
            <a:r>
              <a:rPr lang="en-US" altLang="en-US" dirty="0" smtClean="0"/>
              <a:t>(</a:t>
            </a:r>
            <a:r>
              <a:rPr lang="en-US" altLang="en-US" b="1" dirty="0" smtClean="0">
                <a:solidFill>
                  <a:srgbClr val="F7B217"/>
                </a:solidFill>
              </a:rPr>
              <a:t>pid</a:t>
            </a:r>
            <a:r>
              <a:rPr lang="en-US" altLang="en-US" dirty="0" smtClean="0"/>
              <a:t>)</a:t>
            </a:r>
            <a:endParaRPr lang="en-US" altLang="en-US" sz="800" dirty="0" smtClean="0"/>
          </a:p>
          <a:p>
            <a:r>
              <a:rPr lang="en-US" altLang="en-US" dirty="0" smtClean="0"/>
              <a:t>Resource sharing options</a:t>
            </a:r>
          </a:p>
          <a:p>
            <a:pPr lvl="1"/>
            <a:r>
              <a:rPr lang="en-US" altLang="en-US" dirty="0" smtClean="0"/>
              <a:t>Parent and children share all resources</a:t>
            </a:r>
          </a:p>
          <a:p>
            <a:pPr lvl="1"/>
            <a:r>
              <a:rPr lang="en-US" altLang="en-US" dirty="0" smtClean="0"/>
              <a:t>Children share subset of parent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resources</a:t>
            </a:r>
          </a:p>
          <a:p>
            <a:pPr lvl="1"/>
            <a:r>
              <a:rPr lang="en-US" altLang="en-US" dirty="0" smtClean="0"/>
              <a:t>Parent and child share no resources</a:t>
            </a:r>
            <a:endParaRPr lang="en-US" altLang="en-US" sz="800" dirty="0" smtClean="0"/>
          </a:p>
          <a:p>
            <a:r>
              <a:rPr lang="en-US" altLang="en-US" dirty="0" smtClean="0"/>
              <a:t>Execution options</a:t>
            </a:r>
          </a:p>
          <a:p>
            <a:pPr lvl="1"/>
            <a:r>
              <a:rPr lang="en-US" altLang="en-US" dirty="0" smtClean="0"/>
              <a:t>Parent and children execute concurrently</a:t>
            </a:r>
          </a:p>
          <a:p>
            <a:pPr lvl="1"/>
            <a:r>
              <a:rPr lang="en-US" altLang="en-US" dirty="0" smtClean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alt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19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Tree of Processes in Linux</a:t>
            </a:r>
            <a:endParaRPr lang="ru-RU" dirty="0"/>
          </a:p>
        </p:txBody>
      </p:sp>
      <p:pic>
        <p:nvPicPr>
          <p:cNvPr id="5" name="Picture 1" descr="3_08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208" y="1174746"/>
            <a:ext cx="10541715" cy="49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28588"/>
            <a:ext cx="10515600" cy="8239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066800"/>
            <a:ext cx="10566400" cy="55245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800" dirty="0" smtClean="0"/>
              <a:t>An operating system executes a variety of programs:</a:t>
            </a:r>
          </a:p>
          <a:p>
            <a:pPr lvl="1">
              <a:lnSpc>
                <a:spcPct val="90000"/>
              </a:lnSpc>
            </a:pPr>
            <a:r>
              <a:rPr lang="en-US" altLang="en-US" sz="3300" dirty="0" smtClean="0"/>
              <a:t>Batch system – </a:t>
            </a:r>
            <a:r>
              <a:rPr lang="en-US" altLang="en-US" sz="3300" b="1" dirty="0" smtClean="0">
                <a:solidFill>
                  <a:srgbClr val="F7B217"/>
                </a:solidFill>
              </a:rPr>
              <a:t>jobs</a:t>
            </a:r>
          </a:p>
          <a:p>
            <a:pPr lvl="1">
              <a:lnSpc>
                <a:spcPct val="90000"/>
              </a:lnSpc>
            </a:pPr>
            <a:r>
              <a:rPr lang="en-US" altLang="en-US" sz="3300" dirty="0" smtClean="0"/>
              <a:t>Time-shared systems – </a:t>
            </a:r>
            <a:r>
              <a:rPr lang="en-US" altLang="en-US" sz="3300" b="1" dirty="0" smtClean="0">
                <a:solidFill>
                  <a:srgbClr val="F7B217"/>
                </a:solidFill>
              </a:rPr>
              <a:t>user programs </a:t>
            </a:r>
            <a:r>
              <a:rPr lang="en-US" altLang="en-US" sz="3300" dirty="0" smtClean="0"/>
              <a:t>or </a:t>
            </a:r>
            <a:r>
              <a:rPr lang="en-US" altLang="en-US" sz="3300" b="1" dirty="0" smtClean="0">
                <a:solidFill>
                  <a:srgbClr val="F7B217"/>
                </a:solidFill>
              </a:rPr>
              <a:t>tasks</a:t>
            </a:r>
            <a:endParaRPr lang="en-US" altLang="en-US" sz="3300" dirty="0" smtClean="0">
              <a:solidFill>
                <a:srgbClr val="F7B217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800" dirty="0" smtClean="0"/>
              <a:t>Textbook uses the terms </a:t>
            </a:r>
            <a:r>
              <a:rPr lang="en-US" altLang="en-US" sz="3800" b="1" i="1" dirty="0" smtClean="0"/>
              <a:t>job</a:t>
            </a:r>
            <a:r>
              <a:rPr lang="en-US" altLang="en-US" sz="3800" dirty="0" smtClean="0"/>
              <a:t> and </a:t>
            </a:r>
            <a:r>
              <a:rPr lang="en-US" altLang="en-US" sz="3800" b="1" i="1" dirty="0" smtClean="0"/>
              <a:t>process</a:t>
            </a:r>
            <a:r>
              <a:rPr lang="en-US" altLang="en-US" sz="3800" dirty="0" smtClean="0"/>
              <a:t> almost interchangeably</a:t>
            </a:r>
          </a:p>
          <a:p>
            <a:pPr>
              <a:lnSpc>
                <a:spcPct val="90000"/>
              </a:lnSpc>
            </a:pPr>
            <a:r>
              <a:rPr lang="en-US" altLang="en-US" sz="3800" b="1" dirty="0" smtClean="0">
                <a:solidFill>
                  <a:srgbClr val="F7B217"/>
                </a:solidFill>
              </a:rPr>
              <a:t>Process</a:t>
            </a:r>
            <a:r>
              <a:rPr lang="en-US" altLang="en-US" sz="3800" dirty="0" smtClean="0"/>
              <a:t> – a program in execution; process execution must progress in sequential fashion</a:t>
            </a:r>
          </a:p>
          <a:p>
            <a:r>
              <a:rPr lang="en-US" altLang="en-US" sz="3800" dirty="0" smtClean="0"/>
              <a:t>Multiple parts</a:t>
            </a:r>
          </a:p>
          <a:p>
            <a:pPr lvl="1"/>
            <a:r>
              <a:rPr lang="en-US" altLang="en-US" sz="3300" dirty="0" smtClean="0"/>
              <a:t>The program code, also called </a:t>
            </a:r>
            <a:r>
              <a:rPr lang="en-US" altLang="en-US" sz="3300" b="1" dirty="0" smtClean="0">
                <a:solidFill>
                  <a:srgbClr val="F7B217"/>
                </a:solidFill>
              </a:rPr>
              <a:t>text section</a:t>
            </a:r>
          </a:p>
          <a:p>
            <a:pPr lvl="1"/>
            <a:r>
              <a:rPr lang="en-US" altLang="en-US" sz="3300" dirty="0" smtClean="0"/>
              <a:t>Current activity including</a:t>
            </a:r>
            <a:r>
              <a:rPr lang="en-US" altLang="en-US" sz="3300" b="1" dirty="0" smtClean="0">
                <a:solidFill>
                  <a:srgbClr val="3366FF"/>
                </a:solidFill>
              </a:rPr>
              <a:t> </a:t>
            </a:r>
            <a:r>
              <a:rPr lang="en-US" altLang="en-US" sz="3300" b="1" dirty="0" smtClean="0">
                <a:solidFill>
                  <a:srgbClr val="F7B217"/>
                </a:solidFill>
              </a:rPr>
              <a:t>program counter</a:t>
            </a:r>
            <a:r>
              <a:rPr lang="en-US" altLang="en-US" sz="3300" dirty="0" smtClean="0"/>
              <a:t>, processor registers</a:t>
            </a:r>
          </a:p>
          <a:p>
            <a:pPr lvl="1"/>
            <a:r>
              <a:rPr lang="en-US" altLang="en-US" sz="3300" b="1" dirty="0" smtClean="0">
                <a:solidFill>
                  <a:srgbClr val="F7B217"/>
                </a:solidFill>
              </a:rPr>
              <a:t>Stack</a:t>
            </a:r>
            <a:r>
              <a:rPr lang="en-US" altLang="en-US" sz="3300" b="1" dirty="0" smtClean="0"/>
              <a:t> </a:t>
            </a:r>
            <a:r>
              <a:rPr lang="en-US" altLang="en-US" sz="3300" dirty="0" smtClean="0"/>
              <a:t>containing temporary data</a:t>
            </a:r>
          </a:p>
          <a:p>
            <a:pPr lvl="2"/>
            <a:r>
              <a:rPr lang="en-US" altLang="en-US" sz="3300" dirty="0" smtClean="0"/>
              <a:t>Function parameters, return addresses, local variables</a:t>
            </a:r>
          </a:p>
          <a:p>
            <a:pPr lvl="1"/>
            <a:r>
              <a:rPr lang="en-US" altLang="en-US" sz="3300" b="1" dirty="0" smtClean="0">
                <a:solidFill>
                  <a:srgbClr val="F7B217"/>
                </a:solidFill>
              </a:rPr>
              <a:t>Data section </a:t>
            </a:r>
            <a:r>
              <a:rPr lang="en-US" altLang="en-US" sz="3300" dirty="0" smtClean="0"/>
              <a:t>containing global variables</a:t>
            </a:r>
          </a:p>
          <a:p>
            <a:pPr lvl="1"/>
            <a:r>
              <a:rPr lang="en-US" altLang="en-US" sz="3300" b="1" dirty="0" smtClean="0">
                <a:solidFill>
                  <a:srgbClr val="F7B217"/>
                </a:solidFill>
              </a:rPr>
              <a:t>Heap</a:t>
            </a:r>
            <a:r>
              <a:rPr lang="en-US" altLang="en-US" sz="3300" b="1" dirty="0" smtClean="0"/>
              <a:t> </a:t>
            </a:r>
            <a:r>
              <a:rPr lang="en-US" altLang="en-US" sz="3300" dirty="0" smtClean="0"/>
              <a:t>containing memory dynamically allocated during run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5134" y="152401"/>
            <a:ext cx="10485966" cy="7873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Creation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060451"/>
            <a:ext cx="10541000" cy="4530725"/>
          </a:xfrm>
        </p:spPr>
        <p:txBody>
          <a:bodyPr/>
          <a:lstStyle/>
          <a:p>
            <a:r>
              <a:rPr lang="en-US" altLang="en-US" dirty="0" smtClean="0"/>
              <a:t>Address space</a:t>
            </a:r>
          </a:p>
          <a:p>
            <a:pPr lvl="1"/>
            <a:r>
              <a:rPr lang="en-US" altLang="en-US" dirty="0" smtClean="0"/>
              <a:t>Child duplicate of parent</a:t>
            </a:r>
          </a:p>
          <a:p>
            <a:pPr lvl="1"/>
            <a:r>
              <a:rPr lang="en-US" altLang="en-US" dirty="0" smtClean="0"/>
              <a:t>Child has a program loaded into it</a:t>
            </a:r>
          </a:p>
          <a:p>
            <a:r>
              <a:rPr lang="en-US" altLang="en-US" dirty="0" smtClean="0"/>
              <a:t>UNIX examples</a:t>
            </a:r>
          </a:p>
          <a:p>
            <a:pPr lvl="1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/>
              <a:t>system call creates new process</a:t>
            </a:r>
          </a:p>
          <a:p>
            <a:pPr lvl="1"/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exec()</a:t>
            </a:r>
            <a:r>
              <a:rPr lang="en-US" altLang="en-US" dirty="0" smtClean="0"/>
              <a:t> system call used after a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altLang="en-US" dirty="0" smtClean="0"/>
              <a:t> to replace the process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memory space with a new program</a:t>
            </a:r>
            <a:endParaRPr lang="en-US" altLang="en-US" dirty="0" smtClean="0"/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816" y="4827585"/>
            <a:ext cx="7093687" cy="178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1" y="152400"/>
            <a:ext cx="10502900" cy="8254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 Program Forking Separate Process</a:t>
            </a:r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517" y="1122364"/>
            <a:ext cx="80518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65100"/>
            <a:ext cx="104521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Creating a Separate Process via Windows API</a:t>
            </a:r>
          </a:p>
        </p:txBody>
      </p:sp>
      <p:pic>
        <p:nvPicPr>
          <p:cNvPr id="27651" name="Picture 1" descr="Screen Shot 2012-12-04 at 11.23.48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885" y="1116013"/>
            <a:ext cx="5011579" cy="565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65100"/>
            <a:ext cx="10502900" cy="787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Termination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33489"/>
            <a:ext cx="10541000" cy="544671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Process executes last statement and then asks the operating system to delete it using the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exit()</a:t>
            </a:r>
            <a:r>
              <a:rPr lang="en-US" altLang="en-US" dirty="0" smtClean="0">
                <a:cs typeface="Courier New" pitchFamily="49" charset="0"/>
              </a:rPr>
              <a:t> system call.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Returns  status data from child to parent (via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Process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resources are </a:t>
            </a:r>
            <a:r>
              <a:rPr lang="en-US" altLang="ja-JP" dirty="0" err="1" smtClean="0"/>
              <a:t>deallocated</a:t>
            </a:r>
            <a:r>
              <a:rPr lang="en-US" altLang="ja-JP" dirty="0" smtClean="0"/>
              <a:t> by operating system</a:t>
            </a:r>
            <a:endParaRPr lang="en-US" altLang="en-US" dirty="0" smtClean="0"/>
          </a:p>
          <a:p>
            <a:r>
              <a:rPr lang="en-US" altLang="en-US" dirty="0" smtClean="0"/>
              <a:t>Parent may terminate the execution of children processes  using the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abort()</a:t>
            </a:r>
            <a:r>
              <a:rPr lang="en-US" altLang="en-US" dirty="0" smtClean="0">
                <a:cs typeface="Courier New" pitchFamily="49" charset="0"/>
              </a:rPr>
              <a:t> system call.  Some reasons for doing so: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Child has exceeded allocated resources</a:t>
            </a:r>
          </a:p>
          <a:p>
            <a:pPr lvl="1"/>
            <a:r>
              <a:rPr lang="en-US" altLang="en-US" dirty="0" smtClean="0"/>
              <a:t>Task assigned to child is no longer required</a:t>
            </a:r>
          </a:p>
          <a:p>
            <a:pPr lvl="1"/>
            <a:r>
              <a:rPr lang="en-US" altLang="en-US" dirty="0" smtClean="0"/>
              <a:t>The parent is exiting and the operating systems does not allow  a child to continue if its parent terminates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52400"/>
            <a:ext cx="10477500" cy="812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Termination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042989"/>
            <a:ext cx="10795000" cy="5662611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altLang="en-US" sz="800" dirty="0" smtClean="0"/>
          </a:p>
          <a:p>
            <a:r>
              <a:rPr lang="en-US" altLang="en-US" dirty="0" smtClean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b="1" dirty="0" smtClean="0"/>
              <a:t>cascading termination.  </a:t>
            </a:r>
            <a:r>
              <a:rPr lang="en-US" altLang="en-US" dirty="0" smtClean="0"/>
              <a:t>All children, grandchildren, etc.  are  terminated.</a:t>
            </a:r>
            <a:endParaRPr lang="en-US" altLang="en-US" b="1" dirty="0" smtClean="0"/>
          </a:p>
          <a:p>
            <a:pPr lvl="1"/>
            <a:r>
              <a:rPr lang="en-US" altLang="en-US" dirty="0" smtClean="0"/>
              <a:t>The termination is initiated by the operating system.</a:t>
            </a:r>
            <a:endParaRPr lang="en-US" altLang="en-US" b="1" dirty="0" smtClean="0"/>
          </a:p>
          <a:p>
            <a:r>
              <a:rPr lang="en-US" altLang="en-US" dirty="0" smtClean="0"/>
              <a:t>The parent process may wait for termination of a child process by using the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altLang="en-US" dirty="0" smtClean="0"/>
              <a:t>system call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dirty="0" smtClean="0"/>
              <a:t>The call returns status information and the pid of the terminated process</a:t>
            </a:r>
            <a:endParaRPr lang="en-US" altLang="en-US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pid = wait(&amp;status); </a:t>
            </a:r>
          </a:p>
          <a:p>
            <a:r>
              <a:rPr lang="en-US" altLang="en-US" dirty="0" smtClean="0"/>
              <a:t>If no parent waiting (did not invoke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altLang="en-US" dirty="0" smtClean="0">
                <a:cs typeface="Courier New" pitchFamily="49" charset="0"/>
              </a:rPr>
              <a:t>) </a:t>
            </a:r>
            <a:r>
              <a:rPr lang="en-US" altLang="en-US" dirty="0" smtClean="0"/>
              <a:t>process is a </a:t>
            </a:r>
            <a:r>
              <a:rPr lang="en-US" altLang="en-US" b="1" dirty="0" smtClean="0">
                <a:solidFill>
                  <a:srgbClr val="F7B217"/>
                </a:solidFill>
              </a:rPr>
              <a:t>zombie</a:t>
            </a:r>
          </a:p>
          <a:p>
            <a:r>
              <a:rPr lang="en-US" altLang="en-US" dirty="0" smtClean="0"/>
              <a:t>If parent terminated without invoking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wait</a:t>
            </a:r>
            <a:r>
              <a:rPr lang="en-US" altLang="en-US" dirty="0" smtClean="0"/>
              <a:t> , process is an </a:t>
            </a:r>
            <a:r>
              <a:rPr lang="en-US" altLang="en-US" b="1" dirty="0" smtClean="0">
                <a:solidFill>
                  <a:srgbClr val="F7B217"/>
                </a:solidFill>
              </a:rPr>
              <a:t>orphan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76301" y="165100"/>
            <a:ext cx="10464800" cy="736599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Interprocess</a:t>
            </a:r>
            <a:r>
              <a:rPr lang="en-US" altLang="en-US" dirty="0" smtClean="0"/>
              <a:t> Communication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63600" y="1028700"/>
            <a:ext cx="10541000" cy="562610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5100" dirty="0" smtClean="0"/>
              <a:t>Processes within a system may be </a:t>
            </a:r>
            <a:r>
              <a:rPr lang="en-US" altLang="en-US" sz="5100" b="1" i="1" dirty="0" smtClean="0"/>
              <a:t>independent</a:t>
            </a:r>
            <a:r>
              <a:rPr lang="en-US" altLang="en-US" sz="5100" b="1" dirty="0" smtClean="0"/>
              <a:t> </a:t>
            </a:r>
            <a:r>
              <a:rPr lang="en-US" altLang="en-US" sz="5100" dirty="0" smtClean="0"/>
              <a:t>or </a:t>
            </a:r>
            <a:r>
              <a:rPr lang="en-US" altLang="en-US" sz="5100" b="1" i="1" dirty="0" smtClean="0"/>
              <a:t>cooperating</a:t>
            </a:r>
          </a:p>
          <a:p>
            <a:r>
              <a:rPr lang="en-US" altLang="en-US" sz="5100" dirty="0" smtClean="0"/>
              <a:t>Cooperating process can affect or be affected by other processes, including sharing data</a:t>
            </a:r>
          </a:p>
          <a:p>
            <a:r>
              <a:rPr lang="en-US" altLang="en-US" sz="5100" dirty="0" smtClean="0"/>
              <a:t>Reasons for cooperating processes:</a:t>
            </a:r>
          </a:p>
          <a:p>
            <a:pPr lvl="1"/>
            <a:r>
              <a:rPr lang="en-US" altLang="en-US" sz="4500" dirty="0" smtClean="0"/>
              <a:t>Information sharing</a:t>
            </a:r>
          </a:p>
          <a:p>
            <a:pPr lvl="1"/>
            <a:r>
              <a:rPr lang="en-US" altLang="en-US" sz="4500" dirty="0" smtClean="0"/>
              <a:t>Computation speedup</a:t>
            </a:r>
          </a:p>
          <a:p>
            <a:pPr lvl="1"/>
            <a:r>
              <a:rPr lang="en-US" altLang="en-US" sz="4500" dirty="0" smtClean="0"/>
              <a:t>Modularity</a:t>
            </a:r>
          </a:p>
          <a:p>
            <a:pPr lvl="1"/>
            <a:r>
              <a:rPr lang="en-US" altLang="en-US" sz="4500" dirty="0" smtClean="0"/>
              <a:t>Convenience	</a:t>
            </a:r>
          </a:p>
          <a:p>
            <a:r>
              <a:rPr lang="en-US" altLang="en-US" sz="5100" dirty="0" smtClean="0"/>
              <a:t>Cooperating processes need </a:t>
            </a:r>
            <a:r>
              <a:rPr lang="en-US" altLang="en-US" sz="5100" b="1" dirty="0" err="1" smtClean="0">
                <a:solidFill>
                  <a:srgbClr val="F7B217"/>
                </a:solidFill>
              </a:rPr>
              <a:t>interprocess</a:t>
            </a:r>
            <a:r>
              <a:rPr lang="en-US" altLang="en-US" sz="5100" b="1" dirty="0" smtClean="0">
                <a:solidFill>
                  <a:srgbClr val="F7B217"/>
                </a:solidFill>
              </a:rPr>
              <a:t> communication</a:t>
            </a:r>
            <a:r>
              <a:rPr lang="en-US" altLang="en-US" sz="5100" b="1" dirty="0" smtClean="0">
                <a:solidFill>
                  <a:srgbClr val="3366FF"/>
                </a:solidFill>
              </a:rPr>
              <a:t> </a:t>
            </a:r>
            <a:r>
              <a:rPr lang="en-US" altLang="en-US" sz="5100" dirty="0" smtClean="0"/>
              <a:t>(</a:t>
            </a:r>
            <a:r>
              <a:rPr lang="en-US" altLang="en-US" sz="5100" b="1" dirty="0" smtClean="0">
                <a:solidFill>
                  <a:srgbClr val="F7B217"/>
                </a:solidFill>
              </a:rPr>
              <a:t>IPC</a:t>
            </a:r>
            <a:r>
              <a:rPr lang="en-US" altLang="en-US" sz="5100" dirty="0" smtClean="0"/>
              <a:t>)</a:t>
            </a:r>
          </a:p>
          <a:p>
            <a:r>
              <a:rPr lang="en-US" altLang="en-US" sz="5100" dirty="0" smtClean="0"/>
              <a:t>Two models of IPC</a:t>
            </a:r>
          </a:p>
          <a:p>
            <a:pPr lvl="1"/>
            <a:r>
              <a:rPr lang="en-US" altLang="en-US" sz="4500" b="1" dirty="0" smtClean="0">
                <a:solidFill>
                  <a:srgbClr val="F7B217"/>
                </a:solidFill>
              </a:rPr>
              <a:t>Shared memory</a:t>
            </a:r>
          </a:p>
          <a:p>
            <a:pPr lvl="1"/>
            <a:r>
              <a:rPr lang="en-US" altLang="en-US" sz="4500" b="1" dirty="0" smtClean="0">
                <a:solidFill>
                  <a:srgbClr val="F7B217"/>
                </a:solidFill>
              </a:rPr>
              <a:t>Message passing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25</a:t>
            </a:fld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7400" y="1152653"/>
            <a:ext cx="10515600" cy="96824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5000" b="1" dirty="0" smtClean="0">
                <a:solidFill>
                  <a:srgbClr val="1E3272"/>
                </a:solidFill>
                <a:latin typeface="Courier New" pitchFamily="49" charset="0"/>
                <a:cs typeface="Courier New" pitchFamily="49" charset="0"/>
              </a:rPr>
              <a:t>a) Message passing. </a:t>
            </a:r>
            <a:endParaRPr lang="en-US" altLang="en-US" sz="5000" b="1" dirty="0" smtClean="0">
              <a:solidFill>
                <a:srgbClr val="1E327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sz="5000" b="1" dirty="0" smtClean="0">
                <a:solidFill>
                  <a:srgbClr val="1E327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5000" b="1" dirty="0" smtClean="0">
                <a:solidFill>
                  <a:srgbClr val="1E3272"/>
                </a:solidFill>
                <a:latin typeface="Courier New" pitchFamily="49" charset="0"/>
                <a:cs typeface="Courier New" pitchFamily="49" charset="0"/>
              </a:rPr>
              <a:t>b) </a:t>
            </a:r>
            <a:r>
              <a:rPr lang="en-US" altLang="en-US" sz="5000" b="1" dirty="0" smtClean="0">
                <a:solidFill>
                  <a:srgbClr val="1E3272"/>
                </a:solidFill>
                <a:latin typeface="Courier New" pitchFamily="49" charset="0"/>
                <a:cs typeface="Courier New" pitchFamily="49" charset="0"/>
              </a:rPr>
              <a:t>Shared </a:t>
            </a:r>
            <a:r>
              <a:rPr lang="en-US" altLang="en-US" sz="5000" b="1" dirty="0" smtClean="0">
                <a:solidFill>
                  <a:srgbClr val="1E3272"/>
                </a:solidFill>
                <a:latin typeface="Courier New" pitchFamily="49" charset="0"/>
                <a:cs typeface="Courier New" pitchFamily="49" charset="0"/>
              </a:rPr>
              <a:t>memory. </a:t>
            </a:r>
            <a:r>
              <a:rPr lang="en-US" altLang="en-US" sz="5000" b="1" dirty="0" smtClean="0">
                <a:solidFill>
                  <a:srgbClr val="1E3272"/>
                </a:solidFill>
                <a:cs typeface="Courier New" pitchFamily="49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Communications Models </a:t>
            </a:r>
            <a:endParaRPr lang="ru-RU" dirty="0"/>
          </a:p>
        </p:txBody>
      </p:sp>
      <p:pic>
        <p:nvPicPr>
          <p:cNvPr id="5" name="Picture 1" descr="3_12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1" y="2271713"/>
            <a:ext cx="813434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933" y="277813"/>
            <a:ext cx="1016846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Cooperating Processes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267" y="1233489"/>
            <a:ext cx="10039351" cy="4530725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7B217"/>
                </a:solidFill>
              </a:rPr>
              <a:t>Independent</a:t>
            </a:r>
            <a:r>
              <a:rPr lang="en-US" dirty="0" smtClean="0"/>
              <a:t> process cannot affect or be affected by the execution of another process</a:t>
            </a:r>
          </a:p>
          <a:p>
            <a:r>
              <a:rPr lang="en-US" b="1" i="1" dirty="0" smtClean="0">
                <a:solidFill>
                  <a:srgbClr val="F7B217"/>
                </a:solidFill>
              </a:rPr>
              <a:t>Cooperating</a:t>
            </a:r>
            <a:r>
              <a:rPr lang="en-US" dirty="0" smtClean="0"/>
              <a:t> process can affect or be affected by the execution of another process</a:t>
            </a:r>
          </a:p>
          <a:p>
            <a:r>
              <a:rPr lang="en-US" dirty="0" smtClean="0"/>
              <a:t>Advantages of process cooperation</a:t>
            </a:r>
          </a:p>
          <a:p>
            <a:pPr lvl="1"/>
            <a:r>
              <a:rPr lang="en-US" dirty="0" smtClean="0"/>
              <a:t>Information sharing </a:t>
            </a:r>
          </a:p>
          <a:p>
            <a:pPr lvl="1"/>
            <a:r>
              <a:rPr lang="en-US" dirty="0" smtClean="0"/>
              <a:t>Computation speed-up</a:t>
            </a:r>
          </a:p>
          <a:p>
            <a:pPr lvl="1"/>
            <a:r>
              <a:rPr lang="en-US" dirty="0" smtClean="0"/>
              <a:t>Modularity</a:t>
            </a:r>
          </a:p>
          <a:p>
            <a:pPr lvl="1"/>
            <a:r>
              <a:rPr lang="en-US" dirty="0" smtClean="0"/>
              <a:t>Convenience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9067" y="247651"/>
            <a:ext cx="10583333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Producer-Consumer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1" y="1185863"/>
            <a:ext cx="8890000" cy="4498975"/>
          </a:xfrm>
        </p:spPr>
        <p:txBody>
          <a:bodyPr/>
          <a:lstStyle/>
          <a:p>
            <a:r>
              <a:rPr lang="en-US" dirty="0" smtClean="0"/>
              <a:t>Paradigm for cooperating processes, </a:t>
            </a:r>
            <a:r>
              <a:rPr lang="en-US" i="1" dirty="0" smtClean="0"/>
              <a:t>producer</a:t>
            </a:r>
            <a:r>
              <a:rPr lang="en-US" dirty="0" smtClean="0"/>
              <a:t> process produces information that is consumed by a </a:t>
            </a:r>
            <a:r>
              <a:rPr lang="en-US" i="1" dirty="0" smtClean="0"/>
              <a:t>consumer</a:t>
            </a:r>
            <a:r>
              <a:rPr lang="en-US" dirty="0" smtClean="0"/>
              <a:t> process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unbounded-buffer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places no practical limit on the size of the buffer</a:t>
            </a:r>
          </a:p>
          <a:p>
            <a:pPr lvl="1"/>
            <a:r>
              <a:rPr lang="en-US" b="1" dirty="0" smtClean="0">
                <a:solidFill>
                  <a:srgbClr val="F7B217"/>
                </a:solidFill>
              </a:rPr>
              <a:t>bounded-buffer </a:t>
            </a:r>
            <a:r>
              <a:rPr lang="en-US" dirty="0" smtClean="0"/>
              <a:t>assumes that there is a fixed buffer size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52400"/>
            <a:ext cx="10477500" cy="8762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err="1" smtClean="0"/>
              <a:t>Interprocess</a:t>
            </a:r>
            <a:r>
              <a:rPr lang="en-US" altLang="en-US" sz="4000" dirty="0" smtClean="0"/>
              <a:t> Communication –  Shared Memory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233489"/>
            <a:ext cx="104648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An area of memory shared among the processes that wish to communicate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communication is under the control of the users processes not the operating system.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Synchronization is discussed in great details in Chapter 5.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29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44550" y="142876"/>
            <a:ext cx="10496549" cy="8350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Concept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066800"/>
            <a:ext cx="10541000" cy="5435600"/>
          </a:xfrm>
        </p:spPr>
        <p:txBody>
          <a:bodyPr/>
          <a:lstStyle/>
          <a:p>
            <a:r>
              <a:rPr lang="en-US" altLang="en-US" dirty="0" smtClean="0"/>
              <a:t>Program is </a:t>
            </a:r>
            <a:r>
              <a:rPr lang="en-US" altLang="en-US" b="1" i="1" dirty="0" smtClean="0"/>
              <a:t>passive</a:t>
            </a:r>
            <a:r>
              <a:rPr lang="en-US" altLang="en-US" dirty="0" smtClean="0"/>
              <a:t> entity stored on disk (</a:t>
            </a:r>
            <a:r>
              <a:rPr lang="en-US" altLang="en-US" b="1" dirty="0" smtClean="0">
                <a:solidFill>
                  <a:srgbClr val="F7B217"/>
                </a:solidFill>
              </a:rPr>
              <a:t>executable file</a:t>
            </a:r>
            <a:r>
              <a:rPr lang="en-US" altLang="en-US" dirty="0" smtClean="0"/>
              <a:t>), process is </a:t>
            </a:r>
            <a:r>
              <a:rPr lang="en-US" altLang="en-US" b="1" i="1" dirty="0" smtClean="0"/>
              <a:t>active </a:t>
            </a:r>
          </a:p>
          <a:p>
            <a:pPr lvl="1"/>
            <a:r>
              <a:rPr lang="en-US" altLang="en-US" dirty="0" smtClean="0"/>
              <a:t>Program becomes process when executable file loaded into memory</a:t>
            </a:r>
          </a:p>
          <a:p>
            <a:r>
              <a:rPr lang="en-US" altLang="en-US" dirty="0" smtClean="0"/>
              <a:t>Execution of program started via GUI mouse clicks, command line entry of its name, etc</a:t>
            </a:r>
          </a:p>
          <a:p>
            <a:r>
              <a:rPr lang="en-US" altLang="en-US" dirty="0" smtClean="0"/>
              <a:t>One program can be several processes</a:t>
            </a:r>
          </a:p>
          <a:p>
            <a:pPr lvl="1"/>
            <a:r>
              <a:rPr lang="en-US" altLang="en-US" dirty="0" smtClean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27001"/>
            <a:ext cx="10464800" cy="8127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err="1" smtClean="0"/>
              <a:t>Interprocess</a:t>
            </a:r>
            <a:r>
              <a:rPr lang="en-US" altLang="en-US" sz="4000" dirty="0" smtClean="0"/>
              <a:t> Communication – Message Passing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201739"/>
            <a:ext cx="10464800" cy="485616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Mechanism for processes to communicate and to synchronize their actions</a:t>
            </a:r>
          </a:p>
          <a:p>
            <a:pPr>
              <a:lnSpc>
                <a:spcPct val="90000"/>
              </a:lnSpc>
            </a:pPr>
            <a:endParaRPr lang="en-US" altLang="en-US" sz="8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Message system – processes communicate with each other without resorting to shared variables</a:t>
            </a:r>
          </a:p>
          <a:p>
            <a:pPr>
              <a:lnSpc>
                <a:spcPct val="90000"/>
              </a:lnSpc>
            </a:pPr>
            <a:endParaRPr lang="en-US" altLang="en-US" sz="8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IPC facility provides two operations: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message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message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8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</a:t>
            </a:r>
            <a:r>
              <a:rPr lang="en-US" altLang="en-US" i="1" dirty="0" smtClean="0"/>
              <a:t> message</a:t>
            </a:r>
            <a:r>
              <a:rPr lang="en-US" altLang="en-US" dirty="0" smtClean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30</a:t>
            </a:fld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1" y="152400"/>
            <a:ext cx="104775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User Threads and Kernel Threads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78052"/>
            <a:ext cx="10515600" cy="543864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 smtClean="0">
                <a:solidFill>
                  <a:srgbClr val="F7B217"/>
                </a:solidFill>
              </a:rPr>
              <a:t>User threads</a:t>
            </a:r>
            <a:r>
              <a:rPr lang="en-US" altLang="en-US" dirty="0" smtClean="0">
                <a:solidFill>
                  <a:srgbClr val="F7B217"/>
                </a:solidFill>
              </a:rPr>
              <a:t> </a:t>
            </a:r>
            <a:r>
              <a:rPr lang="en-US" altLang="en-US" dirty="0" smtClean="0"/>
              <a:t>- management done by user-level threads library</a:t>
            </a:r>
          </a:p>
          <a:p>
            <a:r>
              <a:rPr lang="en-US" altLang="en-US" dirty="0" smtClean="0"/>
              <a:t>Three primary thread libraries:</a:t>
            </a:r>
          </a:p>
          <a:p>
            <a:pPr lvl="1"/>
            <a:r>
              <a:rPr lang="en-US" altLang="en-US" dirty="0" smtClean="0"/>
              <a:t> POSIX </a:t>
            </a:r>
            <a:r>
              <a:rPr lang="en-US" altLang="en-US" b="1" dirty="0" err="1" smtClean="0">
                <a:solidFill>
                  <a:srgbClr val="F7B217"/>
                </a:solidFill>
              </a:rPr>
              <a:t>Pthreads</a:t>
            </a:r>
            <a:endParaRPr lang="en-US" altLang="en-US" b="1" i="1" dirty="0" smtClean="0">
              <a:solidFill>
                <a:srgbClr val="F7B217"/>
              </a:solidFill>
            </a:endParaRPr>
          </a:p>
          <a:p>
            <a:pPr lvl="1"/>
            <a:r>
              <a:rPr lang="en-US" altLang="en-US" dirty="0" smtClean="0"/>
              <a:t> Windows threads</a:t>
            </a:r>
          </a:p>
          <a:p>
            <a:pPr lvl="1"/>
            <a:r>
              <a:rPr lang="en-US" altLang="en-US" dirty="0" smtClean="0"/>
              <a:t> Java threads</a:t>
            </a:r>
          </a:p>
          <a:p>
            <a:r>
              <a:rPr lang="en-US" altLang="en-US" b="1" dirty="0" smtClean="0">
                <a:solidFill>
                  <a:srgbClr val="F7B217"/>
                </a:solidFill>
              </a:rPr>
              <a:t>Kernel threads </a:t>
            </a:r>
            <a:r>
              <a:rPr lang="en-US" altLang="en-US" dirty="0" smtClean="0"/>
              <a:t>- Supported by the Kernel</a:t>
            </a:r>
          </a:p>
          <a:p>
            <a:r>
              <a:rPr lang="en-US" altLang="en-US" dirty="0" smtClean="0"/>
              <a:t>Examples – virtually all general purpose operating systems, including:</a:t>
            </a:r>
          </a:p>
          <a:p>
            <a:pPr lvl="1"/>
            <a:r>
              <a:rPr lang="en-US" altLang="en-US" dirty="0" smtClean="0"/>
              <a:t>Windows </a:t>
            </a:r>
          </a:p>
          <a:p>
            <a:pPr lvl="1"/>
            <a:r>
              <a:rPr lang="en-US" altLang="en-US" dirty="0" smtClean="0"/>
              <a:t>Solaris</a:t>
            </a:r>
          </a:p>
          <a:p>
            <a:pPr lvl="1"/>
            <a:r>
              <a:rPr lang="en-US" altLang="en-US" dirty="0" smtClean="0"/>
              <a:t>Linux</a:t>
            </a:r>
          </a:p>
          <a:p>
            <a:pPr lvl="1"/>
            <a:r>
              <a:rPr lang="en-US" altLang="en-US" dirty="0" smtClean="0"/>
              <a:t>Tru64 UNIX</a:t>
            </a:r>
          </a:p>
          <a:p>
            <a:pPr lvl="1"/>
            <a:r>
              <a:rPr lang="en-US" altLang="en-US" dirty="0" smtClean="0"/>
              <a:t>Mac OS X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177800"/>
            <a:ext cx="10490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00" dirty="0" err="1" smtClean="0"/>
              <a:t>Pthreads</a:t>
            </a:r>
            <a:endParaRPr lang="en-US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267" y="1233489"/>
            <a:ext cx="9355667" cy="4465637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May be provided either as user-level or kernel-level</a:t>
            </a:r>
          </a:p>
          <a:p>
            <a:r>
              <a:rPr lang="en-US" altLang="en-US" smtClean="0"/>
              <a:t>A POSIX standard (IEEE 1003.1c) API for thread creation and synchronization</a:t>
            </a:r>
          </a:p>
          <a:p>
            <a:r>
              <a:rPr lang="en-US" altLang="en-US" b="1" i="1" smtClean="0"/>
              <a:t>Specification</a:t>
            </a:r>
            <a:r>
              <a:rPr lang="en-US" altLang="en-US" smtClean="0"/>
              <a:t>, not </a:t>
            </a:r>
            <a:r>
              <a:rPr lang="en-US" altLang="en-US" b="1" i="1" smtClean="0"/>
              <a:t>implementation</a:t>
            </a:r>
            <a:endParaRPr lang="en-US" altLang="en-US" smtClean="0"/>
          </a:p>
          <a:p>
            <a:r>
              <a:rPr lang="en-US" altLang="en-US" smtClean="0"/>
              <a:t>API specifies behavior of the thread library, implementation is up to development of the library</a:t>
            </a:r>
          </a:p>
          <a:p>
            <a:r>
              <a:rPr lang="en-US" altLang="en-US" smtClean="0"/>
              <a:t>Common in UNIX operating systems (Solaris, Linux, Mac OS X)</a:t>
            </a:r>
          </a:p>
          <a:p>
            <a:pPr>
              <a:buFont typeface="Monotype Sorts" pitchFamily="-84" charset="2"/>
              <a:buNone/>
            </a:pPr>
            <a:endParaRPr lang="en-US" altLang="en-US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63600" y="165100"/>
            <a:ext cx="10502900" cy="774700"/>
          </a:xfrm>
        </p:spPr>
        <p:txBody>
          <a:bodyPr>
            <a:normAutofit/>
          </a:bodyPr>
          <a:lstStyle/>
          <a:p>
            <a:r>
              <a:rPr lang="en-US" altLang="en-US" sz="4400" dirty="0" err="1" smtClean="0"/>
              <a:t>Pthreads</a:t>
            </a:r>
            <a:r>
              <a:rPr lang="en-US" altLang="en-US" sz="4400" dirty="0" smtClean="0"/>
              <a:t> Example</a:t>
            </a:r>
          </a:p>
        </p:txBody>
      </p:sp>
      <p:pic>
        <p:nvPicPr>
          <p:cNvPr id="22531" name="Picture 1" descr="Screen Shot 2012-12-04 at 8.50.3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033" y="1090613"/>
            <a:ext cx="8705851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50900" y="165100"/>
            <a:ext cx="10515600" cy="749300"/>
          </a:xfrm>
        </p:spPr>
        <p:txBody>
          <a:bodyPr>
            <a:normAutofit fontScale="90000"/>
          </a:bodyPr>
          <a:lstStyle/>
          <a:p>
            <a:r>
              <a:rPr lang="en-US" altLang="en-US" dirty="0" err="1" smtClean="0"/>
              <a:t>Pthreads</a:t>
            </a:r>
            <a:r>
              <a:rPr lang="en-US" altLang="en-US" dirty="0" smtClean="0"/>
              <a:t> Example (Cont.)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1" y="1084264"/>
            <a:ext cx="7727949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76301" y="165100"/>
            <a:ext cx="10439400" cy="787400"/>
          </a:xfrm>
        </p:spPr>
        <p:txBody>
          <a:bodyPr>
            <a:normAutofit/>
          </a:bodyPr>
          <a:lstStyle/>
          <a:p>
            <a:r>
              <a:rPr lang="en-US" altLang="en-US" sz="4000" dirty="0" err="1" smtClean="0"/>
              <a:t>Pthreads</a:t>
            </a:r>
            <a:r>
              <a:rPr lang="en-US" altLang="en-US" sz="4000" dirty="0" smtClean="0"/>
              <a:t> Code for Joining 10 Threads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151" y="1447800"/>
            <a:ext cx="7251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89001" y="177800"/>
            <a:ext cx="10426700" cy="7493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Windows  Multithreaded C Program</a:t>
            </a:r>
          </a:p>
        </p:txBody>
      </p:sp>
      <p:pic>
        <p:nvPicPr>
          <p:cNvPr id="25603" name="Picture 1" descr="Screen Shot 2012-12-04 at 9.06.5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1" y="1028700"/>
            <a:ext cx="7076016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1" y="165100"/>
            <a:ext cx="10540999" cy="8255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Windows  Multithreaded C Program (Cont.)</a:t>
            </a:r>
          </a:p>
        </p:txBody>
      </p:sp>
      <p:pic>
        <p:nvPicPr>
          <p:cNvPr id="26627" name="Picture 1" descr="Screen Shot 2012-12-04 at 9.08.08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184" y="1196975"/>
            <a:ext cx="869738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4999" y="472120"/>
            <a:ext cx="7524751" cy="5262979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.text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__start:	addi t1, zero, 0x18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addi t2, zero, 0x21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cycle: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t1, t2, done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slt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 t0, zero, 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sub t1, t1, t2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nop</a:t>
            </a:r>
            <a:endParaRPr lang="en-US" sz="2400" dirty="0" smtClean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if_less</a:t>
            </a:r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:	sub t2, t2, t1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		j cycle</a:t>
            </a:r>
          </a:p>
          <a:p>
            <a:r>
              <a:rPr lang="en-US" sz="2400" dirty="0" smtClean="0">
                <a:ln w="0"/>
                <a:solidFill>
                  <a:srgbClr val="273272"/>
                </a:solidFill>
                <a:effectLst>
                  <a:reflection blurRad="6350" stA="53000" endA="300" endPos="35500" dir="5400000" sy="-90000" algn="bl" rotWithShape="0"/>
                </a:effectLst>
                <a:latin typeface="Courier New" pitchFamily="49" charset="0"/>
                <a:cs typeface="Courier New" pitchFamily="49" charset="0"/>
              </a:rPr>
              <a:t>done:		add t3, t1, zero</a:t>
            </a:r>
            <a:endParaRPr lang="ru-RU" sz="2400" b="0" cap="none" spc="0" dirty="0">
              <a:ln w="0"/>
              <a:solidFill>
                <a:srgbClr val="273272"/>
              </a:solidFill>
              <a:effectLst>
                <a:reflection blurRad="6350" stA="53000" endA="300" endPos="35500" dir="5400000" sy="-9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Questions?</a:t>
            </a: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78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 in Memory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566" y="1139825"/>
            <a:ext cx="3464762" cy="54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4462"/>
            <a:ext cx="10528299" cy="820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State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900" y="1246189"/>
            <a:ext cx="10528300" cy="519271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As a process executes, it changes </a:t>
            </a:r>
            <a:r>
              <a:rPr lang="en-US" altLang="en-US" b="1" dirty="0" smtClean="0">
                <a:solidFill>
                  <a:srgbClr val="F7B217"/>
                </a:solidFill>
              </a:rPr>
              <a:t>state</a:t>
            </a:r>
          </a:p>
          <a:p>
            <a:pPr lvl="1"/>
            <a:r>
              <a:rPr lang="en-US" altLang="en-US" b="1" dirty="0" smtClean="0"/>
              <a:t>new</a:t>
            </a:r>
            <a:r>
              <a:rPr lang="en-US" altLang="en-US" dirty="0" smtClean="0"/>
              <a:t>:  The process is being created</a:t>
            </a:r>
          </a:p>
          <a:p>
            <a:pPr lvl="1"/>
            <a:r>
              <a:rPr lang="en-US" altLang="en-US" b="1" dirty="0" smtClean="0"/>
              <a:t>running</a:t>
            </a:r>
            <a:r>
              <a:rPr lang="en-US" altLang="en-US" dirty="0" smtClean="0"/>
              <a:t>:  Instructions are being executed</a:t>
            </a:r>
          </a:p>
          <a:p>
            <a:pPr lvl="1"/>
            <a:r>
              <a:rPr lang="en-US" altLang="en-US" b="1" dirty="0" smtClean="0"/>
              <a:t>waiting</a:t>
            </a:r>
            <a:r>
              <a:rPr lang="en-US" altLang="en-US" dirty="0" smtClean="0"/>
              <a:t>:  The process is waiting for some event to occur</a:t>
            </a:r>
          </a:p>
          <a:p>
            <a:pPr lvl="1"/>
            <a:r>
              <a:rPr lang="en-US" altLang="en-US" b="1" dirty="0" smtClean="0"/>
              <a:t>ready</a:t>
            </a:r>
            <a:r>
              <a:rPr lang="en-US" altLang="en-US" dirty="0" smtClean="0"/>
              <a:t>:  The process is waiting to be assigned to a processor</a:t>
            </a:r>
          </a:p>
          <a:p>
            <a:pPr lvl="1"/>
            <a:r>
              <a:rPr lang="en-US" altLang="en-US" b="1" dirty="0" smtClean="0"/>
              <a:t>terminated</a:t>
            </a:r>
            <a:r>
              <a:rPr lang="en-US" altLang="en-US" dirty="0" smtClean="0"/>
              <a:t>:  The process has finished execution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6669" y="144462"/>
            <a:ext cx="10507132" cy="8080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Diagram of Process State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924" y="1638294"/>
            <a:ext cx="10262715" cy="40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2" y="136526"/>
            <a:ext cx="10509248" cy="8159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41401"/>
            <a:ext cx="7480300" cy="5651499"/>
          </a:xfrm>
        </p:spPr>
        <p:txBody>
          <a:bodyPr>
            <a:normAutofit fontScale="62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 sz="4500" dirty="0" smtClean="0"/>
              <a:t>Information associated with each process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4500" dirty="0" smtClean="0"/>
              <a:t>(also called </a:t>
            </a:r>
            <a:r>
              <a:rPr lang="en-US" altLang="en-US" sz="4500" b="1" dirty="0" smtClean="0">
                <a:solidFill>
                  <a:srgbClr val="F7B217"/>
                </a:solidFill>
              </a:rPr>
              <a:t>task control block</a:t>
            </a:r>
            <a:r>
              <a:rPr lang="en-US" altLang="en-US" sz="4500" dirty="0" smtClean="0"/>
              <a:t>)</a:t>
            </a:r>
          </a:p>
          <a:p>
            <a:r>
              <a:rPr lang="en-US" altLang="en-US" sz="4500" dirty="0" smtClean="0"/>
              <a:t>Process state – running, waiting, etc</a:t>
            </a:r>
          </a:p>
          <a:p>
            <a:r>
              <a:rPr lang="en-US" altLang="en-US" sz="4500" dirty="0" smtClean="0"/>
              <a:t>Program counter – location of instruction to next execute</a:t>
            </a:r>
          </a:p>
          <a:p>
            <a:r>
              <a:rPr lang="en-US" altLang="en-US" sz="4500" dirty="0" smtClean="0"/>
              <a:t>CPU registers – contents of all process-centric registers</a:t>
            </a:r>
          </a:p>
          <a:p>
            <a:r>
              <a:rPr lang="en-US" altLang="en-US" sz="4500" dirty="0" smtClean="0"/>
              <a:t>CPU scheduling information- priorities, scheduling queue pointers</a:t>
            </a:r>
          </a:p>
          <a:p>
            <a:r>
              <a:rPr lang="en-US" altLang="en-US" sz="4500" dirty="0" smtClean="0"/>
              <a:t>Memory-management information – memory allocated to the process</a:t>
            </a:r>
          </a:p>
          <a:p>
            <a:r>
              <a:rPr lang="en-US" altLang="en-US" sz="4500" dirty="0" smtClean="0"/>
              <a:t>Accounting information – CPU used, clock time elapsed since start, time limits</a:t>
            </a:r>
          </a:p>
          <a:p>
            <a:r>
              <a:rPr lang="en-US" altLang="en-US" sz="4500" dirty="0" smtClean="0"/>
              <a:t>I/O status information – I/O devices allocated to process, list of open files</a:t>
            </a:r>
          </a:p>
          <a:p>
            <a:endParaRPr lang="en-US" altLang="en-US" dirty="0" smtClean="0"/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967" y="1216023"/>
            <a:ext cx="3007463" cy="482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CPU Switch From Process to Process</a:t>
            </a: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730" y="1003297"/>
            <a:ext cx="8742858" cy="58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2433" y="127000"/>
            <a:ext cx="10536767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Threads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93789"/>
            <a:ext cx="10502900" cy="556101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So far, process has a single thread of execution</a:t>
            </a:r>
          </a:p>
          <a:p>
            <a:r>
              <a:rPr lang="en-US" altLang="en-US" dirty="0" smtClean="0"/>
              <a:t>Consider having multiple program counters per process</a:t>
            </a:r>
          </a:p>
          <a:p>
            <a:pPr lvl="1"/>
            <a:r>
              <a:rPr lang="en-US" altLang="en-US" dirty="0" smtClean="0"/>
              <a:t>Multiple locations can execute at once</a:t>
            </a:r>
          </a:p>
          <a:p>
            <a:pPr lvl="2"/>
            <a:r>
              <a:rPr lang="en-US" altLang="en-US" sz="2800" dirty="0" smtClean="0"/>
              <a:t>Multiple threads of control -&gt; </a:t>
            </a:r>
            <a:r>
              <a:rPr lang="en-US" altLang="en-US" sz="2800" b="1" dirty="0" smtClean="0">
                <a:solidFill>
                  <a:srgbClr val="F7B217"/>
                </a:solidFill>
              </a:rPr>
              <a:t>threads</a:t>
            </a:r>
          </a:p>
          <a:p>
            <a:r>
              <a:rPr lang="en-US" altLang="en-US" dirty="0" smtClean="0"/>
              <a:t>Must then have storage for thread details, multiple program counters in PCB</a:t>
            </a:r>
          </a:p>
          <a:p>
            <a:r>
              <a:rPr lang="en-US" altLang="en-US" dirty="0" smtClean="0"/>
              <a:t>See next chapter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6031" y="6190938"/>
            <a:ext cx="594673" cy="479419"/>
          </a:xfrm>
        </p:spPr>
        <p:txBody>
          <a:bodyPr/>
          <a:lstStyle/>
          <a:p>
            <a:pPr algn="ctr"/>
            <a:fld id="{1397BFD8-F312-4EF2-A268-44FB4BDDBBB0}" type="slidenum">
              <a:rPr lang="ru-RU" smtClean="0"/>
              <a:pPr algn="ctr"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lIns="72000" tIns="25200" rIns="0" bIns="25200" rtlCol="0" anchor="ctr" anchorCtr="0">
        <a:normAutofit/>
      </a:bodyPr>
      <a:lstStyle>
        <a:defPPr>
          <a:defRPr sz="4400" b="0" dirty="0" smtClean="0">
            <a:solidFill>
              <a:srgbClr val="2E5E8E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24526</TotalTime>
  <Words>1558</Words>
  <Application>Microsoft Office PowerPoint</Application>
  <PresentationFormat>Произвольный</PresentationFormat>
  <Paragraphs>256</Paragraphs>
  <Slides>38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Computer Architecture and Operating Systems Lecture 6: Processes and Threads</vt:lpstr>
      <vt:lpstr>Process Concept</vt:lpstr>
      <vt:lpstr>Process Concept (Cont.)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Threads</vt:lpstr>
      <vt:lpstr>Process Representation in Linux</vt:lpstr>
      <vt:lpstr>Process Scheduling</vt:lpstr>
      <vt:lpstr>Ready Queue And Various I/O Device Queues</vt:lpstr>
      <vt:lpstr>Representation of Process Scheduling</vt:lpstr>
      <vt:lpstr>Schedulers</vt:lpstr>
      <vt:lpstr>Addition of Medium Term Scheduling</vt:lpstr>
      <vt:lpstr>Context Switch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Creating a Separate Process via Windows API</vt:lpstr>
      <vt:lpstr>Process Termination</vt:lpstr>
      <vt:lpstr>Process Termination</vt:lpstr>
      <vt:lpstr>Interprocess Communication</vt:lpstr>
      <vt:lpstr>Communications Models </vt:lpstr>
      <vt:lpstr>Cooperating Processes</vt:lpstr>
      <vt:lpstr>Producer-Consumer Problem</vt:lpstr>
      <vt:lpstr>Interprocess Communication –  Shared Memory</vt:lpstr>
      <vt:lpstr>Interprocess Communication – Message Passing</vt:lpstr>
      <vt:lpstr>User Threads and Kernel Threads</vt:lpstr>
      <vt:lpstr>Pthreads</vt:lpstr>
      <vt:lpstr>Pthreads Example</vt:lpstr>
      <vt:lpstr>Pthreads Example (Cont.)</vt:lpstr>
      <vt:lpstr>Pthreads Code for Joining 10 Threads</vt:lpstr>
      <vt:lpstr>Windows  Multithreaded C Program</vt:lpstr>
      <vt:lpstr>Windows  Multithreaded C Program (Cont.)</vt:lpstr>
      <vt:lpstr>Any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and Operating Systems Lecture X: Lecture Topic</dc:title>
  <dc:creator>Sergey</dc:creator>
  <cp:lastModifiedBy>Sergey</cp:lastModifiedBy>
  <cp:revision>640</cp:revision>
  <dcterms:created xsi:type="dcterms:W3CDTF">2015-11-11T03:30:50Z</dcterms:created>
  <dcterms:modified xsi:type="dcterms:W3CDTF">2021-04-12T07:02:07Z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(2)G/0n5s0OJt210kN0rMWPVQgnJI6CDE+6BJT+m6OwLQhkCYjwBoWUkYgkanWIKkgRsYh1B8Uj
e9GKfJM6aX3r56ETiFwURgdOiBOzXg//2GJs86GhGmUDxNF53xchHKM7j5AmpDAb9kCVOthI
Vzwq8aqehDohU2q0rm75EVuWLFLycQxUptlmAykA+3y+mCquEUlzScYjU+C0yNJA0e25zFTR
VsiptQwuBlrGi0PH0B</vt:lpwstr>
  </property>
  <property fmtid="{D5CDD505-2E9C-101B-9397-08002B2CF9AE}" pid="3" name="_2015_ms_pID_7253431">
    <vt:lpwstr>cFpAZV5KZCnc4SP5f7FtzXr/76MDjckm9A3DXxVCfqeMgEQYiQ0I+M
4j2HbcKpUuwdcu9RQEEs4C2URPiN+OAiEjj+Hnx0ogsoNU0RUZ2tVUDezP69WF3SgS0C61Fy
Mt8fLffal9Igb8Y/bfA71baKTUgfKfEcrC/ahGnsp/HEWn8Mjtc1ed1HsSBiMbW5tJ3TsC4f
MGpi5EfdQ8hu73PY</vt:lpwstr>
  </property>
</Properties>
</file>