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96" r:id="rId3"/>
    <p:sldId id="297" r:id="rId4"/>
    <p:sldId id="298" r:id="rId5"/>
    <p:sldId id="299" r:id="rId6"/>
    <p:sldId id="300" r:id="rId7"/>
    <p:sldId id="301" r:id="rId8"/>
    <p:sldId id="302" r:id="rId9"/>
    <p:sldId id="303" r:id="rId10"/>
    <p:sldId id="304" r:id="rId11"/>
    <p:sldId id="306" r:id="rId12"/>
    <p:sldId id="305" r:id="rId13"/>
    <p:sldId id="307" r:id="rId14"/>
    <p:sldId id="308" r:id="rId15"/>
    <p:sldId id="272"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амкин Александр Сергеевич" initials="КАС"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3272"/>
    <a:srgbClr val="F7B217"/>
    <a:srgbClr val="2F5CB5"/>
    <a:srgbClr val="F3B217"/>
    <a:srgbClr val="F07F09"/>
    <a:srgbClr val="FF6600"/>
    <a:srgbClr val="273272"/>
    <a:srgbClr val="F8BA30"/>
    <a:srgbClr val="FFC000"/>
    <a:srgbClr val="2E5E8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2" autoAdjust="0"/>
    <p:restoredTop sz="99729" autoAdjust="0"/>
  </p:normalViewPr>
  <p:slideViewPr>
    <p:cSldViewPr snapToGrid="0">
      <p:cViewPr>
        <p:scale>
          <a:sx n="80" d="100"/>
          <a:sy n="80" d="100"/>
        </p:scale>
        <p:origin x="-546"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307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06195-8D78-4F6F-B8E4-FA67975ACEF5}" type="datetimeFigureOut">
              <a:rPr lang="ru-RU" smtClean="0"/>
              <a:pPr/>
              <a:t>23.03.2021</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301F6-630C-4517-9108-FC1E44EE8C87}" type="slidenum">
              <a:rPr lang="ru-RU" smtClean="0"/>
              <a:pPr/>
              <a:t>‹#›</a:t>
            </a:fld>
            <a:endParaRPr lang="ru-RU"/>
          </a:p>
        </p:txBody>
      </p:sp>
    </p:spTree>
    <p:extLst>
      <p:ext uri="{BB962C8B-B14F-4D97-AF65-F5344CB8AC3E}">
        <p14:creationId xmlns="" xmlns:p14="http://schemas.microsoft.com/office/powerpoint/2010/main" val="8272799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212F1-C3D9-4F2B-8F42-5E960FE8BE51}" type="datetimeFigureOut">
              <a:rPr lang="ru-RU" smtClean="0"/>
              <a:pPr/>
              <a:t>23.03.2021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3B3A5-99BF-45D9-956B-DC57CC23AD97}" type="slidenum">
              <a:rPr lang="ru-RU" smtClean="0"/>
              <a:pPr/>
              <a:t>‹#›</a:t>
            </a:fld>
            <a:endParaRPr lang="ru-RU"/>
          </a:p>
        </p:txBody>
      </p:sp>
    </p:spTree>
    <p:extLst>
      <p:ext uri="{BB962C8B-B14F-4D97-AF65-F5344CB8AC3E}">
        <p14:creationId xmlns="" xmlns:p14="http://schemas.microsoft.com/office/powerpoint/2010/main" val="386502139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583B3A5-99BF-45D9-956B-DC57CC23AD97}" type="slidenum">
              <a:rPr lang="ru-RU" smtClean="0"/>
              <a:pPr/>
              <a:t>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Верхний колонтитул 5"/>
          <p:cNvSpPr>
            <a:spLocks noGrp="1"/>
          </p:cNvSpPr>
          <p:nvPr>
            <p:ph type="hdr" sz="quarter" idx="12"/>
          </p:nvPr>
        </p:nvSpPr>
        <p:spPr/>
        <p:txBody>
          <a:bodyPr/>
          <a:lstStyle/>
          <a:p>
            <a:endParaRPr lang="ru-RU" dirty="0"/>
          </a:p>
        </p:txBody>
      </p:sp>
    </p:spTree>
    <p:extLst>
      <p:ext uri="{BB962C8B-B14F-4D97-AF65-F5344CB8AC3E}">
        <p14:creationId xmlns="" xmlns:p14="http://schemas.microsoft.com/office/powerpoint/2010/main" val="238179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83B3A5-99BF-45D9-956B-DC57CC23AD97}" type="slidenum">
              <a:rPr lang="ru-RU" smtClean="0"/>
              <a:pPr/>
              <a:t>15</a:t>
            </a:fld>
            <a:endParaRPr lang="ru-RU"/>
          </a:p>
        </p:txBody>
      </p:sp>
    </p:spTree>
    <p:extLst>
      <p:ext uri="{BB962C8B-B14F-4D97-AF65-F5344CB8AC3E}">
        <p14:creationId xmlns="" xmlns:p14="http://schemas.microsoft.com/office/powerpoint/2010/main" val="19159508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12" name="Rectangle 5"/>
          <p:cNvSpPr/>
          <p:nvPr userDrawn="1"/>
        </p:nvSpPr>
        <p:spPr>
          <a:xfrm>
            <a:off x="-1" y="2601087"/>
            <a:ext cx="12192001" cy="1603772"/>
          </a:xfrm>
          <a:prstGeom prst="rect">
            <a:avLst/>
          </a:prstGeom>
          <a:solidFill>
            <a:srgbClr val="2F5CB5"/>
          </a:solidFill>
          <a:ln w="19050" cap="sq" cmpd="sng" algn="ctr">
            <a:solidFill>
              <a:srgbClr val="FF66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6"/>
          <p:cNvSpPr/>
          <p:nvPr userDrawn="1"/>
        </p:nvSpPr>
        <p:spPr>
          <a:xfrm>
            <a:off x="0" y="2545985"/>
            <a:ext cx="12192000" cy="59883"/>
          </a:xfrm>
          <a:prstGeom prst="rect">
            <a:avLst/>
          </a:prstGeom>
          <a:solidFill>
            <a:srgbClr val="F7B217"/>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9"/>
          <p:cNvSpPr/>
          <p:nvPr userDrawn="1"/>
        </p:nvSpPr>
        <p:spPr>
          <a:xfrm>
            <a:off x="0" y="4210574"/>
            <a:ext cx="12192000" cy="45719"/>
          </a:xfrm>
          <a:prstGeom prst="rect">
            <a:avLst/>
          </a:prstGeom>
          <a:solidFill>
            <a:srgbClr val="F7B217"/>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Title 7"/>
          <p:cNvSpPr>
            <a:spLocks noGrp="1"/>
          </p:cNvSpPr>
          <p:nvPr>
            <p:ph type="ctrTitle"/>
          </p:nvPr>
        </p:nvSpPr>
        <p:spPr>
          <a:xfrm>
            <a:off x="0" y="2601227"/>
            <a:ext cx="12192000" cy="1840144"/>
          </a:xfrm>
        </p:spPr>
        <p:txBody>
          <a:bodyPr anchor="ctr"/>
          <a:lstStyle>
            <a:lvl1pPr algn="ctr">
              <a:defRPr lang="en-US" dirty="0">
                <a:solidFill>
                  <a:srgbClr val="FFFFFF"/>
                </a:solidFill>
              </a:defRPr>
            </a:lvl1pPr>
          </a:lstStyle>
          <a:p>
            <a:r>
              <a:rPr lang="en-US" dirty="0" smtClean="0"/>
              <a:t>Click to edit Master title style</a:t>
            </a:r>
            <a:endParaRPr lang="en-US" dirty="0"/>
          </a:p>
        </p:txBody>
      </p:sp>
      <p:pic>
        <p:nvPicPr>
          <p:cNvPr id="9" name="Рисунок 8" descr="logo_с_hse_cmyk_e.png"/>
          <p:cNvPicPr>
            <a:picLocks noChangeAspect="1"/>
          </p:cNvPicPr>
          <p:nvPr userDrawn="1"/>
        </p:nvPicPr>
        <p:blipFill>
          <a:blip r:embed="rId2" cstate="print"/>
          <a:stretch>
            <a:fillRect/>
          </a:stretch>
        </p:blipFill>
        <p:spPr>
          <a:xfrm>
            <a:off x="3934031" y="213770"/>
            <a:ext cx="1704213" cy="2196275"/>
          </a:xfrm>
          <a:prstGeom prst="rect">
            <a:avLst/>
          </a:prstGeom>
        </p:spPr>
      </p:pic>
      <p:pic>
        <p:nvPicPr>
          <p:cNvPr id="10" name="Рисунок 9" descr="Unknown.png"/>
          <p:cNvPicPr>
            <a:picLocks noChangeAspect="1"/>
          </p:cNvPicPr>
          <p:nvPr userDrawn="1"/>
        </p:nvPicPr>
        <p:blipFill>
          <a:blip r:embed="rId3" cstate="print"/>
          <a:stretch>
            <a:fillRect/>
          </a:stretch>
        </p:blipFill>
        <p:spPr>
          <a:xfrm>
            <a:off x="6045713" y="219880"/>
            <a:ext cx="2143125" cy="2143125"/>
          </a:xfrm>
          <a:prstGeom prst="rect">
            <a:avLst/>
          </a:prstGeom>
        </p:spPr>
      </p:pic>
    </p:spTree>
    <p:extLst>
      <p:ext uri="{BB962C8B-B14F-4D97-AF65-F5344CB8AC3E}">
        <p14:creationId xmlns="" xmlns:p14="http://schemas.microsoft.com/office/powerpoint/2010/main" val="3224551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97111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33488778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Прямоугольник 10"/>
          <p:cNvSpPr/>
          <p:nvPr userDrawn="1"/>
        </p:nvSpPr>
        <p:spPr>
          <a:xfrm>
            <a:off x="838200" y="123553"/>
            <a:ext cx="10515600" cy="842818"/>
          </a:xfrm>
          <a:prstGeom prst="rect">
            <a:avLst/>
          </a:prstGeom>
          <a:solidFill>
            <a:srgbClr val="2F5C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273272"/>
              </a:solidFill>
            </a:endParaRPr>
          </a:p>
        </p:txBody>
      </p:sp>
      <p:sp>
        <p:nvSpPr>
          <p:cNvPr id="21" name="Овал 20"/>
          <p:cNvSpPr/>
          <p:nvPr userDrawn="1"/>
        </p:nvSpPr>
        <p:spPr>
          <a:xfrm flipV="1">
            <a:off x="10775841" y="6190935"/>
            <a:ext cx="584617" cy="502173"/>
          </a:xfrm>
          <a:prstGeom prst="ellipse">
            <a:avLst/>
          </a:prstGeom>
          <a:solidFill>
            <a:srgbClr val="2F5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73272"/>
              </a:solidFill>
            </a:endParaRPr>
          </a:p>
        </p:txBody>
      </p:sp>
      <p:sp>
        <p:nvSpPr>
          <p:cNvPr id="3" name="Объект 2"/>
          <p:cNvSpPr>
            <a:spLocks noGrp="1"/>
          </p:cNvSpPr>
          <p:nvPr>
            <p:ph idx="1"/>
          </p:nvPr>
        </p:nvSpPr>
        <p:spPr>
          <a:xfrm>
            <a:off x="838200" y="1178053"/>
            <a:ext cx="10515600" cy="4997896"/>
          </a:xfrm>
        </p:spPr>
        <p:txBody>
          <a:bodyPr/>
          <a:lstStyle>
            <a:lvl1pPr>
              <a:buFont typeface="Wingdings" pitchFamily="2" charset="2"/>
              <a:buChar char="§"/>
              <a:defRPr sz="3600">
                <a:solidFill>
                  <a:srgbClr val="273272"/>
                </a:solidFill>
              </a:defRPr>
            </a:lvl1pPr>
            <a:lvl2pPr>
              <a:buClr>
                <a:srgbClr val="F7B217"/>
              </a:buClr>
              <a:buFont typeface="Wingdings" pitchFamily="2" charset="2"/>
              <a:buChar char="§"/>
              <a:defRPr sz="3200">
                <a:solidFill>
                  <a:srgbClr val="273272"/>
                </a:solidFill>
              </a:defRPr>
            </a:lvl2pPr>
            <a:lvl3pPr>
              <a:buFont typeface="Wingdings" pitchFamily="2" charset="2"/>
              <a:buChar char="§"/>
              <a:defRPr sz="2400">
                <a:solidFill>
                  <a:srgbClr val="273272"/>
                </a:solidFill>
              </a:defRPr>
            </a:lvl3pPr>
            <a:lvl4pPr>
              <a:defRPr sz="2000">
                <a:solidFill>
                  <a:srgbClr val="273272"/>
                </a:solidFill>
              </a:defRPr>
            </a:lvl4pPr>
            <a:lvl5pPr>
              <a:defRPr sz="1800">
                <a:solidFill>
                  <a:srgbClr val="273272"/>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омер слайда 5"/>
          <p:cNvSpPr>
            <a:spLocks noGrp="1"/>
          </p:cNvSpPr>
          <p:nvPr>
            <p:ph type="sldNum" sz="quarter" idx="12"/>
          </p:nvPr>
        </p:nvSpPr>
        <p:spPr>
          <a:xfrm>
            <a:off x="10776031" y="6190938"/>
            <a:ext cx="594673" cy="479419"/>
          </a:xfrm>
        </p:spPr>
        <p:txBody>
          <a:bodyPr/>
          <a:lstStyle>
            <a:lvl1pPr>
              <a:defRPr sz="2000" b="1">
                <a:solidFill>
                  <a:srgbClr val="F7B217"/>
                </a:solidFill>
              </a:defRPr>
            </a:lvl1pPr>
          </a:lstStyle>
          <a:p>
            <a:pPr algn="ctr"/>
            <a:fld id="{1397BFD8-F312-4EF2-A268-44FB4BDDBBB0}" type="slidenum">
              <a:rPr lang="ru-RU" smtClean="0"/>
              <a:pPr algn="ctr"/>
              <a:t>‹#›</a:t>
            </a:fld>
            <a:endParaRPr lang="ru-RU" dirty="0"/>
          </a:p>
        </p:txBody>
      </p:sp>
      <p:sp>
        <p:nvSpPr>
          <p:cNvPr id="2" name="Заголовок 1"/>
          <p:cNvSpPr>
            <a:spLocks noGrp="1"/>
          </p:cNvSpPr>
          <p:nvPr>
            <p:ph type="title" hasCustomPrompt="1"/>
          </p:nvPr>
        </p:nvSpPr>
        <p:spPr>
          <a:xfrm>
            <a:off x="838200" y="107867"/>
            <a:ext cx="10515600" cy="840215"/>
          </a:xfrm>
          <a:noFill/>
          <a:effectLst/>
        </p:spPr>
        <p:txBody>
          <a:bodyPr lIns="72000" tIns="25200" rIns="0" bIns="25200"/>
          <a:lstStyle>
            <a:lvl1pPr algn="ctr">
              <a:lnSpc>
                <a:spcPct val="100000"/>
              </a:lnSpc>
              <a:defRPr sz="4800" b="1">
                <a:solidFill>
                  <a:srgbClr val="F7B217"/>
                </a:solidFill>
              </a:defRPr>
            </a:lvl1pPr>
          </a:lstStyle>
          <a:p>
            <a:r>
              <a:rPr lang="en-US" dirty="0" smtClean="0"/>
              <a:t>Slide Header</a:t>
            </a:r>
            <a:endParaRPr lang="ru-RU" dirty="0"/>
          </a:p>
        </p:txBody>
      </p:sp>
    </p:spTree>
    <p:extLst>
      <p:ext uri="{BB962C8B-B14F-4D97-AF65-F5344CB8AC3E}">
        <p14:creationId xmlns="" xmlns:p14="http://schemas.microsoft.com/office/powerpoint/2010/main" val="32569539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3067076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37100159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dirty="0"/>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40755909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28896048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1523847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2127791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17527051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968833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600696"/>
            <a:ext cx="12192000" cy="1587256"/>
          </a:xfrm>
          <a:effectLst/>
        </p:spPr>
        <p:txBody>
          <a:bodyPr>
            <a:normAutofit/>
          </a:bodyPr>
          <a:lstStyle/>
          <a:p>
            <a:pPr fontAlgn="base"/>
            <a:r>
              <a:rPr lang="en-US" b="1" dirty="0" smtClean="0">
                <a:solidFill>
                  <a:schemeClr val="bg1"/>
                </a:solidFill>
              </a:rPr>
              <a:t>Computer Architecture </a:t>
            </a:r>
            <a:r>
              <a:rPr lang="en-US" b="1" dirty="0" smtClean="0"/>
              <a:t>and </a:t>
            </a:r>
            <a:r>
              <a:rPr lang="en-US" b="1" dirty="0" smtClean="0">
                <a:solidFill>
                  <a:srgbClr val="F7B217"/>
                </a:solidFill>
              </a:rPr>
              <a:t>Operating Systems</a:t>
            </a:r>
            <a:r>
              <a:rPr lang="en-US" b="1" dirty="0" smtClean="0"/>
              <a:t/>
            </a:r>
            <a:br>
              <a:rPr lang="en-US" b="1" dirty="0" smtClean="0"/>
            </a:br>
            <a:r>
              <a:rPr lang="en-US" b="1" dirty="0" smtClean="0"/>
              <a:t>Lecture </a:t>
            </a:r>
            <a:r>
              <a:rPr lang="ru-RU" b="1" dirty="0" smtClean="0"/>
              <a:t>2</a:t>
            </a:r>
            <a:r>
              <a:rPr lang="en-US" b="1" dirty="0" smtClean="0"/>
              <a:t>: The C Programming Language</a:t>
            </a:r>
            <a:endParaRPr lang="en-US" b="1" dirty="0"/>
          </a:p>
        </p:txBody>
      </p:sp>
      <p:sp>
        <p:nvSpPr>
          <p:cNvPr id="5" name="Subtitle 11"/>
          <p:cNvSpPr>
            <a:spLocks noGrp="1"/>
          </p:cNvSpPr>
          <p:nvPr>
            <p:ph type="subTitle" idx="4294967295"/>
          </p:nvPr>
        </p:nvSpPr>
        <p:spPr>
          <a:xfrm>
            <a:off x="0" y="4423118"/>
            <a:ext cx="12192000" cy="573664"/>
          </a:xfrm>
        </p:spPr>
        <p:txBody>
          <a:bodyPr>
            <a:noAutofit/>
          </a:bodyPr>
          <a:lstStyle/>
          <a:p>
            <a:pPr algn="ctr">
              <a:buNone/>
              <a:defRPr/>
            </a:pPr>
            <a:r>
              <a:rPr lang="en-US" sz="4800" b="1" dirty="0" smtClean="0"/>
              <a:t>Andrei Tatarnikov</a:t>
            </a:r>
            <a:endParaRPr lang="en-US" sz="4800" b="1" dirty="0"/>
          </a:p>
        </p:txBody>
      </p:sp>
      <p:sp>
        <p:nvSpPr>
          <p:cNvPr id="14" name="TextBox 13"/>
          <p:cNvSpPr txBox="1"/>
          <p:nvPr/>
        </p:nvSpPr>
        <p:spPr>
          <a:xfrm>
            <a:off x="-47500" y="5305305"/>
            <a:ext cx="12239500" cy="954107"/>
          </a:xfrm>
          <a:prstGeom prst="rect">
            <a:avLst/>
          </a:prstGeom>
          <a:noFill/>
        </p:spPr>
        <p:txBody>
          <a:bodyPr wrap="square">
            <a:spAutoFit/>
          </a:bodyPr>
          <a:lstStyle/>
          <a:p>
            <a:pPr algn="ctr">
              <a:defRPr/>
            </a:pPr>
            <a:r>
              <a:rPr lang="en-US" sz="2800" b="1" u="sng" dirty="0" smtClean="0">
                <a:solidFill>
                  <a:srgbClr val="0070C0"/>
                </a:solidFill>
                <a:latin typeface="+mj-lt"/>
                <a:cs typeface="Calibri" pitchFamily="34" charset="0"/>
              </a:rPr>
              <a:t>atatarnikov@hse.ru </a:t>
            </a:r>
          </a:p>
          <a:p>
            <a:pPr algn="ctr">
              <a:defRPr/>
            </a:pPr>
            <a:r>
              <a:rPr lang="en-US" sz="2800" b="1" u="sng" dirty="0" smtClean="0">
                <a:solidFill>
                  <a:srgbClr val="0070C0"/>
                </a:solidFill>
                <a:latin typeface="+mj-lt"/>
                <a:cs typeface="Calibri" pitchFamily="34" charset="0"/>
              </a:rPr>
              <a:t>@andrewt0301</a:t>
            </a:r>
            <a:endParaRPr lang="en-US" sz="2800" b="1" u="sng" dirty="0">
              <a:solidFill>
                <a:srgbClr val="0070C0"/>
              </a:solidFill>
              <a:latin typeface="+mj-lt"/>
              <a:cs typeface="Calibri" pitchFamily="34" charset="0"/>
            </a:endParaRPr>
          </a:p>
        </p:txBody>
      </p:sp>
    </p:spTree>
    <p:extLst>
      <p:ext uri="{BB962C8B-B14F-4D97-AF65-F5344CB8AC3E}">
        <p14:creationId xmlns="" xmlns:p14="http://schemas.microsoft.com/office/powerpoint/2010/main" val="2492894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spcBef>
                <a:spcPts val="1200"/>
              </a:spcBef>
            </a:pPr>
            <a:r>
              <a:rPr lang="en-US" dirty="0" smtClean="0"/>
              <a:t>Place </a:t>
            </a:r>
            <a:r>
              <a:rPr lang="en-US" dirty="0" smtClean="0"/>
              <a:t>for variables that </a:t>
            </a:r>
            <a:r>
              <a:rPr lang="en-US" dirty="0" smtClean="0"/>
              <a:t>persist</a:t>
            </a:r>
          </a:p>
          <a:p>
            <a:pPr lvl="1">
              <a:spcBef>
                <a:spcPts val="1200"/>
              </a:spcBef>
            </a:pPr>
            <a:r>
              <a:rPr lang="en-US" dirty="0" smtClean="0"/>
              <a:t>Data </a:t>
            </a:r>
            <a:r>
              <a:rPr lang="en-US" dirty="0" smtClean="0"/>
              <a:t>not subject to comings and goings like function </a:t>
            </a:r>
            <a:r>
              <a:rPr lang="en-US" dirty="0" smtClean="0"/>
              <a:t>calls</a:t>
            </a:r>
          </a:p>
          <a:p>
            <a:pPr lvl="1">
              <a:spcBef>
                <a:spcPts val="1200"/>
              </a:spcBef>
            </a:pPr>
            <a:r>
              <a:rPr lang="en-US" dirty="0" smtClean="0"/>
              <a:t>Examples</a:t>
            </a:r>
            <a:r>
              <a:rPr lang="en-US" dirty="0" smtClean="0"/>
              <a:t>: </a:t>
            </a:r>
            <a:r>
              <a:rPr lang="en-US" dirty="0" smtClean="0"/>
              <a:t>string </a:t>
            </a:r>
            <a:r>
              <a:rPr lang="en-US" dirty="0" smtClean="0"/>
              <a:t>literals, global </a:t>
            </a:r>
            <a:r>
              <a:rPr lang="en-US" dirty="0" smtClean="0"/>
              <a:t>variables</a:t>
            </a:r>
          </a:p>
          <a:p>
            <a:pPr lvl="1">
              <a:spcBef>
                <a:spcPts val="1200"/>
              </a:spcBef>
            </a:pPr>
            <a:r>
              <a:rPr lang="en-US" dirty="0" smtClean="0"/>
              <a:t>String </a:t>
            </a:r>
            <a:r>
              <a:rPr lang="en-US" dirty="0" smtClean="0"/>
              <a:t>literal example: char * </a:t>
            </a:r>
            <a:r>
              <a:rPr lang="en-US" dirty="0" err="1" smtClean="0"/>
              <a:t>str</a:t>
            </a:r>
            <a:r>
              <a:rPr lang="en-US" dirty="0" smtClean="0"/>
              <a:t> = “hi</a:t>
            </a:r>
            <a:r>
              <a:rPr lang="en-US" dirty="0" smtClean="0"/>
              <a:t>”;</a:t>
            </a:r>
          </a:p>
          <a:p>
            <a:pPr lvl="1">
              <a:spcBef>
                <a:spcPts val="1200"/>
              </a:spcBef>
            </a:pPr>
            <a:r>
              <a:rPr lang="en-US" dirty="0" smtClean="0"/>
              <a:t>Do </a:t>
            </a:r>
            <a:r>
              <a:rPr lang="en-US" dirty="0" smtClean="0"/>
              <a:t>not be mistaken with: char </a:t>
            </a:r>
            <a:r>
              <a:rPr lang="en-US" dirty="0" err="1" smtClean="0"/>
              <a:t>str</a:t>
            </a:r>
            <a:r>
              <a:rPr lang="en-US" dirty="0" smtClean="0"/>
              <a:t>[] = “hi</a:t>
            </a:r>
            <a:r>
              <a:rPr lang="en-US" dirty="0" smtClean="0"/>
              <a:t>”;</a:t>
            </a:r>
          </a:p>
          <a:p>
            <a:pPr lvl="2">
              <a:spcBef>
                <a:spcPts val="1200"/>
              </a:spcBef>
            </a:pPr>
            <a:r>
              <a:rPr lang="en-US" dirty="0" smtClean="0"/>
              <a:t>This </a:t>
            </a:r>
            <a:r>
              <a:rPr lang="en-US" dirty="0" smtClean="0"/>
              <a:t>will put </a:t>
            </a:r>
            <a:r>
              <a:rPr lang="en-US" dirty="0" err="1" smtClean="0"/>
              <a:t>str</a:t>
            </a:r>
            <a:r>
              <a:rPr lang="en-US" dirty="0" smtClean="0"/>
              <a:t> on the stack</a:t>
            </a:r>
            <a:r>
              <a:rPr lang="en-US" dirty="0" smtClean="0"/>
              <a:t>!</a:t>
            </a:r>
          </a:p>
          <a:p>
            <a:pPr>
              <a:spcBef>
                <a:spcPts val="1200"/>
              </a:spcBef>
            </a:pPr>
            <a:r>
              <a:rPr lang="en-US" dirty="0" smtClean="0"/>
              <a:t>Size </a:t>
            </a:r>
            <a:r>
              <a:rPr lang="en-US" dirty="0" smtClean="0"/>
              <a:t>does not change, but sometimes data can</a:t>
            </a:r>
          </a:p>
          <a:p>
            <a:pPr lvl="1">
              <a:spcBef>
                <a:spcPts val="1200"/>
              </a:spcBef>
            </a:pPr>
            <a:r>
              <a:rPr lang="en-US" dirty="0" smtClean="0"/>
              <a:t>Notably </a:t>
            </a:r>
            <a:r>
              <a:rPr lang="en-US" dirty="0" smtClean="0"/>
              <a:t>string literals cannot</a:t>
            </a:r>
            <a:endParaRPr lang="ru-RU" dirty="0"/>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10</a:t>
            </a:fld>
            <a:endParaRPr lang="ru-RU" dirty="0"/>
          </a:p>
        </p:txBody>
      </p:sp>
      <p:sp>
        <p:nvSpPr>
          <p:cNvPr id="4" name="Заголовок 3"/>
          <p:cNvSpPr>
            <a:spLocks noGrp="1"/>
          </p:cNvSpPr>
          <p:nvPr>
            <p:ph type="title"/>
          </p:nvPr>
        </p:nvSpPr>
        <p:spPr/>
        <p:txBody>
          <a:bodyPr/>
          <a:lstStyle/>
          <a:p>
            <a:r>
              <a:rPr lang="en-US" dirty="0" smtClean="0"/>
              <a:t>Static Data</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spcBef>
                <a:spcPts val="1800"/>
              </a:spcBef>
            </a:pPr>
            <a:r>
              <a:rPr lang="en-US" dirty="0" smtClean="0"/>
              <a:t>Copy </a:t>
            </a:r>
            <a:r>
              <a:rPr lang="en-US" dirty="0" smtClean="0"/>
              <a:t>of your code goes </a:t>
            </a:r>
            <a:r>
              <a:rPr lang="en-US" dirty="0" smtClean="0"/>
              <a:t>there</a:t>
            </a:r>
          </a:p>
          <a:p>
            <a:pPr lvl="1">
              <a:spcBef>
                <a:spcPts val="1800"/>
              </a:spcBef>
            </a:pPr>
            <a:r>
              <a:rPr lang="en-US" dirty="0" smtClean="0"/>
              <a:t>C </a:t>
            </a:r>
            <a:r>
              <a:rPr lang="en-US" dirty="0" smtClean="0"/>
              <a:t>code becomes data too</a:t>
            </a:r>
            <a:r>
              <a:rPr lang="en-US" dirty="0" smtClean="0"/>
              <a:t>!</a:t>
            </a:r>
          </a:p>
          <a:p>
            <a:pPr>
              <a:spcBef>
                <a:spcPts val="1800"/>
              </a:spcBef>
            </a:pPr>
            <a:r>
              <a:rPr lang="en-US" dirty="0" smtClean="0"/>
              <a:t>Does </a:t>
            </a:r>
            <a:r>
              <a:rPr lang="en-US" dirty="0" smtClean="0"/>
              <a:t>(should) not </a:t>
            </a:r>
            <a:r>
              <a:rPr lang="en-US" dirty="0" smtClean="0"/>
              <a:t>change</a:t>
            </a:r>
          </a:p>
          <a:p>
            <a:pPr lvl="1">
              <a:spcBef>
                <a:spcPts val="1800"/>
              </a:spcBef>
            </a:pPr>
            <a:r>
              <a:rPr lang="en-US" dirty="0" smtClean="0"/>
              <a:t>Typically read-only</a:t>
            </a:r>
            <a:endParaRPr lang="en-US" dirty="0" smtClean="0"/>
          </a:p>
          <a:p>
            <a:endParaRPr lang="ru-RU" dirty="0"/>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11</a:t>
            </a:fld>
            <a:endParaRPr lang="ru-RU" dirty="0"/>
          </a:p>
        </p:txBody>
      </p:sp>
      <p:sp>
        <p:nvSpPr>
          <p:cNvPr id="4" name="Заголовок 3"/>
          <p:cNvSpPr>
            <a:spLocks noGrp="1"/>
          </p:cNvSpPr>
          <p:nvPr>
            <p:ph type="title"/>
          </p:nvPr>
        </p:nvSpPr>
        <p:spPr/>
        <p:txBody>
          <a:bodyPr/>
          <a:lstStyle/>
          <a:p>
            <a:r>
              <a:rPr lang="en-US" dirty="0" smtClean="0"/>
              <a:t>Code</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38200" y="1178053"/>
            <a:ext cx="10515600" cy="5448378"/>
          </a:xfrm>
        </p:spPr>
        <p:txBody>
          <a:bodyPr>
            <a:normAutofit/>
          </a:bodyPr>
          <a:lstStyle/>
          <a:p>
            <a:r>
              <a:rPr lang="en-US" dirty="0" smtClean="0"/>
              <a:t>Want persisting memory (like static) even when we </a:t>
            </a:r>
            <a:r>
              <a:rPr lang="en-US" dirty="0" smtClean="0"/>
              <a:t>do not </a:t>
            </a:r>
            <a:r>
              <a:rPr lang="en-US" dirty="0" smtClean="0"/>
              <a:t>know size at compile time</a:t>
            </a:r>
            <a:r>
              <a:rPr lang="en-US" dirty="0" smtClean="0"/>
              <a:t>?</a:t>
            </a:r>
          </a:p>
          <a:p>
            <a:pPr lvl="1"/>
            <a:r>
              <a:rPr lang="en-US" dirty="0" smtClean="0"/>
              <a:t>e.g</a:t>
            </a:r>
            <a:r>
              <a:rPr lang="en-US" dirty="0" smtClean="0"/>
              <a:t>.  input files, user </a:t>
            </a:r>
            <a:r>
              <a:rPr lang="en-US" dirty="0" smtClean="0"/>
              <a:t>interaction</a:t>
            </a:r>
          </a:p>
          <a:p>
            <a:pPr lvl="1"/>
            <a:r>
              <a:rPr lang="en-US" dirty="0" smtClean="0"/>
              <a:t>Stack will not </a:t>
            </a:r>
            <a:r>
              <a:rPr lang="en-US" dirty="0" smtClean="0"/>
              <a:t>work because stack frames </a:t>
            </a:r>
            <a:r>
              <a:rPr lang="en-US" dirty="0" smtClean="0"/>
              <a:t>are not persistent</a:t>
            </a:r>
          </a:p>
          <a:p>
            <a:r>
              <a:rPr lang="en-US" dirty="0" smtClean="0"/>
              <a:t>Dynamically </a:t>
            </a:r>
            <a:r>
              <a:rPr lang="en-US" dirty="0" smtClean="0"/>
              <a:t>allocated memory goes on the </a:t>
            </a:r>
            <a:r>
              <a:rPr lang="en-US" dirty="0" smtClean="0"/>
              <a:t>Heap</a:t>
            </a:r>
          </a:p>
          <a:p>
            <a:pPr lvl="1"/>
            <a:r>
              <a:rPr lang="en-US" dirty="0" smtClean="0"/>
              <a:t>more </a:t>
            </a:r>
            <a:r>
              <a:rPr lang="en-US" dirty="0" smtClean="0"/>
              <a:t>permanent than </a:t>
            </a:r>
            <a:r>
              <a:rPr lang="en-US" dirty="0" smtClean="0"/>
              <a:t>Stack</a:t>
            </a:r>
          </a:p>
          <a:p>
            <a:r>
              <a:rPr lang="en-US" dirty="0" smtClean="0"/>
              <a:t>Need </a:t>
            </a:r>
            <a:r>
              <a:rPr lang="en-US" dirty="0" smtClean="0"/>
              <a:t>as much space as possible without interfering with </a:t>
            </a:r>
            <a:r>
              <a:rPr lang="en-US" dirty="0" smtClean="0"/>
              <a:t>Stack</a:t>
            </a:r>
          </a:p>
          <a:p>
            <a:pPr lvl="1"/>
            <a:r>
              <a:rPr lang="en-US" dirty="0" smtClean="0"/>
              <a:t>Start </a:t>
            </a:r>
            <a:r>
              <a:rPr lang="en-US" dirty="0" smtClean="0"/>
              <a:t>at opposite end and grow towards Stack</a:t>
            </a:r>
            <a:endParaRPr lang="ru-RU" dirty="0"/>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12</a:t>
            </a:fld>
            <a:endParaRPr lang="ru-RU" dirty="0"/>
          </a:p>
        </p:txBody>
      </p:sp>
      <p:sp>
        <p:nvSpPr>
          <p:cNvPr id="4" name="Заголовок 3"/>
          <p:cNvSpPr>
            <a:spLocks noGrp="1"/>
          </p:cNvSpPr>
          <p:nvPr>
            <p:ph type="title"/>
          </p:nvPr>
        </p:nvSpPr>
        <p:spPr/>
        <p:txBody>
          <a:bodyPr/>
          <a:lstStyle/>
          <a:p>
            <a:r>
              <a:rPr lang="en-US" dirty="0" smtClean="0"/>
              <a:t>Dynamic Memory Allocation</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38200" y="1059302"/>
            <a:ext cx="10799618" cy="5679947"/>
          </a:xfrm>
        </p:spPr>
        <p:txBody>
          <a:bodyPr>
            <a:normAutofit fontScale="92500" lnSpcReduction="10000"/>
          </a:bodyPr>
          <a:lstStyle/>
          <a:p>
            <a:r>
              <a:rPr lang="en-US" dirty="0" smtClean="0"/>
              <a:t>If </a:t>
            </a:r>
            <a:r>
              <a:rPr lang="en-US" dirty="0" smtClean="0"/>
              <a:t>integer sizes are machine dependent, how do we tell</a:t>
            </a:r>
            <a:r>
              <a:rPr lang="en-US" dirty="0" smtClean="0"/>
              <a:t>?</a:t>
            </a:r>
          </a:p>
          <a:p>
            <a:r>
              <a:rPr lang="en-US" dirty="0" smtClean="0"/>
              <a:t>Use </a:t>
            </a:r>
            <a:r>
              <a:rPr lang="en-US" dirty="0" err="1" smtClean="0"/>
              <a:t>sizeof</a:t>
            </a:r>
            <a:r>
              <a:rPr lang="en-US" dirty="0" smtClean="0"/>
              <a:t>() operator</a:t>
            </a:r>
          </a:p>
          <a:p>
            <a:pPr lvl="1"/>
            <a:r>
              <a:rPr lang="en-US" dirty="0" smtClean="0"/>
              <a:t>Returns </a:t>
            </a:r>
            <a:r>
              <a:rPr lang="en-US" dirty="0" smtClean="0"/>
              <a:t>size in number of char-sized </a:t>
            </a:r>
            <a:r>
              <a:rPr lang="en-US" dirty="0" smtClean="0"/>
              <a:t>units of </a:t>
            </a:r>
            <a:r>
              <a:rPr lang="en-US" dirty="0" smtClean="0"/>
              <a:t>a variable or data type </a:t>
            </a:r>
            <a:r>
              <a:rPr lang="en-US" dirty="0" smtClean="0"/>
              <a:t>name</a:t>
            </a:r>
          </a:p>
          <a:p>
            <a:pPr lvl="2"/>
            <a:r>
              <a:rPr lang="en-US" dirty="0" smtClean="0"/>
              <a:t>Examples</a:t>
            </a:r>
            <a:r>
              <a:rPr lang="en-US" dirty="0" smtClean="0"/>
              <a:t>: </a:t>
            </a:r>
            <a:r>
              <a:rPr lang="en-US" dirty="0" smtClean="0"/>
              <a:t> </a:t>
            </a:r>
            <a:r>
              <a:rPr lang="en-US" b="1" dirty="0" smtClean="0">
                <a:solidFill>
                  <a:srgbClr val="1E3272"/>
                </a:solidFill>
              </a:rPr>
              <a:t>int </a:t>
            </a:r>
            <a:r>
              <a:rPr lang="en-US" b="1" dirty="0" smtClean="0">
                <a:solidFill>
                  <a:srgbClr val="1E3272"/>
                </a:solidFill>
              </a:rPr>
              <a:t>x; </a:t>
            </a:r>
            <a:r>
              <a:rPr lang="en-US" b="1" dirty="0" err="1" smtClean="0">
                <a:solidFill>
                  <a:srgbClr val="1E3272"/>
                </a:solidFill>
              </a:rPr>
              <a:t>sizeof</a:t>
            </a:r>
            <a:r>
              <a:rPr lang="en-US" b="1" dirty="0" smtClean="0">
                <a:solidFill>
                  <a:srgbClr val="1E3272"/>
                </a:solidFill>
              </a:rPr>
              <a:t>(x); </a:t>
            </a:r>
            <a:r>
              <a:rPr lang="en-US" b="1" dirty="0" err="1" smtClean="0">
                <a:solidFill>
                  <a:srgbClr val="1E3272"/>
                </a:solidFill>
              </a:rPr>
              <a:t>sizeof</a:t>
            </a:r>
            <a:r>
              <a:rPr lang="en-US" b="1" dirty="0" smtClean="0">
                <a:solidFill>
                  <a:srgbClr val="1E3272"/>
                </a:solidFill>
              </a:rPr>
              <a:t>(int</a:t>
            </a:r>
            <a:r>
              <a:rPr lang="en-US" b="1" dirty="0" smtClean="0">
                <a:solidFill>
                  <a:srgbClr val="1E3272"/>
                </a:solidFill>
              </a:rPr>
              <a:t>);</a:t>
            </a:r>
          </a:p>
          <a:p>
            <a:pPr lvl="1"/>
            <a:r>
              <a:rPr lang="en-US" dirty="0" err="1" smtClean="0"/>
              <a:t>sizeof</a:t>
            </a:r>
            <a:r>
              <a:rPr lang="en-US" dirty="0" smtClean="0"/>
              <a:t>(char) is always 1</a:t>
            </a:r>
          </a:p>
          <a:p>
            <a:r>
              <a:rPr lang="en-US" dirty="0" smtClean="0"/>
              <a:t>Can </a:t>
            </a:r>
            <a:r>
              <a:rPr lang="en-US" dirty="0" smtClean="0"/>
              <a:t>we use </a:t>
            </a:r>
            <a:r>
              <a:rPr lang="en-US" dirty="0" err="1" smtClean="0"/>
              <a:t>sizeof</a:t>
            </a:r>
            <a:r>
              <a:rPr lang="en-US" dirty="0" smtClean="0"/>
              <a:t> to </a:t>
            </a:r>
            <a:r>
              <a:rPr lang="en-US" dirty="0" smtClean="0"/>
              <a:t>determine a length of an array</a:t>
            </a:r>
            <a:r>
              <a:rPr lang="en-US" dirty="0" smtClean="0"/>
              <a:t>?</a:t>
            </a:r>
          </a:p>
          <a:p>
            <a:pPr lvl="1"/>
            <a:r>
              <a:rPr lang="en-US" dirty="0" smtClean="0"/>
              <a:t>Generally </a:t>
            </a:r>
            <a:r>
              <a:rPr lang="en-US" b="1" dirty="0" smtClean="0"/>
              <a:t>no</a:t>
            </a:r>
            <a:r>
              <a:rPr lang="en-US" dirty="0" smtClean="0"/>
              <a:t> but there is an </a:t>
            </a:r>
            <a:r>
              <a:rPr lang="en-US" dirty="0" smtClean="0"/>
              <a:t>exception:</a:t>
            </a:r>
          </a:p>
          <a:p>
            <a:pPr lvl="2"/>
            <a:r>
              <a:rPr lang="en-US" b="1" dirty="0" smtClean="0"/>
              <a:t>int </a:t>
            </a:r>
            <a:r>
              <a:rPr lang="en-US" b="1" dirty="0" smtClean="0"/>
              <a:t>a[61</a:t>
            </a:r>
            <a:r>
              <a:rPr lang="en-US" b="1" dirty="0" smtClean="0"/>
              <a:t>];</a:t>
            </a:r>
          </a:p>
          <a:p>
            <a:pPr lvl="2"/>
            <a:r>
              <a:rPr lang="en-US" b="1" dirty="0" err="1" smtClean="0"/>
              <a:t>sizeof</a:t>
            </a:r>
            <a:r>
              <a:rPr lang="en-US" b="1" dirty="0" smtClean="0"/>
              <a:t>(a) </a:t>
            </a:r>
            <a:r>
              <a:rPr lang="en-US" dirty="0" smtClean="0"/>
              <a:t>gets the total number </a:t>
            </a:r>
            <a:r>
              <a:rPr lang="en-US" dirty="0" smtClean="0"/>
              <a:t>of </a:t>
            </a:r>
            <a:r>
              <a:rPr lang="en-US" dirty="0" smtClean="0"/>
              <a:t>bytes stored in the array </a:t>
            </a:r>
            <a:r>
              <a:rPr lang="en-US" dirty="0" smtClean="0"/>
              <a:t>a</a:t>
            </a:r>
            <a:r>
              <a:rPr lang="en-US" dirty="0" smtClean="0"/>
              <a:t>.</a:t>
            </a:r>
          </a:p>
          <a:p>
            <a:pPr lvl="2"/>
            <a:r>
              <a:rPr lang="en-US" dirty="0" smtClean="0"/>
              <a:t>To </a:t>
            </a:r>
            <a:r>
              <a:rPr lang="en-US" dirty="0" smtClean="0"/>
              <a:t>get the number of elements, </a:t>
            </a:r>
            <a:r>
              <a:rPr lang="en-US" dirty="0" smtClean="0"/>
              <a:t>use: </a:t>
            </a:r>
            <a:r>
              <a:rPr lang="en-US" b="1" dirty="0" err="1" smtClean="0"/>
              <a:t>sizeof</a:t>
            </a:r>
            <a:r>
              <a:rPr lang="en-US" b="1" dirty="0" smtClean="0"/>
              <a:t>(a</a:t>
            </a:r>
            <a:r>
              <a:rPr lang="en-US" b="1" dirty="0" smtClean="0"/>
              <a:t>) / </a:t>
            </a:r>
            <a:r>
              <a:rPr lang="en-US" b="1" dirty="0" err="1" smtClean="0"/>
              <a:t>sizeof</a:t>
            </a:r>
            <a:r>
              <a:rPr lang="en-US" b="1" dirty="0" smtClean="0"/>
              <a:t>(int</a:t>
            </a:r>
            <a:r>
              <a:rPr lang="en-US" b="1" dirty="0" smtClean="0"/>
              <a:t>)</a:t>
            </a:r>
          </a:p>
          <a:p>
            <a:pPr lvl="2"/>
            <a:r>
              <a:rPr lang="en-US" dirty="0" smtClean="0"/>
              <a:t>This </a:t>
            </a:r>
            <a:r>
              <a:rPr lang="en-US" b="1" dirty="0" smtClean="0"/>
              <a:t>ONLY</a:t>
            </a:r>
            <a:r>
              <a:rPr lang="en-US" dirty="0" smtClean="0"/>
              <a:t> works </a:t>
            </a:r>
            <a:r>
              <a:rPr lang="en-US" dirty="0" smtClean="0"/>
              <a:t>for arrays defined on the stack </a:t>
            </a:r>
            <a:r>
              <a:rPr lang="en-US" b="1" dirty="0" smtClean="0"/>
              <a:t>IN THE SAME </a:t>
            </a:r>
            <a:r>
              <a:rPr lang="en-US" b="1" dirty="0" smtClean="0"/>
              <a:t>FUNCTION</a:t>
            </a:r>
          </a:p>
          <a:p>
            <a:pPr lvl="1"/>
            <a:r>
              <a:rPr lang="en-US" dirty="0" smtClean="0"/>
              <a:t>It is not recommended to do this. A preferred way is to keep </a:t>
            </a:r>
            <a:r>
              <a:rPr lang="en-US" dirty="0" smtClean="0"/>
              <a:t>track of an array size </a:t>
            </a:r>
            <a:r>
              <a:rPr lang="en-US" dirty="0" smtClean="0"/>
              <a:t>elsewhere.</a:t>
            </a:r>
            <a:endParaRPr lang="en-US" dirty="0" smtClean="0"/>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13</a:t>
            </a:fld>
            <a:endParaRPr lang="ru-RU" dirty="0"/>
          </a:p>
        </p:txBody>
      </p:sp>
      <p:sp>
        <p:nvSpPr>
          <p:cNvPr id="4" name="Заголовок 3"/>
          <p:cNvSpPr>
            <a:spLocks noGrp="1"/>
          </p:cNvSpPr>
          <p:nvPr>
            <p:ph type="title"/>
          </p:nvPr>
        </p:nvSpPr>
        <p:spPr/>
        <p:txBody>
          <a:bodyPr/>
          <a:lstStyle/>
          <a:p>
            <a:r>
              <a:rPr lang="en-US" dirty="0" smtClean="0"/>
              <a:t>The </a:t>
            </a:r>
            <a:r>
              <a:rPr lang="en-US" dirty="0" err="1" smtClean="0"/>
              <a:t>sizeof</a:t>
            </a:r>
            <a:r>
              <a:rPr lang="en-US" dirty="0" smtClean="0"/>
              <a:t> Operator</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sz="3200" dirty="0" smtClean="0"/>
              <a:t>Functions </a:t>
            </a:r>
            <a:r>
              <a:rPr lang="en-US" sz="3200" dirty="0" smtClean="0"/>
              <a:t>for requesting memory</a:t>
            </a:r>
            <a:r>
              <a:rPr lang="en-US" sz="3200" dirty="0" smtClean="0"/>
              <a:t>: </a:t>
            </a:r>
            <a:r>
              <a:rPr lang="en-US" sz="3200" dirty="0" err="1" smtClean="0"/>
              <a:t>malloc</a:t>
            </a:r>
            <a:r>
              <a:rPr lang="en-US" sz="3200" dirty="0" smtClean="0"/>
              <a:t>(), </a:t>
            </a:r>
            <a:r>
              <a:rPr lang="en-US" sz="3200" dirty="0" err="1" smtClean="0"/>
              <a:t>calloc</a:t>
            </a:r>
            <a:r>
              <a:rPr lang="en-US" sz="3200" dirty="0" smtClean="0"/>
              <a:t>(), and </a:t>
            </a:r>
            <a:r>
              <a:rPr lang="en-US" sz="3200" dirty="0" err="1" smtClean="0"/>
              <a:t>realloc</a:t>
            </a:r>
            <a:r>
              <a:rPr lang="en-US" sz="3200" dirty="0" smtClean="0"/>
              <a:t>()</a:t>
            </a:r>
          </a:p>
          <a:p>
            <a:r>
              <a:rPr lang="en-US" sz="3200" dirty="0" err="1" smtClean="0"/>
              <a:t>malloc</a:t>
            </a:r>
            <a:r>
              <a:rPr lang="en-US" sz="3200" dirty="0" smtClean="0"/>
              <a:t>(n)</a:t>
            </a:r>
          </a:p>
          <a:p>
            <a:pPr lvl="1"/>
            <a:r>
              <a:rPr lang="en-US" sz="2800" dirty="0" smtClean="0"/>
              <a:t>Allocates </a:t>
            </a:r>
            <a:r>
              <a:rPr lang="en-US" sz="2800" dirty="0" smtClean="0"/>
              <a:t>a continuous block of </a:t>
            </a:r>
            <a:r>
              <a:rPr lang="en-US" sz="2800" dirty="0" smtClean="0"/>
              <a:t>n bytes </a:t>
            </a:r>
            <a:r>
              <a:rPr lang="en-US" sz="2800" dirty="0" smtClean="0"/>
              <a:t>of uninitialized memory (contains garbage</a:t>
            </a:r>
            <a:r>
              <a:rPr lang="en-US" sz="2800" dirty="0" smtClean="0"/>
              <a:t>!)</a:t>
            </a:r>
          </a:p>
          <a:p>
            <a:pPr lvl="1"/>
            <a:r>
              <a:rPr lang="en-US" sz="2800" dirty="0" smtClean="0"/>
              <a:t>Returns </a:t>
            </a:r>
            <a:r>
              <a:rPr lang="en-US" sz="2800" dirty="0" smtClean="0"/>
              <a:t>a pointer to the beginning of the allocated block; NULL indicates failed request (check for this</a:t>
            </a:r>
            <a:r>
              <a:rPr lang="en-US" sz="2800" dirty="0" smtClean="0"/>
              <a:t>!)</a:t>
            </a:r>
          </a:p>
          <a:p>
            <a:pPr lvl="1"/>
            <a:r>
              <a:rPr lang="en-US" sz="2800" dirty="0" smtClean="0"/>
              <a:t>Different </a:t>
            </a:r>
            <a:r>
              <a:rPr lang="en-US" sz="2800" dirty="0" smtClean="0"/>
              <a:t>blocks not necessarily </a:t>
            </a:r>
            <a:r>
              <a:rPr lang="en-US" sz="2800" dirty="0" smtClean="0"/>
              <a:t>adjacent</a:t>
            </a:r>
            <a:endParaRPr lang="en-US" sz="2800" dirty="0" smtClean="0"/>
          </a:p>
          <a:p>
            <a:endParaRPr lang="ru-RU" dirty="0"/>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14</a:t>
            </a:fld>
            <a:endParaRPr lang="ru-RU" dirty="0"/>
          </a:p>
        </p:txBody>
      </p:sp>
      <p:sp>
        <p:nvSpPr>
          <p:cNvPr id="4" name="Заголовок 3"/>
          <p:cNvSpPr>
            <a:spLocks noGrp="1"/>
          </p:cNvSpPr>
          <p:nvPr>
            <p:ph type="title"/>
          </p:nvPr>
        </p:nvSpPr>
        <p:spPr/>
        <p:txBody>
          <a:bodyPr/>
          <a:lstStyle/>
          <a:p>
            <a:r>
              <a:rPr lang="en-US" dirty="0" smtClean="0"/>
              <a:t>Allocating Memory</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64999" y="472120"/>
            <a:ext cx="7524751" cy="5262979"/>
          </a:xfrm>
          <a:prstGeom prst="rect">
            <a:avLst/>
          </a:prstGeom>
          <a:noFill/>
          <a:ln>
            <a:noFill/>
          </a:ln>
          <a:scene3d>
            <a:camera prst="perspectiveRelaxed"/>
            <a:lightRig rig="threePt" dir="t"/>
          </a:scene3d>
        </p:spPr>
        <p:txBody>
          <a:bodyPr wrap="square" lIns="91440" tIns="45720" rIns="91440" bIns="45720">
            <a:spAutoFit/>
          </a:bodyPr>
          <a:lstStyle/>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.text</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__start:	addi t1, zero, 0x18</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addi t2, zero, 0x21</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cycle: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beq</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t1, t2, done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slt</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t0, t1, t2</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bne</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t0, zero,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if_less</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nop</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sub t1, t1, t2</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j cycle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nop</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if_less</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sub t2, t2, t1</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j cycle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done:		add t3, t1, zero</a:t>
            </a:r>
            <a:endParaRPr lang="ru-RU" sz="2400" b="0" cap="none" spc="0" dirty="0">
              <a:ln w="0"/>
              <a:solidFill>
                <a:srgbClr val="273272"/>
              </a:solidFill>
              <a:effectLst>
                <a:reflection blurRad="6350" stA="53000" endA="300" endPos="35500" dir="5400000" sy="-90000" algn="bl" rotWithShape="0"/>
              </a:effectLst>
              <a:latin typeface="Courier New" pitchFamily="49" charset="0"/>
              <a:cs typeface="Courier New" pitchFamily="49" charset="0"/>
            </a:endParaRPr>
          </a:p>
        </p:txBody>
      </p:sp>
      <p:sp>
        <p:nvSpPr>
          <p:cNvPr id="2" name="Заголовок 1"/>
          <p:cNvSpPr>
            <a:spLocks noGrp="1"/>
          </p:cNvSpPr>
          <p:nvPr>
            <p:ph type="title"/>
          </p:nvPr>
        </p:nvSpPr>
        <p:spPr/>
        <p:txBody>
          <a:bodyPr>
            <a:normAutofit/>
          </a:bodyPr>
          <a:lstStyle/>
          <a:p>
            <a:r>
              <a:rPr lang="en-US" dirty="0" smtClean="0"/>
              <a:t>Any Questions?</a:t>
            </a:r>
            <a:endParaRPr lang="ru-RU" sz="4000" dirty="0"/>
          </a:p>
        </p:txBody>
      </p:sp>
      <p:sp>
        <p:nvSpPr>
          <p:cNvPr id="6" name="Номер слайда 5"/>
          <p:cNvSpPr>
            <a:spLocks noGrp="1"/>
          </p:cNvSpPr>
          <p:nvPr>
            <p:ph type="sldNum" sz="quarter" idx="12"/>
          </p:nvPr>
        </p:nvSpPr>
        <p:spPr/>
        <p:txBody>
          <a:bodyPr/>
          <a:lstStyle/>
          <a:p>
            <a:pPr algn="ctr"/>
            <a:fld id="{1397BFD8-F312-4EF2-A268-44FB4BDDBBB0}" type="slidenum">
              <a:rPr lang="ru-RU" smtClean="0"/>
              <a:pPr algn="ctr"/>
              <a:t>15</a:t>
            </a:fld>
            <a:endParaRPr lang="ru-RU" dirty="0"/>
          </a:p>
        </p:txBody>
      </p:sp>
    </p:spTree>
    <p:extLst>
      <p:ext uri="{BB962C8B-B14F-4D97-AF65-F5344CB8AC3E}">
        <p14:creationId xmlns="" xmlns:p14="http://schemas.microsoft.com/office/powerpoint/2010/main" val="4217875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1200px-The_C_Programming_Language,_First_Edition_Cover.svg.png"/>
          <p:cNvPicPr>
            <a:picLocks noGrp="1" noChangeAspect="1"/>
          </p:cNvPicPr>
          <p:nvPr>
            <p:ph idx="1"/>
          </p:nvPr>
        </p:nvPicPr>
        <p:blipFill>
          <a:blip r:embed="rId2" cstate="print"/>
          <a:stretch>
            <a:fillRect/>
          </a:stretch>
        </p:blipFill>
        <p:spPr>
          <a:xfrm>
            <a:off x="2474231" y="3616312"/>
            <a:ext cx="2171700" cy="3051239"/>
          </a:xfrm>
        </p:spPr>
      </p:pic>
      <p:sp>
        <p:nvSpPr>
          <p:cNvPr id="3" name="Номер слайда 2"/>
          <p:cNvSpPr>
            <a:spLocks noGrp="1"/>
          </p:cNvSpPr>
          <p:nvPr>
            <p:ph type="sldNum" sz="quarter" idx="12"/>
          </p:nvPr>
        </p:nvSpPr>
        <p:spPr/>
        <p:txBody>
          <a:bodyPr/>
          <a:lstStyle/>
          <a:p>
            <a:pPr algn="ctr"/>
            <a:fld id="{1397BFD8-F312-4EF2-A268-44FB4BDDBBB0}" type="slidenum">
              <a:rPr lang="ru-RU" smtClean="0"/>
              <a:pPr algn="ctr"/>
              <a:t>2</a:t>
            </a:fld>
            <a:endParaRPr lang="ru-RU" dirty="0"/>
          </a:p>
        </p:txBody>
      </p:sp>
      <p:sp>
        <p:nvSpPr>
          <p:cNvPr id="4" name="Заголовок 3"/>
          <p:cNvSpPr>
            <a:spLocks noGrp="1"/>
          </p:cNvSpPr>
          <p:nvPr>
            <p:ph type="title"/>
          </p:nvPr>
        </p:nvSpPr>
        <p:spPr/>
        <p:txBody>
          <a:bodyPr/>
          <a:lstStyle/>
          <a:p>
            <a:r>
              <a:rPr lang="en-US" dirty="0" smtClean="0"/>
              <a:t>The C Programming Language</a:t>
            </a:r>
            <a:endParaRPr lang="ru-RU" dirty="0"/>
          </a:p>
        </p:txBody>
      </p:sp>
      <p:pic>
        <p:nvPicPr>
          <p:cNvPr id="7" name="Рисунок 6" descr="Timeline_0578_Kern_Richie.jpg"/>
          <p:cNvPicPr>
            <a:picLocks noChangeAspect="1"/>
          </p:cNvPicPr>
          <p:nvPr/>
        </p:nvPicPr>
        <p:blipFill>
          <a:blip r:embed="rId3" cstate="print"/>
          <a:stretch>
            <a:fillRect/>
          </a:stretch>
        </p:blipFill>
        <p:spPr>
          <a:xfrm>
            <a:off x="4936671" y="3599649"/>
            <a:ext cx="4857750" cy="3206115"/>
          </a:xfrm>
          <a:prstGeom prst="rect">
            <a:avLst/>
          </a:prstGeom>
        </p:spPr>
      </p:pic>
      <p:sp>
        <p:nvSpPr>
          <p:cNvPr id="9" name="Содержимое 1"/>
          <p:cNvSpPr txBox="1">
            <a:spLocks/>
          </p:cNvSpPr>
          <p:nvPr/>
        </p:nvSpPr>
        <p:spPr>
          <a:xfrm>
            <a:off x="838199" y="1061940"/>
            <a:ext cx="10715171" cy="2668231"/>
          </a:xfrm>
          <a:prstGeom prst="rect">
            <a:avLst/>
          </a:prstGeom>
        </p:spPr>
        <p:txBody>
          <a:bodyPr vert="horz" lIns="91440" tIns="45720" rIns="91440" bIns="45720" rtlCol="0">
            <a:normAutofit fontScale="85000" lnSpcReduction="20000"/>
          </a:bodyPr>
          <a:lstStyle/>
          <a:p>
            <a:pPr marL="228600" lvl="0" indent="-228600">
              <a:lnSpc>
                <a:spcPct val="90000"/>
              </a:lnSpc>
              <a:spcBef>
                <a:spcPts val="1000"/>
              </a:spcBef>
              <a:buFont typeface="Wingdings" pitchFamily="2" charset="2"/>
              <a:buChar char="§"/>
            </a:pPr>
            <a:r>
              <a:rPr lang="en-US" sz="3600" dirty="0" smtClean="0">
                <a:solidFill>
                  <a:srgbClr val="273272"/>
                </a:solidFill>
              </a:rPr>
              <a:t>1972-1973: Developed at Bell Labs by Dennis Ritchie to create utilities for Unix</a:t>
            </a:r>
          </a:p>
          <a:p>
            <a:pPr marL="228600" lvl="0" indent="-228600">
              <a:lnSpc>
                <a:spcPct val="90000"/>
              </a:lnSpc>
              <a:spcBef>
                <a:spcPts val="1000"/>
              </a:spcBef>
              <a:buFont typeface="Wingdings" pitchFamily="2" charset="2"/>
              <a:buChar char="§"/>
            </a:pPr>
            <a:r>
              <a:rPr lang="en-US" sz="3600" dirty="0" smtClean="0">
                <a:solidFill>
                  <a:srgbClr val="273272"/>
                </a:solidFill>
              </a:rPr>
              <a:t>1973: Unix was re-implemented in C</a:t>
            </a:r>
          </a:p>
          <a:p>
            <a:pPr marL="228600" lvl="0" indent="-228600">
              <a:lnSpc>
                <a:spcPct val="90000"/>
              </a:lnSpc>
              <a:spcBef>
                <a:spcPts val="1000"/>
              </a:spcBef>
              <a:buFont typeface="Wingdings" pitchFamily="2" charset="2"/>
              <a:buChar char="§"/>
            </a:pPr>
            <a:r>
              <a:rPr lang="en-US" sz="3600" dirty="0" smtClean="0">
                <a:solidFill>
                  <a:srgbClr val="273272"/>
                </a:solidFill>
              </a:rPr>
              <a:t>1978: Brian Kernighan and Dennis Ritchie published The C Programming Language</a:t>
            </a:r>
          </a:p>
          <a:p>
            <a:pPr marL="228600" lvl="0" indent="-228600">
              <a:lnSpc>
                <a:spcPct val="90000"/>
              </a:lnSpc>
              <a:spcBef>
                <a:spcPts val="1000"/>
              </a:spcBef>
              <a:buFont typeface="Wingdings" pitchFamily="2" charset="2"/>
              <a:buChar char="§"/>
            </a:pPr>
            <a:r>
              <a:rPr lang="en-US" sz="3600" dirty="0" smtClean="0">
                <a:solidFill>
                  <a:srgbClr val="273272"/>
                </a:solidFill>
              </a:rPr>
              <a:t>1989/1990: ANSI C and ISO C; 1999: C99; 2011: C11; 2017: C17</a:t>
            </a:r>
            <a:endParaRPr kumimoji="0" lang="ru-RU" sz="3600" b="0" i="0" u="none" strike="noStrike" kern="1200" cap="none" spc="0" normalizeH="0" baseline="0" noProof="0" dirty="0">
              <a:ln>
                <a:noFill/>
              </a:ln>
              <a:solidFill>
                <a:srgbClr val="273272"/>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38199" y="1178053"/>
            <a:ext cx="10541001" cy="5063090"/>
          </a:xfrm>
        </p:spPr>
        <p:txBody>
          <a:bodyPr>
            <a:normAutofit/>
          </a:bodyPr>
          <a:lstStyle/>
          <a:p>
            <a:pPr algn="just"/>
            <a:r>
              <a:rPr lang="en-US" dirty="0" smtClean="0"/>
              <a:t>C is not a “very high level” language, nor a “big” one, and is not specialized to any particular area of application. But its absence of restrictions and its generality make it more convenient and effective for many tasks than supposedly more powerful languages.</a:t>
            </a:r>
          </a:p>
          <a:p>
            <a:pPr algn="r">
              <a:spcBef>
                <a:spcPts val="0"/>
              </a:spcBef>
              <a:buNone/>
            </a:pPr>
            <a:r>
              <a:rPr lang="en-US" dirty="0" smtClean="0"/>
              <a:t> </a:t>
            </a:r>
            <a:r>
              <a:rPr lang="en-US" sz="3200" b="1" dirty="0" smtClean="0"/>
              <a:t>Kernighan and Ritchie</a:t>
            </a:r>
          </a:p>
          <a:p>
            <a:r>
              <a:rPr lang="en-US" dirty="0" smtClean="0"/>
              <a:t> With C we can write programs that allow us to exploit underlying features of the architecture</a:t>
            </a:r>
            <a:endParaRPr lang="ru-RU" dirty="0"/>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3</a:t>
            </a:fld>
            <a:endParaRPr lang="ru-RU" dirty="0"/>
          </a:p>
        </p:txBody>
      </p:sp>
      <p:sp>
        <p:nvSpPr>
          <p:cNvPr id="4" name="Заголовок 3"/>
          <p:cNvSpPr>
            <a:spLocks noGrp="1"/>
          </p:cNvSpPr>
          <p:nvPr>
            <p:ph type="title"/>
          </p:nvPr>
        </p:nvSpPr>
        <p:spPr/>
        <p:txBody>
          <a:bodyPr/>
          <a:lstStyle/>
          <a:p>
            <a:r>
              <a:rPr lang="en-US" dirty="0" smtClean="0"/>
              <a:t>The Application of C Language</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939801" y="1175656"/>
          <a:ext cx="10439399" cy="5273040"/>
        </p:xfrm>
        <a:graphic>
          <a:graphicData uri="http://schemas.openxmlformats.org/drawingml/2006/table">
            <a:tbl>
              <a:tblPr firstRow="1" bandRow="1">
                <a:tableStyleId>{5C22544A-7EE6-4342-B048-85BDC9FD1C3A}</a:tableStyleId>
              </a:tblPr>
              <a:tblGrid>
                <a:gridCol w="2601685"/>
                <a:gridCol w="7837714"/>
              </a:tblGrid>
              <a:tr h="184432">
                <a:tc>
                  <a:txBody>
                    <a:bodyPr/>
                    <a:lstStyle/>
                    <a:p>
                      <a:endParaRPr lang="ru-RU" dirty="0"/>
                    </a:p>
                  </a:txBody>
                  <a:tcPr/>
                </a:tc>
                <a:tc>
                  <a:txBody>
                    <a:bodyPr/>
                    <a:lstStyle/>
                    <a:p>
                      <a:endParaRPr lang="ru-RU" sz="100" dirty="0"/>
                    </a:p>
                  </a:txBody>
                  <a:tcPr/>
                </a:tc>
              </a:tr>
              <a:tr h="509742">
                <a:tc>
                  <a:txBody>
                    <a:bodyPr/>
                    <a:lstStyle/>
                    <a:p>
                      <a:r>
                        <a:rPr lang="en-US" sz="2800" b="1" dirty="0" smtClean="0">
                          <a:solidFill>
                            <a:srgbClr val="1E3272"/>
                          </a:solidFill>
                        </a:rPr>
                        <a:t>Compiler</a:t>
                      </a:r>
                      <a:endParaRPr lang="ru-RU" sz="2800" b="1" dirty="0">
                        <a:solidFill>
                          <a:srgbClr val="1E3272"/>
                        </a:solidFill>
                      </a:endParaRPr>
                    </a:p>
                  </a:txBody>
                  <a:tcPr/>
                </a:tc>
                <a:tc>
                  <a:txBody>
                    <a:bodyPr/>
                    <a:lstStyle/>
                    <a:p>
                      <a:r>
                        <a:rPr lang="en-US" sz="2800" dirty="0" smtClean="0">
                          <a:solidFill>
                            <a:srgbClr val="1E3272"/>
                          </a:solidFill>
                        </a:rPr>
                        <a:t>Creates usable programs from C source code</a:t>
                      </a:r>
                      <a:endParaRPr lang="ru-RU" sz="2800" dirty="0">
                        <a:solidFill>
                          <a:srgbClr val="1E3272"/>
                        </a:solidFill>
                      </a:endParaRPr>
                    </a:p>
                  </a:txBody>
                  <a:tcPr/>
                </a:tc>
              </a:tr>
              <a:tr h="929529">
                <a:tc>
                  <a:txBody>
                    <a:bodyPr/>
                    <a:lstStyle/>
                    <a:p>
                      <a:r>
                        <a:rPr lang="en-US" sz="2800" b="1" dirty="0" smtClean="0">
                          <a:solidFill>
                            <a:srgbClr val="1E3272"/>
                          </a:solidFill>
                        </a:rPr>
                        <a:t>Typed variables</a:t>
                      </a:r>
                      <a:endParaRPr lang="ru-RU" sz="2800" b="1" dirty="0">
                        <a:solidFill>
                          <a:srgbClr val="1E3272"/>
                        </a:solidFill>
                      </a:endParaRPr>
                    </a:p>
                  </a:txBody>
                  <a:tcPr/>
                </a:tc>
                <a:tc>
                  <a:txBody>
                    <a:bodyPr/>
                    <a:lstStyle/>
                    <a:p>
                      <a:r>
                        <a:rPr lang="en-US" sz="2800" dirty="0" smtClean="0">
                          <a:solidFill>
                            <a:srgbClr val="1E3272"/>
                          </a:solidFill>
                        </a:rPr>
                        <a:t>Must declare the kind of data the variable will contain</a:t>
                      </a:r>
                      <a:endParaRPr lang="ru-RU" sz="2800" dirty="0">
                        <a:solidFill>
                          <a:srgbClr val="1E3272"/>
                        </a:solidFill>
                      </a:endParaRPr>
                    </a:p>
                  </a:txBody>
                  <a:tcPr/>
                </a:tc>
              </a:tr>
              <a:tr h="929529">
                <a:tc>
                  <a:txBody>
                    <a:bodyPr/>
                    <a:lstStyle/>
                    <a:p>
                      <a:r>
                        <a:rPr lang="en-US" sz="2800" b="1" dirty="0" smtClean="0">
                          <a:solidFill>
                            <a:srgbClr val="1E3272"/>
                          </a:solidFill>
                        </a:rPr>
                        <a:t>Typed functions</a:t>
                      </a:r>
                      <a:endParaRPr lang="ru-RU" sz="2800" b="1" dirty="0">
                        <a:solidFill>
                          <a:srgbClr val="1E3272"/>
                        </a:solidFill>
                      </a:endParaRPr>
                    </a:p>
                  </a:txBody>
                  <a:tcPr/>
                </a:tc>
                <a:tc>
                  <a:txBody>
                    <a:bodyPr/>
                    <a:lstStyle/>
                    <a:p>
                      <a:r>
                        <a:rPr lang="en-US" sz="2800" dirty="0" smtClean="0">
                          <a:solidFill>
                            <a:srgbClr val="1E3272"/>
                          </a:solidFill>
                        </a:rPr>
                        <a:t>Must declare the kind of data returned from the function</a:t>
                      </a:r>
                      <a:endParaRPr lang="ru-RU" sz="2800" dirty="0">
                        <a:solidFill>
                          <a:srgbClr val="1E3272"/>
                        </a:solidFill>
                      </a:endParaRPr>
                    </a:p>
                  </a:txBody>
                  <a:tcPr/>
                </a:tc>
              </a:tr>
              <a:tr h="929529">
                <a:tc>
                  <a:txBody>
                    <a:bodyPr/>
                    <a:lstStyle/>
                    <a:p>
                      <a:r>
                        <a:rPr lang="en-US" sz="2800" b="1" dirty="0" smtClean="0">
                          <a:solidFill>
                            <a:srgbClr val="1E3272"/>
                          </a:solidFill>
                        </a:rPr>
                        <a:t>Header files (.h)</a:t>
                      </a:r>
                      <a:endParaRPr lang="ru-RU" sz="2800" b="1" dirty="0">
                        <a:solidFill>
                          <a:srgbClr val="1E3272"/>
                        </a:solidFill>
                      </a:endParaRPr>
                    </a:p>
                  </a:txBody>
                  <a:tcPr/>
                </a:tc>
                <a:tc>
                  <a:txBody>
                    <a:bodyPr/>
                    <a:lstStyle/>
                    <a:p>
                      <a:r>
                        <a:rPr lang="en-US" sz="2800" dirty="0" smtClean="0">
                          <a:solidFill>
                            <a:srgbClr val="1E3272"/>
                          </a:solidFill>
                        </a:rPr>
                        <a:t>Allows declaring functions and variables in separate files</a:t>
                      </a:r>
                      <a:endParaRPr lang="ru-RU" sz="2800" dirty="0">
                        <a:solidFill>
                          <a:srgbClr val="1E3272"/>
                        </a:solidFill>
                      </a:endParaRPr>
                    </a:p>
                  </a:txBody>
                  <a:tcPr/>
                </a:tc>
              </a:tr>
              <a:tr h="509742">
                <a:tc>
                  <a:txBody>
                    <a:bodyPr/>
                    <a:lstStyle/>
                    <a:p>
                      <a:r>
                        <a:rPr lang="en-US" sz="2800" b="1" dirty="0" err="1" smtClean="0">
                          <a:solidFill>
                            <a:srgbClr val="1E3272"/>
                          </a:solidFill>
                        </a:rPr>
                        <a:t>Structs</a:t>
                      </a:r>
                      <a:endParaRPr lang="ru-RU" sz="2800" b="1" dirty="0">
                        <a:solidFill>
                          <a:srgbClr val="1E3272"/>
                        </a:solidFill>
                      </a:endParaRPr>
                    </a:p>
                  </a:txBody>
                  <a:tcPr/>
                </a:tc>
                <a:tc>
                  <a:txBody>
                    <a:bodyPr/>
                    <a:lstStyle/>
                    <a:p>
                      <a:r>
                        <a:rPr lang="en-US" sz="2800" dirty="0" smtClean="0">
                          <a:solidFill>
                            <a:srgbClr val="1E3272"/>
                          </a:solidFill>
                        </a:rPr>
                        <a:t>Groups of related values</a:t>
                      </a:r>
                      <a:endParaRPr lang="ru-RU" sz="2800" dirty="0">
                        <a:solidFill>
                          <a:srgbClr val="1E3272"/>
                        </a:solidFill>
                      </a:endParaRPr>
                    </a:p>
                  </a:txBody>
                  <a:tcPr/>
                </a:tc>
              </a:tr>
              <a:tr h="509742">
                <a:tc>
                  <a:txBody>
                    <a:bodyPr/>
                    <a:lstStyle/>
                    <a:p>
                      <a:r>
                        <a:rPr lang="en-US" sz="2800" b="1" dirty="0" err="1" smtClean="0">
                          <a:solidFill>
                            <a:srgbClr val="1E3272"/>
                          </a:solidFill>
                        </a:rPr>
                        <a:t>Enums</a:t>
                      </a:r>
                      <a:endParaRPr lang="ru-RU" sz="2800" b="1" dirty="0">
                        <a:solidFill>
                          <a:srgbClr val="1E3272"/>
                        </a:solidFill>
                      </a:endParaRPr>
                    </a:p>
                  </a:txBody>
                  <a:tcPr/>
                </a:tc>
                <a:tc>
                  <a:txBody>
                    <a:bodyPr/>
                    <a:lstStyle/>
                    <a:p>
                      <a:r>
                        <a:rPr lang="en-US" sz="2800" dirty="0" smtClean="0">
                          <a:solidFill>
                            <a:srgbClr val="1E3272"/>
                          </a:solidFill>
                        </a:rPr>
                        <a:t>Lists of predefined values</a:t>
                      </a:r>
                      <a:endParaRPr lang="ru-RU" sz="2800" dirty="0">
                        <a:solidFill>
                          <a:srgbClr val="1E3272"/>
                        </a:solidFill>
                      </a:endParaRPr>
                    </a:p>
                  </a:txBody>
                  <a:tcPr/>
                </a:tc>
              </a:tr>
              <a:tr h="509742">
                <a:tc>
                  <a:txBody>
                    <a:bodyPr/>
                    <a:lstStyle/>
                    <a:p>
                      <a:r>
                        <a:rPr lang="en-US" sz="2800" b="1" dirty="0" smtClean="0">
                          <a:solidFill>
                            <a:srgbClr val="1E3272"/>
                          </a:solidFill>
                        </a:rPr>
                        <a:t>Pointers</a:t>
                      </a:r>
                      <a:endParaRPr lang="ru-RU" sz="2800" b="1" dirty="0">
                        <a:solidFill>
                          <a:srgbClr val="1E3272"/>
                        </a:solidFill>
                      </a:endParaRPr>
                    </a:p>
                  </a:txBody>
                  <a:tcPr/>
                </a:tc>
                <a:tc>
                  <a:txBody>
                    <a:bodyPr/>
                    <a:lstStyle/>
                    <a:p>
                      <a:r>
                        <a:rPr lang="en-US" sz="2800" dirty="0" smtClean="0">
                          <a:solidFill>
                            <a:srgbClr val="1E3272"/>
                          </a:solidFill>
                        </a:rPr>
                        <a:t>Aliases to other variables</a:t>
                      </a:r>
                      <a:endParaRPr lang="ru-RU" sz="2800" dirty="0">
                        <a:solidFill>
                          <a:srgbClr val="1E3272"/>
                        </a:solidFill>
                      </a:endParaRPr>
                    </a:p>
                  </a:txBody>
                  <a:tcPr/>
                </a:tc>
              </a:tr>
            </a:tbl>
          </a:graphicData>
        </a:graphic>
      </p:graphicFrame>
      <p:sp>
        <p:nvSpPr>
          <p:cNvPr id="3" name="Номер слайда 2"/>
          <p:cNvSpPr>
            <a:spLocks noGrp="1"/>
          </p:cNvSpPr>
          <p:nvPr>
            <p:ph type="sldNum" sz="quarter" idx="12"/>
          </p:nvPr>
        </p:nvSpPr>
        <p:spPr/>
        <p:txBody>
          <a:bodyPr/>
          <a:lstStyle/>
          <a:p>
            <a:pPr algn="ctr"/>
            <a:fld id="{1397BFD8-F312-4EF2-A268-44FB4BDDBBB0}" type="slidenum">
              <a:rPr lang="ru-RU" smtClean="0"/>
              <a:pPr algn="ctr"/>
              <a:t>4</a:t>
            </a:fld>
            <a:endParaRPr lang="ru-RU" dirty="0"/>
          </a:p>
        </p:txBody>
      </p:sp>
      <p:sp>
        <p:nvSpPr>
          <p:cNvPr id="4" name="Заголовок 3"/>
          <p:cNvSpPr>
            <a:spLocks noGrp="1"/>
          </p:cNvSpPr>
          <p:nvPr>
            <p:ph type="title"/>
          </p:nvPr>
        </p:nvSpPr>
        <p:spPr/>
        <p:txBody>
          <a:bodyPr/>
          <a:lstStyle/>
          <a:p>
            <a:r>
              <a:rPr lang="en-US" dirty="0" smtClean="0"/>
              <a:t>C Concepts</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778825" y="1142427"/>
            <a:ext cx="6912429" cy="5115869"/>
          </a:xfrm>
        </p:spPr>
        <p:txBody>
          <a:bodyPr>
            <a:normAutofit lnSpcReduction="10000"/>
          </a:bodyPr>
          <a:lstStyle/>
          <a:p>
            <a:pPr>
              <a:spcBef>
                <a:spcPts val="1200"/>
              </a:spcBef>
            </a:pPr>
            <a:r>
              <a:rPr lang="en-US" dirty="0" smtClean="0"/>
              <a:t>Program’s </a:t>
            </a:r>
            <a:r>
              <a:rPr lang="en-US" b="1" dirty="0" smtClean="0"/>
              <a:t>address space </a:t>
            </a:r>
            <a:r>
              <a:rPr lang="en-US" dirty="0" smtClean="0"/>
              <a:t>contains 4 regions:</a:t>
            </a:r>
          </a:p>
          <a:p>
            <a:pPr lvl="1">
              <a:spcBef>
                <a:spcPts val="1200"/>
              </a:spcBef>
            </a:pPr>
            <a:r>
              <a:rPr lang="en-US" dirty="0" smtClean="0"/>
              <a:t> </a:t>
            </a:r>
            <a:r>
              <a:rPr lang="en-US" b="1" dirty="0" smtClean="0"/>
              <a:t>Stack</a:t>
            </a:r>
            <a:r>
              <a:rPr lang="en-US" dirty="0" smtClean="0"/>
              <a:t>: local variables, grows downward</a:t>
            </a:r>
          </a:p>
          <a:p>
            <a:pPr lvl="1">
              <a:spcBef>
                <a:spcPts val="1200"/>
              </a:spcBef>
            </a:pPr>
            <a:r>
              <a:rPr lang="en-US" dirty="0" smtClean="0"/>
              <a:t> </a:t>
            </a:r>
            <a:r>
              <a:rPr lang="en-US" b="1" dirty="0" smtClean="0"/>
              <a:t>Heap</a:t>
            </a:r>
            <a:r>
              <a:rPr lang="en-US" dirty="0" smtClean="0"/>
              <a:t>: space requested via </a:t>
            </a:r>
            <a:r>
              <a:rPr lang="en-US" i="1" dirty="0" err="1" smtClean="0"/>
              <a:t>malloc</a:t>
            </a:r>
            <a:r>
              <a:rPr lang="en-US" dirty="0" smtClean="0"/>
              <a:t>() and used with pointers;  resizes dynamically, grows upward</a:t>
            </a:r>
          </a:p>
          <a:p>
            <a:pPr lvl="1">
              <a:spcBef>
                <a:spcPts val="1200"/>
              </a:spcBef>
            </a:pPr>
            <a:r>
              <a:rPr lang="en-US" dirty="0" smtClean="0"/>
              <a:t> </a:t>
            </a:r>
            <a:r>
              <a:rPr lang="en-US" b="1" dirty="0" smtClean="0"/>
              <a:t>Static Data</a:t>
            </a:r>
            <a:r>
              <a:rPr lang="en-US" dirty="0" smtClean="0"/>
              <a:t>: global and static variables, does not grow or shrink</a:t>
            </a:r>
          </a:p>
          <a:p>
            <a:pPr lvl="1">
              <a:spcBef>
                <a:spcPts val="1200"/>
              </a:spcBef>
            </a:pPr>
            <a:r>
              <a:rPr lang="en-US" dirty="0" smtClean="0"/>
              <a:t> </a:t>
            </a:r>
            <a:r>
              <a:rPr lang="en-US" b="1" dirty="0" smtClean="0"/>
              <a:t>Code</a:t>
            </a:r>
            <a:r>
              <a:rPr lang="en-US" dirty="0" smtClean="0"/>
              <a:t>: loaded when program starts, does not change</a:t>
            </a:r>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5</a:t>
            </a:fld>
            <a:endParaRPr lang="ru-RU" dirty="0"/>
          </a:p>
        </p:txBody>
      </p:sp>
      <p:sp>
        <p:nvSpPr>
          <p:cNvPr id="4" name="Заголовок 3"/>
          <p:cNvSpPr>
            <a:spLocks noGrp="1"/>
          </p:cNvSpPr>
          <p:nvPr>
            <p:ph type="title"/>
          </p:nvPr>
        </p:nvSpPr>
        <p:spPr/>
        <p:txBody>
          <a:bodyPr/>
          <a:lstStyle/>
          <a:p>
            <a:r>
              <a:rPr lang="en-US" dirty="0" smtClean="0"/>
              <a:t>C Memory Layout</a:t>
            </a:r>
            <a:endParaRPr lang="ru-RU" dirty="0"/>
          </a:p>
        </p:txBody>
      </p:sp>
      <p:sp>
        <p:nvSpPr>
          <p:cNvPr id="5" name="Прямоугольник 4"/>
          <p:cNvSpPr/>
          <p:nvPr/>
        </p:nvSpPr>
        <p:spPr>
          <a:xfrm>
            <a:off x="9022293" y="1176977"/>
            <a:ext cx="2305049" cy="2199828"/>
          </a:xfrm>
          <a:prstGeom prst="rect">
            <a:avLst/>
          </a:prstGeom>
          <a:solidFill>
            <a:srgbClr val="F7B217"/>
          </a:solidFill>
          <a:ln w="25400">
            <a:solidFill>
              <a:srgbClr val="2732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273272"/>
                </a:solidFill>
              </a:rPr>
              <a:t>Stack</a:t>
            </a:r>
            <a:endParaRPr lang="en-US" sz="2800" b="1" dirty="0" smtClean="0">
              <a:solidFill>
                <a:srgbClr val="273272"/>
              </a:solidFill>
            </a:endParaRPr>
          </a:p>
          <a:p>
            <a:pPr algn="ctr"/>
            <a:endParaRPr lang="en-US" sz="3600" dirty="0" smtClean="0">
              <a:solidFill>
                <a:srgbClr val="273272"/>
              </a:solidFill>
            </a:endParaRPr>
          </a:p>
          <a:p>
            <a:pPr algn="ctr"/>
            <a:endParaRPr lang="en-US" sz="3600" dirty="0" smtClean="0">
              <a:solidFill>
                <a:srgbClr val="273272"/>
              </a:solidFill>
            </a:endParaRPr>
          </a:p>
          <a:p>
            <a:pPr algn="ctr"/>
            <a:r>
              <a:rPr lang="en-US" sz="3200" b="1" dirty="0" smtClean="0">
                <a:solidFill>
                  <a:srgbClr val="273272"/>
                </a:solidFill>
              </a:rPr>
              <a:t>Heap</a:t>
            </a:r>
            <a:endParaRPr lang="ru-RU" sz="2800" b="1" dirty="0">
              <a:solidFill>
                <a:srgbClr val="273272"/>
              </a:solidFill>
            </a:endParaRPr>
          </a:p>
        </p:txBody>
      </p:sp>
      <p:sp>
        <p:nvSpPr>
          <p:cNvPr id="6" name="Прямоугольник 5"/>
          <p:cNvSpPr/>
          <p:nvPr/>
        </p:nvSpPr>
        <p:spPr>
          <a:xfrm>
            <a:off x="9021840" y="3367241"/>
            <a:ext cx="2305503" cy="970429"/>
          </a:xfrm>
          <a:prstGeom prst="rect">
            <a:avLst/>
          </a:prstGeom>
          <a:solidFill>
            <a:srgbClr val="F7B217"/>
          </a:solidFill>
          <a:ln w="25400">
            <a:solidFill>
              <a:srgbClr val="2732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273272"/>
                </a:solidFill>
              </a:rPr>
              <a:t>Static Data</a:t>
            </a:r>
            <a:endParaRPr lang="ru-RU" sz="3600" b="1" dirty="0">
              <a:solidFill>
                <a:srgbClr val="273272"/>
              </a:solidFill>
            </a:endParaRPr>
          </a:p>
        </p:txBody>
      </p:sp>
      <p:sp>
        <p:nvSpPr>
          <p:cNvPr id="7" name="Прямоугольник 6"/>
          <p:cNvSpPr/>
          <p:nvPr/>
        </p:nvSpPr>
        <p:spPr>
          <a:xfrm>
            <a:off x="9019575" y="4323939"/>
            <a:ext cx="2307768" cy="1150585"/>
          </a:xfrm>
          <a:prstGeom prst="rect">
            <a:avLst/>
          </a:prstGeom>
          <a:solidFill>
            <a:srgbClr val="F7B217"/>
          </a:solidFill>
          <a:ln w="25400">
            <a:solidFill>
              <a:srgbClr val="2732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273272"/>
                </a:solidFill>
              </a:rPr>
              <a:t>Code</a:t>
            </a:r>
            <a:endParaRPr lang="ru-RU" sz="3600" b="1" dirty="0">
              <a:solidFill>
                <a:srgbClr val="273272"/>
              </a:solidFill>
            </a:endParaRPr>
          </a:p>
        </p:txBody>
      </p:sp>
      <p:sp>
        <p:nvSpPr>
          <p:cNvPr id="8" name="Прямоугольник 7"/>
          <p:cNvSpPr/>
          <p:nvPr/>
        </p:nvSpPr>
        <p:spPr>
          <a:xfrm>
            <a:off x="9019575" y="5486400"/>
            <a:ext cx="2307768" cy="560819"/>
          </a:xfrm>
          <a:prstGeom prst="rect">
            <a:avLst/>
          </a:prstGeom>
          <a:solidFill>
            <a:srgbClr val="2F5CB5"/>
          </a:solidFill>
          <a:ln w="25400">
            <a:solidFill>
              <a:srgbClr val="2732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Reserved</a:t>
            </a:r>
            <a:endParaRPr lang="ru-RU" sz="2800" dirty="0">
              <a:solidFill>
                <a:schemeClr val="bg1"/>
              </a:solidFill>
            </a:endParaRPr>
          </a:p>
        </p:txBody>
      </p:sp>
      <p:sp>
        <p:nvSpPr>
          <p:cNvPr id="9" name="Стрелка вниз 8"/>
          <p:cNvSpPr/>
          <p:nvPr/>
        </p:nvSpPr>
        <p:spPr>
          <a:xfrm>
            <a:off x="9975258" y="1775871"/>
            <a:ext cx="332508" cy="266688"/>
          </a:xfrm>
          <a:prstGeom prst="downArrow">
            <a:avLst/>
          </a:prstGeom>
          <a:solidFill>
            <a:srgbClr val="273272"/>
          </a:solidFill>
          <a:ln>
            <a:solidFill>
              <a:srgbClr val="2732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верх 9"/>
          <p:cNvSpPr/>
          <p:nvPr/>
        </p:nvSpPr>
        <p:spPr>
          <a:xfrm>
            <a:off x="9963382" y="2553198"/>
            <a:ext cx="380011" cy="249382"/>
          </a:xfrm>
          <a:prstGeom prst="upArrow">
            <a:avLst/>
          </a:prstGeom>
          <a:solidFill>
            <a:srgbClr val="273272"/>
          </a:solidFill>
          <a:ln>
            <a:solidFill>
              <a:srgbClr val="2732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7504455" y="5769397"/>
            <a:ext cx="1568289" cy="558141"/>
          </a:xfrm>
          <a:prstGeom prst="rect">
            <a:avLst/>
          </a:prstGeom>
          <a:noFill/>
        </p:spPr>
        <p:txBody>
          <a:bodyPr wrap="square" lIns="72000" tIns="25200" rIns="0" bIns="25200" rtlCol="0" anchor="ctr" anchorCtr="0">
            <a:normAutofit/>
          </a:bodyPr>
          <a:lstStyle/>
          <a:p>
            <a:r>
              <a:rPr lang="en-US" sz="2000" b="1" dirty="0" smtClean="0">
                <a:solidFill>
                  <a:srgbClr val="2E5E8E"/>
                </a:solidFill>
              </a:rPr>
              <a:t>0x 0000 0000</a:t>
            </a:r>
            <a:endParaRPr lang="ru-RU" sz="2000" b="1" dirty="0" smtClean="0">
              <a:solidFill>
                <a:srgbClr val="2E5E8E"/>
              </a:solidFill>
            </a:endParaRPr>
          </a:p>
        </p:txBody>
      </p:sp>
      <p:sp>
        <p:nvSpPr>
          <p:cNvPr id="12" name="TextBox 11"/>
          <p:cNvSpPr txBox="1"/>
          <p:nvPr/>
        </p:nvSpPr>
        <p:spPr>
          <a:xfrm>
            <a:off x="7606105" y="883167"/>
            <a:ext cx="1490377" cy="558141"/>
          </a:xfrm>
          <a:prstGeom prst="rect">
            <a:avLst/>
          </a:prstGeom>
          <a:noFill/>
        </p:spPr>
        <p:txBody>
          <a:bodyPr wrap="square" lIns="72000" tIns="25200" rIns="0" bIns="25200" rtlCol="0" anchor="ctr" anchorCtr="0">
            <a:normAutofit/>
          </a:bodyPr>
          <a:lstStyle/>
          <a:p>
            <a:r>
              <a:rPr lang="en-US" sz="2000" b="1" dirty="0" smtClean="0">
                <a:solidFill>
                  <a:srgbClr val="2E5E8E"/>
                </a:solidFill>
              </a:rPr>
              <a:t>0x FFFF </a:t>
            </a:r>
            <a:r>
              <a:rPr lang="en-US" sz="2000" b="1" dirty="0" err="1" smtClean="0">
                <a:solidFill>
                  <a:srgbClr val="2E5E8E"/>
                </a:solidFill>
              </a:rPr>
              <a:t>FFFF</a:t>
            </a:r>
            <a:endParaRPr lang="ru-RU" sz="2000" b="1" dirty="0" smtClean="0">
              <a:solidFill>
                <a:srgbClr val="2E5E8E"/>
              </a:solidFill>
            </a:endParaRPr>
          </a:p>
        </p:txBody>
      </p:sp>
      <p:sp>
        <p:nvSpPr>
          <p:cNvPr id="13" name="Прямоугольник 12"/>
          <p:cNvSpPr/>
          <p:nvPr/>
        </p:nvSpPr>
        <p:spPr>
          <a:xfrm>
            <a:off x="3487349" y="6256015"/>
            <a:ext cx="7841672" cy="400110"/>
          </a:xfrm>
          <a:prstGeom prst="rect">
            <a:avLst/>
          </a:prstGeom>
        </p:spPr>
        <p:txBody>
          <a:bodyPr wrap="square">
            <a:spAutoFit/>
          </a:bodyPr>
          <a:lstStyle/>
          <a:p>
            <a:r>
              <a:rPr lang="en-US" sz="2000" b="1" dirty="0" smtClean="0">
                <a:solidFill>
                  <a:srgbClr val="1E3272"/>
                </a:solidFill>
              </a:rPr>
              <a:t>OS prevents accesses between stack and heap (via virtual memory)</a:t>
            </a:r>
            <a:endParaRPr lang="ru-RU" sz="2000" b="1" dirty="0">
              <a:solidFill>
                <a:srgbClr val="1E327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38200" y="1178053"/>
            <a:ext cx="6690756" cy="4997896"/>
          </a:xfrm>
        </p:spPr>
        <p:txBody>
          <a:bodyPr>
            <a:normAutofit/>
          </a:bodyPr>
          <a:lstStyle/>
          <a:p>
            <a:r>
              <a:rPr lang="en-US" dirty="0" smtClean="0"/>
              <a:t>Declared outside a function:</a:t>
            </a:r>
          </a:p>
          <a:p>
            <a:pPr lvl="1"/>
            <a:r>
              <a:rPr lang="en-US" b="1" dirty="0" smtClean="0"/>
              <a:t>Static Data</a:t>
            </a:r>
          </a:p>
          <a:p>
            <a:r>
              <a:rPr lang="en-US" dirty="0" smtClean="0"/>
              <a:t>Declared inside a function:</a:t>
            </a:r>
          </a:p>
          <a:p>
            <a:pPr lvl="1"/>
            <a:r>
              <a:rPr lang="en-US" b="1" dirty="0" smtClean="0"/>
              <a:t>Stack</a:t>
            </a:r>
          </a:p>
          <a:p>
            <a:pPr lvl="2"/>
            <a:r>
              <a:rPr lang="en-US" dirty="0" smtClean="0"/>
              <a:t>main() is a function</a:t>
            </a:r>
          </a:p>
          <a:p>
            <a:pPr lvl="2"/>
            <a:r>
              <a:rPr lang="en-US" dirty="0" smtClean="0"/>
              <a:t>freed when the function returns</a:t>
            </a:r>
          </a:p>
          <a:p>
            <a:r>
              <a:rPr lang="en-US" dirty="0" smtClean="0"/>
              <a:t>Dynamically allocated:</a:t>
            </a:r>
          </a:p>
          <a:p>
            <a:pPr lvl="1"/>
            <a:r>
              <a:rPr lang="en-US" b="1" dirty="0" smtClean="0"/>
              <a:t>Heap</a:t>
            </a:r>
          </a:p>
          <a:p>
            <a:pPr lvl="2"/>
            <a:r>
              <a:rPr lang="en-US" dirty="0" smtClean="0"/>
              <a:t>i.e. </a:t>
            </a:r>
            <a:r>
              <a:rPr lang="en-US" dirty="0" err="1" smtClean="0"/>
              <a:t>malloc</a:t>
            </a:r>
            <a:r>
              <a:rPr lang="en-US" dirty="0" smtClean="0"/>
              <a:t> (will be covered shortly)</a:t>
            </a:r>
            <a:endParaRPr lang="ru-RU" dirty="0"/>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6</a:t>
            </a:fld>
            <a:endParaRPr lang="ru-RU" dirty="0"/>
          </a:p>
        </p:txBody>
      </p:sp>
      <p:sp>
        <p:nvSpPr>
          <p:cNvPr id="4" name="Заголовок 3"/>
          <p:cNvSpPr>
            <a:spLocks noGrp="1"/>
          </p:cNvSpPr>
          <p:nvPr>
            <p:ph type="title"/>
          </p:nvPr>
        </p:nvSpPr>
        <p:spPr/>
        <p:txBody>
          <a:bodyPr/>
          <a:lstStyle/>
          <a:p>
            <a:r>
              <a:rPr lang="en-US" dirty="0" smtClean="0"/>
              <a:t>Where Do the Variables Go?</a:t>
            </a:r>
            <a:endParaRPr lang="ru-RU" dirty="0"/>
          </a:p>
        </p:txBody>
      </p:sp>
      <p:sp>
        <p:nvSpPr>
          <p:cNvPr id="5" name="Прямоугольник 4"/>
          <p:cNvSpPr/>
          <p:nvPr/>
        </p:nvSpPr>
        <p:spPr>
          <a:xfrm>
            <a:off x="7255810" y="1514830"/>
            <a:ext cx="4049497" cy="3970318"/>
          </a:xfrm>
          <a:prstGeom prst="rect">
            <a:avLst/>
          </a:prstGeom>
        </p:spPr>
        <p:txBody>
          <a:bodyPr wrap="square">
            <a:spAutoFit/>
          </a:bodyPr>
          <a:lstStyle/>
          <a:p>
            <a:r>
              <a:rPr lang="en-US" sz="2800" dirty="0" smtClean="0">
                <a:solidFill>
                  <a:srgbClr val="00B050"/>
                </a:solidFill>
              </a:rPr>
              <a:t>#include &lt;</a:t>
            </a:r>
            <a:r>
              <a:rPr lang="en-US" sz="2800" dirty="0" err="1" smtClean="0">
                <a:solidFill>
                  <a:srgbClr val="00B050"/>
                </a:solidFill>
              </a:rPr>
              <a:t>stdio.h</a:t>
            </a:r>
            <a:r>
              <a:rPr lang="en-US" sz="2800" dirty="0" smtClean="0">
                <a:solidFill>
                  <a:srgbClr val="00B050"/>
                </a:solidFill>
              </a:rPr>
              <a:t>&gt;</a:t>
            </a:r>
          </a:p>
          <a:p>
            <a:endParaRPr lang="en-US" sz="2800" dirty="0" smtClean="0"/>
          </a:p>
          <a:p>
            <a:r>
              <a:rPr lang="en-US" sz="2800" b="1" dirty="0" smtClean="0">
                <a:solidFill>
                  <a:srgbClr val="1E3272"/>
                </a:solidFill>
              </a:rPr>
              <a:t>int</a:t>
            </a:r>
            <a:r>
              <a:rPr lang="en-US" sz="2800" dirty="0" smtClean="0"/>
              <a:t> </a:t>
            </a:r>
            <a:r>
              <a:rPr lang="en-US" sz="2800" dirty="0" err="1" smtClean="0"/>
              <a:t>varGlobal</a:t>
            </a:r>
            <a:r>
              <a:rPr lang="en-US" sz="2800" dirty="0" smtClean="0"/>
              <a:t>;</a:t>
            </a:r>
          </a:p>
          <a:p>
            <a:endParaRPr lang="en-US" sz="2800" dirty="0" smtClean="0"/>
          </a:p>
          <a:p>
            <a:r>
              <a:rPr lang="en-US" sz="2800" b="1" dirty="0" smtClean="0">
                <a:solidFill>
                  <a:srgbClr val="1E3272"/>
                </a:solidFill>
              </a:rPr>
              <a:t>int</a:t>
            </a:r>
            <a:r>
              <a:rPr lang="en-US" sz="2800" dirty="0" smtClean="0"/>
              <a:t> main() {</a:t>
            </a:r>
          </a:p>
          <a:p>
            <a:r>
              <a:rPr lang="en-US" sz="2800" dirty="0" smtClean="0"/>
              <a:t>    </a:t>
            </a:r>
            <a:r>
              <a:rPr lang="en-US" sz="2800" b="1" dirty="0" smtClean="0">
                <a:solidFill>
                  <a:srgbClr val="1E3272"/>
                </a:solidFill>
              </a:rPr>
              <a:t>int</a:t>
            </a:r>
            <a:r>
              <a:rPr lang="en-US" sz="2800" dirty="0" smtClean="0"/>
              <a:t> </a:t>
            </a:r>
            <a:r>
              <a:rPr lang="en-US" sz="2800" dirty="0" err="1" smtClean="0"/>
              <a:t>varLocal</a:t>
            </a:r>
            <a:r>
              <a:rPr lang="en-US" sz="2800" dirty="0" smtClean="0"/>
              <a:t>;</a:t>
            </a:r>
          </a:p>
          <a:p>
            <a:r>
              <a:rPr lang="en-US" sz="2800" dirty="0" smtClean="0"/>
              <a:t>    </a:t>
            </a:r>
            <a:r>
              <a:rPr lang="en-US" sz="2800" b="1" dirty="0" smtClean="0">
                <a:solidFill>
                  <a:srgbClr val="1E3272"/>
                </a:solidFill>
              </a:rPr>
              <a:t>int</a:t>
            </a:r>
            <a:r>
              <a:rPr lang="en-US" sz="2800" dirty="0" smtClean="0"/>
              <a:t> *</a:t>
            </a:r>
            <a:r>
              <a:rPr lang="en-US" sz="2800" dirty="0" err="1" smtClean="0"/>
              <a:t>varDyn</a:t>
            </a:r>
            <a:r>
              <a:rPr lang="en-US" sz="2800" dirty="0" smtClean="0"/>
              <a:t> =</a:t>
            </a:r>
          </a:p>
          <a:p>
            <a:r>
              <a:rPr lang="en-US" sz="2800" dirty="0" smtClean="0"/>
              <a:t>            </a:t>
            </a:r>
            <a:r>
              <a:rPr lang="en-US" sz="2800" dirty="0" err="1" smtClean="0"/>
              <a:t>malloc</a:t>
            </a:r>
            <a:r>
              <a:rPr lang="en-US" sz="2800" dirty="0" smtClean="0"/>
              <a:t>(</a:t>
            </a:r>
            <a:r>
              <a:rPr lang="en-US" sz="2800" b="1" dirty="0" err="1" smtClean="0">
                <a:solidFill>
                  <a:srgbClr val="1E3272"/>
                </a:solidFill>
              </a:rPr>
              <a:t>sizeof</a:t>
            </a:r>
            <a:r>
              <a:rPr lang="en-US" sz="2800" dirty="0" smtClean="0"/>
              <a:t>(</a:t>
            </a:r>
            <a:r>
              <a:rPr lang="en-US" sz="2800" b="1" dirty="0" err="1" smtClean="0">
                <a:solidFill>
                  <a:srgbClr val="1E3272"/>
                </a:solidFill>
              </a:rPr>
              <a:t>int</a:t>
            </a:r>
            <a:r>
              <a:rPr lang="en-US" sz="2800" dirty="0" smtClean="0"/>
              <a:t>));</a:t>
            </a:r>
          </a:p>
          <a:p>
            <a:r>
              <a:rPr lang="en-US" sz="2800" dirty="0" smtClean="0"/>
              <a:t>}</a:t>
            </a:r>
            <a:endParaRPr lang="en-US" sz="2800" dirty="0"/>
          </a:p>
        </p:txBody>
      </p:sp>
      <p:cxnSp>
        <p:nvCxnSpPr>
          <p:cNvPr id="7" name="Прямая со стрелкой 6"/>
          <p:cNvCxnSpPr/>
          <p:nvPr/>
        </p:nvCxnSpPr>
        <p:spPr>
          <a:xfrm flipV="1">
            <a:off x="3004457" y="4762005"/>
            <a:ext cx="5201392" cy="344386"/>
          </a:xfrm>
          <a:prstGeom prst="straightConnector1">
            <a:avLst/>
          </a:prstGeom>
          <a:ln w="38100">
            <a:solidFill>
              <a:srgbClr val="F7B21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3788229" y="2030681"/>
            <a:ext cx="3491345" cy="593766"/>
          </a:xfrm>
          <a:prstGeom prst="straightConnector1">
            <a:avLst/>
          </a:prstGeom>
          <a:ln w="38100">
            <a:solidFill>
              <a:srgbClr val="F7B21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2933205" y="3146961"/>
            <a:ext cx="4631377" cy="748145"/>
          </a:xfrm>
          <a:prstGeom prst="straightConnector1">
            <a:avLst/>
          </a:prstGeom>
          <a:ln w="38100">
            <a:solidFill>
              <a:srgbClr val="F7B217"/>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a:lnSpc>
                <a:spcPct val="110000"/>
              </a:lnSpc>
              <a:spcBef>
                <a:spcPts val="1200"/>
              </a:spcBef>
            </a:pPr>
            <a:r>
              <a:rPr lang="en-US" dirty="0" smtClean="0"/>
              <a:t>Each stack frame is a contiguous block of memory holding the local variables of a single function</a:t>
            </a:r>
          </a:p>
          <a:p>
            <a:pPr>
              <a:lnSpc>
                <a:spcPct val="110000"/>
              </a:lnSpc>
              <a:spcBef>
                <a:spcPts val="1200"/>
              </a:spcBef>
            </a:pPr>
            <a:r>
              <a:rPr lang="en-US" dirty="0" smtClean="0"/>
              <a:t>A stack frame includes:</a:t>
            </a:r>
          </a:p>
          <a:p>
            <a:pPr lvl="1">
              <a:lnSpc>
                <a:spcPct val="110000"/>
              </a:lnSpc>
              <a:spcBef>
                <a:spcPts val="1200"/>
              </a:spcBef>
            </a:pPr>
            <a:r>
              <a:rPr lang="en-US" dirty="0" smtClean="0"/>
              <a:t>Location of caller function</a:t>
            </a:r>
          </a:p>
          <a:p>
            <a:pPr lvl="1">
              <a:lnSpc>
                <a:spcPct val="110000"/>
              </a:lnSpc>
              <a:spcBef>
                <a:spcPts val="1200"/>
              </a:spcBef>
            </a:pPr>
            <a:r>
              <a:rPr lang="en-US" dirty="0" smtClean="0"/>
              <a:t>Function arguments</a:t>
            </a:r>
          </a:p>
          <a:p>
            <a:pPr lvl="1">
              <a:lnSpc>
                <a:spcPct val="110000"/>
              </a:lnSpc>
              <a:spcBef>
                <a:spcPts val="1200"/>
              </a:spcBef>
            </a:pPr>
            <a:r>
              <a:rPr lang="en-US" dirty="0" smtClean="0"/>
              <a:t>Space for local variables</a:t>
            </a:r>
          </a:p>
          <a:p>
            <a:pPr>
              <a:lnSpc>
                <a:spcPct val="110000"/>
              </a:lnSpc>
              <a:spcBef>
                <a:spcPts val="1200"/>
              </a:spcBef>
            </a:pPr>
            <a:r>
              <a:rPr lang="en-US" dirty="0" smtClean="0"/>
              <a:t>Stack pointer (SP) tells where lowest (current) stack frame is</a:t>
            </a:r>
          </a:p>
          <a:p>
            <a:pPr>
              <a:lnSpc>
                <a:spcPct val="110000"/>
              </a:lnSpc>
              <a:spcBef>
                <a:spcPts val="1200"/>
              </a:spcBef>
            </a:pPr>
            <a:r>
              <a:rPr lang="en-US" dirty="0" smtClean="0"/>
              <a:t>When function ends, stack pointer is moved back (but data remains (garbage!)); frees memory for future stack frames</a:t>
            </a:r>
            <a:endParaRPr lang="ru-RU" dirty="0"/>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7</a:t>
            </a:fld>
            <a:endParaRPr lang="ru-RU" dirty="0"/>
          </a:p>
        </p:txBody>
      </p:sp>
      <p:sp>
        <p:nvSpPr>
          <p:cNvPr id="4" name="Заголовок 3"/>
          <p:cNvSpPr>
            <a:spLocks noGrp="1"/>
          </p:cNvSpPr>
          <p:nvPr>
            <p:ph type="title"/>
          </p:nvPr>
        </p:nvSpPr>
        <p:spPr/>
        <p:txBody>
          <a:bodyPr/>
          <a:lstStyle/>
          <a:p>
            <a:r>
              <a:rPr lang="en-US" dirty="0" smtClean="0"/>
              <a:t>Stack</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85699" y="1083050"/>
            <a:ext cx="6726384" cy="5662133"/>
          </a:xfrm>
        </p:spPr>
        <p:txBody>
          <a:bodyPr>
            <a:noAutofit/>
          </a:bodyPr>
          <a:lstStyle/>
          <a:p>
            <a:pPr>
              <a:lnSpc>
                <a:spcPct val="80000"/>
              </a:lnSpc>
              <a:spcBef>
                <a:spcPts val="0"/>
              </a:spcBef>
              <a:buNone/>
            </a:pPr>
            <a:r>
              <a:rPr lang="en-US" sz="3200" b="1" dirty="0" smtClean="0">
                <a:solidFill>
                  <a:srgbClr val="1E3272"/>
                </a:solidFill>
              </a:rPr>
              <a:t>Last In, First Out (LIFO) data structure</a:t>
            </a:r>
          </a:p>
          <a:p>
            <a:pPr>
              <a:lnSpc>
                <a:spcPct val="80000"/>
              </a:lnSpc>
              <a:spcBef>
                <a:spcPts val="0"/>
              </a:spcBef>
              <a:buNone/>
            </a:pPr>
            <a:endParaRPr lang="en-US" sz="2000" dirty="0" smtClean="0">
              <a:solidFill>
                <a:srgbClr val="1E3272"/>
              </a:solidFill>
            </a:endParaRPr>
          </a:p>
          <a:p>
            <a:pPr>
              <a:lnSpc>
                <a:spcPct val="80000"/>
              </a:lnSpc>
              <a:spcBef>
                <a:spcPts val="0"/>
              </a:spcBef>
              <a:buNone/>
            </a:pPr>
            <a:r>
              <a:rPr lang="en-US" sz="2400" b="1" dirty="0" smtClean="0">
                <a:solidFill>
                  <a:schemeClr val="tx1"/>
                </a:solidFill>
              </a:rPr>
              <a:t>int main() {</a:t>
            </a:r>
          </a:p>
          <a:p>
            <a:pPr>
              <a:lnSpc>
                <a:spcPct val="80000"/>
              </a:lnSpc>
              <a:spcBef>
                <a:spcPts val="0"/>
              </a:spcBef>
              <a:buNone/>
            </a:pPr>
            <a:r>
              <a:rPr lang="en-US" sz="2400" b="1" dirty="0" smtClean="0">
                <a:solidFill>
                  <a:schemeClr val="tx1"/>
                </a:solidFill>
              </a:rPr>
              <a:t>    a(0);</a:t>
            </a:r>
          </a:p>
          <a:p>
            <a:pPr>
              <a:lnSpc>
                <a:spcPct val="80000"/>
              </a:lnSpc>
              <a:spcBef>
                <a:spcPts val="0"/>
              </a:spcBef>
              <a:buNone/>
            </a:pPr>
            <a:r>
              <a:rPr lang="en-US" sz="2400" b="1" dirty="0" smtClean="0">
                <a:solidFill>
                  <a:schemeClr val="tx1"/>
                </a:solidFill>
              </a:rPr>
              <a:t>    return 1;</a:t>
            </a:r>
          </a:p>
          <a:p>
            <a:pPr>
              <a:lnSpc>
                <a:spcPct val="80000"/>
              </a:lnSpc>
              <a:spcBef>
                <a:spcPts val="0"/>
              </a:spcBef>
              <a:buNone/>
            </a:pPr>
            <a:r>
              <a:rPr lang="en-US" sz="2400" b="1" dirty="0" smtClean="0">
                <a:solidFill>
                  <a:schemeClr val="tx1"/>
                </a:solidFill>
              </a:rPr>
              <a:t>}</a:t>
            </a:r>
          </a:p>
          <a:p>
            <a:pPr>
              <a:lnSpc>
                <a:spcPct val="80000"/>
              </a:lnSpc>
              <a:spcBef>
                <a:spcPts val="0"/>
              </a:spcBef>
              <a:buNone/>
            </a:pPr>
            <a:r>
              <a:rPr lang="en-US" sz="2400" b="1" dirty="0" smtClean="0">
                <a:solidFill>
                  <a:schemeClr val="accent1"/>
                </a:solidFill>
              </a:rPr>
              <a:t>void a(</a:t>
            </a:r>
            <a:r>
              <a:rPr lang="en-US" sz="2400" b="1" dirty="0" err="1" smtClean="0">
                <a:solidFill>
                  <a:schemeClr val="accent1"/>
                </a:solidFill>
              </a:rPr>
              <a:t>int</a:t>
            </a:r>
            <a:r>
              <a:rPr lang="en-US" sz="2400" b="1" dirty="0" smtClean="0">
                <a:solidFill>
                  <a:schemeClr val="accent1"/>
                </a:solidFill>
              </a:rPr>
              <a:t> m) {</a:t>
            </a:r>
          </a:p>
          <a:p>
            <a:pPr>
              <a:lnSpc>
                <a:spcPct val="80000"/>
              </a:lnSpc>
              <a:spcBef>
                <a:spcPts val="0"/>
              </a:spcBef>
              <a:buNone/>
            </a:pPr>
            <a:r>
              <a:rPr lang="en-US" sz="2400" b="1" dirty="0" smtClean="0">
                <a:solidFill>
                  <a:schemeClr val="accent1"/>
                </a:solidFill>
              </a:rPr>
              <a:t>    b(1);</a:t>
            </a:r>
          </a:p>
          <a:p>
            <a:pPr>
              <a:lnSpc>
                <a:spcPct val="80000"/>
              </a:lnSpc>
              <a:spcBef>
                <a:spcPts val="0"/>
              </a:spcBef>
              <a:buNone/>
            </a:pPr>
            <a:r>
              <a:rPr lang="en-US" sz="2400" b="1" dirty="0" smtClean="0">
                <a:solidFill>
                  <a:schemeClr val="accent1"/>
                </a:solidFill>
              </a:rPr>
              <a:t>}</a:t>
            </a:r>
          </a:p>
          <a:p>
            <a:pPr>
              <a:lnSpc>
                <a:spcPct val="80000"/>
              </a:lnSpc>
              <a:spcBef>
                <a:spcPts val="0"/>
              </a:spcBef>
              <a:buNone/>
            </a:pPr>
            <a:r>
              <a:rPr lang="en-US" sz="2400" b="1" dirty="0" smtClean="0">
                <a:solidFill>
                  <a:srgbClr val="FF0000"/>
                </a:solidFill>
              </a:rPr>
              <a:t>void b(</a:t>
            </a:r>
            <a:r>
              <a:rPr lang="en-US" sz="2400" b="1" dirty="0" err="1" smtClean="0">
                <a:solidFill>
                  <a:srgbClr val="FF0000"/>
                </a:solidFill>
              </a:rPr>
              <a:t>int</a:t>
            </a:r>
            <a:r>
              <a:rPr lang="en-US" sz="2400" b="1" dirty="0" smtClean="0">
                <a:solidFill>
                  <a:srgbClr val="FF0000"/>
                </a:solidFill>
              </a:rPr>
              <a:t> n) {</a:t>
            </a:r>
          </a:p>
          <a:p>
            <a:pPr>
              <a:lnSpc>
                <a:spcPct val="80000"/>
              </a:lnSpc>
              <a:spcBef>
                <a:spcPts val="0"/>
              </a:spcBef>
              <a:buNone/>
            </a:pPr>
            <a:r>
              <a:rPr lang="en-US" sz="2400" b="1" dirty="0" smtClean="0">
                <a:solidFill>
                  <a:srgbClr val="FF0000"/>
                </a:solidFill>
              </a:rPr>
              <a:t>    c(2);</a:t>
            </a:r>
          </a:p>
          <a:p>
            <a:pPr>
              <a:lnSpc>
                <a:spcPct val="80000"/>
              </a:lnSpc>
              <a:spcBef>
                <a:spcPts val="0"/>
              </a:spcBef>
              <a:buNone/>
            </a:pPr>
            <a:r>
              <a:rPr lang="en-US" sz="2400" b="1" dirty="0" smtClean="0">
                <a:solidFill>
                  <a:srgbClr val="FF0000"/>
                </a:solidFill>
              </a:rPr>
              <a:t>    d(4);</a:t>
            </a:r>
          </a:p>
          <a:p>
            <a:pPr>
              <a:lnSpc>
                <a:spcPct val="80000"/>
              </a:lnSpc>
              <a:spcBef>
                <a:spcPts val="0"/>
              </a:spcBef>
              <a:buNone/>
            </a:pPr>
            <a:r>
              <a:rPr lang="en-US" sz="2400" b="1" dirty="0" smtClean="0">
                <a:solidFill>
                  <a:srgbClr val="FF0000"/>
                </a:solidFill>
              </a:rPr>
              <a:t>}</a:t>
            </a:r>
          </a:p>
          <a:p>
            <a:pPr>
              <a:lnSpc>
                <a:spcPct val="80000"/>
              </a:lnSpc>
              <a:spcBef>
                <a:spcPts val="0"/>
              </a:spcBef>
              <a:buNone/>
            </a:pPr>
            <a:r>
              <a:rPr lang="en-US" sz="2400" b="1" dirty="0" smtClean="0">
                <a:solidFill>
                  <a:srgbClr val="F7B217"/>
                </a:solidFill>
              </a:rPr>
              <a:t>void c(</a:t>
            </a:r>
            <a:r>
              <a:rPr lang="en-US" sz="2400" b="1" dirty="0" err="1" smtClean="0">
                <a:solidFill>
                  <a:srgbClr val="F7B217"/>
                </a:solidFill>
              </a:rPr>
              <a:t>int</a:t>
            </a:r>
            <a:r>
              <a:rPr lang="en-US" sz="2400" b="1" dirty="0" smtClean="0">
                <a:solidFill>
                  <a:srgbClr val="F7B217"/>
                </a:solidFill>
              </a:rPr>
              <a:t> o) {</a:t>
            </a:r>
          </a:p>
          <a:p>
            <a:pPr>
              <a:lnSpc>
                <a:spcPct val="80000"/>
              </a:lnSpc>
              <a:spcBef>
                <a:spcPts val="0"/>
              </a:spcBef>
              <a:buNone/>
            </a:pPr>
            <a:r>
              <a:rPr lang="en-US" sz="2400" b="1" dirty="0" smtClean="0">
                <a:solidFill>
                  <a:srgbClr val="F7B217"/>
                </a:solidFill>
              </a:rPr>
              <a:t>    </a:t>
            </a:r>
            <a:r>
              <a:rPr lang="en-US" sz="2400" b="1" dirty="0" err="1" smtClean="0">
                <a:solidFill>
                  <a:srgbClr val="F7B217"/>
                </a:solidFill>
              </a:rPr>
              <a:t>printf</a:t>
            </a:r>
            <a:r>
              <a:rPr lang="en-US" sz="2400" b="1" dirty="0" smtClean="0">
                <a:solidFill>
                  <a:srgbClr val="F7B217"/>
                </a:solidFill>
              </a:rPr>
              <a:t>(“c”);</a:t>
            </a:r>
          </a:p>
          <a:p>
            <a:pPr>
              <a:lnSpc>
                <a:spcPct val="80000"/>
              </a:lnSpc>
              <a:spcBef>
                <a:spcPts val="0"/>
              </a:spcBef>
              <a:buNone/>
            </a:pPr>
            <a:r>
              <a:rPr lang="en-US" sz="2400" b="1" dirty="0" smtClean="0">
                <a:solidFill>
                  <a:srgbClr val="F7B217"/>
                </a:solidFill>
              </a:rPr>
              <a:t>}</a:t>
            </a:r>
          </a:p>
          <a:p>
            <a:pPr>
              <a:lnSpc>
                <a:spcPct val="80000"/>
              </a:lnSpc>
              <a:spcBef>
                <a:spcPts val="0"/>
              </a:spcBef>
              <a:buNone/>
            </a:pPr>
            <a:r>
              <a:rPr lang="en-US" sz="2400" b="1" dirty="0" smtClean="0">
                <a:solidFill>
                  <a:srgbClr val="00B050"/>
                </a:solidFill>
              </a:rPr>
              <a:t>void d(</a:t>
            </a:r>
            <a:r>
              <a:rPr lang="en-US" sz="2400" b="1" dirty="0" err="1" smtClean="0">
                <a:solidFill>
                  <a:srgbClr val="00B050"/>
                </a:solidFill>
              </a:rPr>
              <a:t>int</a:t>
            </a:r>
            <a:r>
              <a:rPr lang="en-US" sz="2400" b="1" dirty="0" smtClean="0">
                <a:solidFill>
                  <a:srgbClr val="00B050"/>
                </a:solidFill>
              </a:rPr>
              <a:t> p) {</a:t>
            </a:r>
          </a:p>
          <a:p>
            <a:pPr>
              <a:lnSpc>
                <a:spcPct val="80000"/>
              </a:lnSpc>
              <a:spcBef>
                <a:spcPts val="0"/>
              </a:spcBef>
              <a:buNone/>
            </a:pPr>
            <a:r>
              <a:rPr lang="en-US" sz="2400" b="1" dirty="0" smtClean="0">
                <a:solidFill>
                  <a:srgbClr val="00B050"/>
                </a:solidFill>
              </a:rPr>
              <a:t>    </a:t>
            </a:r>
            <a:r>
              <a:rPr lang="en-US" sz="2400" b="1" dirty="0" err="1" smtClean="0">
                <a:solidFill>
                  <a:srgbClr val="00B050"/>
                </a:solidFill>
              </a:rPr>
              <a:t>printf</a:t>
            </a:r>
            <a:r>
              <a:rPr lang="en-US" sz="2400" b="1" dirty="0" smtClean="0">
                <a:solidFill>
                  <a:srgbClr val="00B050"/>
                </a:solidFill>
              </a:rPr>
              <a:t>(“d”);</a:t>
            </a:r>
          </a:p>
          <a:p>
            <a:pPr>
              <a:lnSpc>
                <a:spcPct val="80000"/>
              </a:lnSpc>
              <a:spcBef>
                <a:spcPts val="0"/>
              </a:spcBef>
              <a:buNone/>
            </a:pPr>
            <a:r>
              <a:rPr lang="en-US" sz="2400" b="1" dirty="0" smtClean="0">
                <a:solidFill>
                  <a:srgbClr val="00B050"/>
                </a:solidFill>
              </a:rPr>
              <a:t>}</a:t>
            </a:r>
            <a:endParaRPr lang="ru-RU" sz="2400" b="1" dirty="0">
              <a:solidFill>
                <a:srgbClr val="00B050"/>
              </a:solidFill>
            </a:endParaRPr>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8</a:t>
            </a:fld>
            <a:endParaRPr lang="ru-RU" dirty="0"/>
          </a:p>
        </p:txBody>
      </p:sp>
      <p:sp>
        <p:nvSpPr>
          <p:cNvPr id="4" name="Заголовок 3"/>
          <p:cNvSpPr>
            <a:spLocks noGrp="1"/>
          </p:cNvSpPr>
          <p:nvPr>
            <p:ph type="title"/>
          </p:nvPr>
        </p:nvSpPr>
        <p:spPr/>
        <p:txBody>
          <a:bodyPr/>
          <a:lstStyle/>
          <a:p>
            <a:r>
              <a:rPr lang="en-US" dirty="0" smtClean="0"/>
              <a:t>Stack</a:t>
            </a:r>
            <a:endParaRPr lang="ru-RU" dirty="0"/>
          </a:p>
        </p:txBody>
      </p:sp>
      <p:sp>
        <p:nvSpPr>
          <p:cNvPr id="5" name="Прямоугольник 4"/>
          <p:cNvSpPr/>
          <p:nvPr/>
        </p:nvSpPr>
        <p:spPr>
          <a:xfrm>
            <a:off x="8247689" y="1426373"/>
            <a:ext cx="2307768" cy="1150585"/>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273272"/>
                </a:solidFill>
              </a:rPr>
              <a:t>main</a:t>
            </a:r>
            <a:endParaRPr lang="ru-RU" sz="3600" b="1" dirty="0">
              <a:solidFill>
                <a:srgbClr val="273272"/>
              </a:solidFill>
            </a:endParaRPr>
          </a:p>
        </p:txBody>
      </p:sp>
      <p:sp>
        <p:nvSpPr>
          <p:cNvPr id="6" name="Прямоугольник 5"/>
          <p:cNvSpPr/>
          <p:nvPr/>
        </p:nvSpPr>
        <p:spPr>
          <a:xfrm>
            <a:off x="8245710" y="2576302"/>
            <a:ext cx="2307768" cy="1150585"/>
          </a:xfrm>
          <a:prstGeom prst="rect">
            <a:avLst/>
          </a:prstGeom>
          <a:solidFill>
            <a:schemeClr val="bg1"/>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273272"/>
                </a:solidFill>
              </a:rPr>
              <a:t>a</a:t>
            </a:r>
            <a:endParaRPr lang="ru-RU" sz="3600" b="1" dirty="0">
              <a:solidFill>
                <a:srgbClr val="273272"/>
              </a:solidFill>
            </a:endParaRPr>
          </a:p>
        </p:txBody>
      </p:sp>
      <p:sp>
        <p:nvSpPr>
          <p:cNvPr id="7" name="Прямоугольник 6"/>
          <p:cNvSpPr/>
          <p:nvPr/>
        </p:nvSpPr>
        <p:spPr>
          <a:xfrm>
            <a:off x="8243730" y="3738078"/>
            <a:ext cx="2307768" cy="1150585"/>
          </a:xfrm>
          <a:prstGeom prst="rect">
            <a:avLst/>
          </a:prstGeom>
          <a:solidFill>
            <a:schemeClr val="bg1"/>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273272"/>
                </a:solidFill>
              </a:rPr>
              <a:t>b</a:t>
            </a:r>
            <a:endParaRPr lang="ru-RU" sz="3600" b="1" dirty="0">
              <a:solidFill>
                <a:srgbClr val="273272"/>
              </a:solidFill>
            </a:endParaRPr>
          </a:p>
        </p:txBody>
      </p:sp>
      <p:sp>
        <p:nvSpPr>
          <p:cNvPr id="8" name="Прямоугольник 7"/>
          <p:cNvSpPr/>
          <p:nvPr/>
        </p:nvSpPr>
        <p:spPr>
          <a:xfrm>
            <a:off x="8253625" y="4888005"/>
            <a:ext cx="2307768" cy="1150585"/>
          </a:xfrm>
          <a:prstGeom prst="rect">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273272"/>
                </a:solidFill>
              </a:rPr>
              <a:t>d</a:t>
            </a:r>
            <a:endParaRPr lang="ru-RU" sz="3600" b="1" dirty="0">
              <a:solidFill>
                <a:srgbClr val="273272"/>
              </a:solidFill>
            </a:endParaRPr>
          </a:p>
        </p:txBody>
      </p:sp>
      <p:sp>
        <p:nvSpPr>
          <p:cNvPr id="9" name="TextBox 8"/>
          <p:cNvSpPr txBox="1"/>
          <p:nvPr/>
        </p:nvSpPr>
        <p:spPr>
          <a:xfrm>
            <a:off x="6703585" y="5740175"/>
            <a:ext cx="1490377" cy="558141"/>
          </a:xfrm>
          <a:prstGeom prst="rect">
            <a:avLst/>
          </a:prstGeom>
          <a:noFill/>
        </p:spPr>
        <p:txBody>
          <a:bodyPr wrap="square" lIns="72000" tIns="25200" rIns="0" bIns="25200" rtlCol="0" anchor="ctr" anchorCtr="0">
            <a:normAutofit/>
          </a:bodyPr>
          <a:lstStyle/>
          <a:p>
            <a:r>
              <a:rPr lang="en-US" sz="2000" b="1" dirty="0" smtClean="0">
                <a:solidFill>
                  <a:srgbClr val="1E3272"/>
                </a:solidFill>
              </a:rPr>
              <a:t>Stack Pointer</a:t>
            </a:r>
            <a:endParaRPr lang="ru-RU" sz="2000" b="1" dirty="0" smtClean="0">
              <a:solidFill>
                <a:srgbClr val="1E3272"/>
              </a:solidFill>
            </a:endParaRPr>
          </a:p>
        </p:txBody>
      </p:sp>
      <p:sp>
        <p:nvSpPr>
          <p:cNvPr id="10" name="TextBox 9"/>
          <p:cNvSpPr txBox="1"/>
          <p:nvPr/>
        </p:nvSpPr>
        <p:spPr>
          <a:xfrm>
            <a:off x="6737235" y="4621950"/>
            <a:ext cx="1490377" cy="558141"/>
          </a:xfrm>
          <a:prstGeom prst="rect">
            <a:avLst/>
          </a:prstGeom>
          <a:noFill/>
        </p:spPr>
        <p:txBody>
          <a:bodyPr wrap="square" lIns="72000" tIns="25200" rIns="0" bIns="25200" rtlCol="0" anchor="ctr" anchorCtr="0">
            <a:normAutofit/>
          </a:bodyPr>
          <a:lstStyle/>
          <a:p>
            <a:r>
              <a:rPr lang="en-US" sz="2000" b="1" dirty="0" smtClean="0">
                <a:solidFill>
                  <a:srgbClr val="1E3272"/>
                </a:solidFill>
              </a:rPr>
              <a:t>Stack Pointer</a:t>
            </a:r>
            <a:endParaRPr lang="ru-RU" sz="2000" b="1" dirty="0" smtClean="0">
              <a:solidFill>
                <a:srgbClr val="1E3272"/>
              </a:solidFill>
            </a:endParaRPr>
          </a:p>
        </p:txBody>
      </p:sp>
      <p:sp>
        <p:nvSpPr>
          <p:cNvPr id="11" name="TextBox 10"/>
          <p:cNvSpPr txBox="1"/>
          <p:nvPr/>
        </p:nvSpPr>
        <p:spPr>
          <a:xfrm>
            <a:off x="6713485" y="3458200"/>
            <a:ext cx="1490377" cy="558141"/>
          </a:xfrm>
          <a:prstGeom prst="rect">
            <a:avLst/>
          </a:prstGeom>
          <a:noFill/>
        </p:spPr>
        <p:txBody>
          <a:bodyPr wrap="square" lIns="72000" tIns="25200" rIns="0" bIns="25200" rtlCol="0" anchor="ctr" anchorCtr="0">
            <a:normAutofit/>
          </a:bodyPr>
          <a:lstStyle/>
          <a:p>
            <a:r>
              <a:rPr lang="en-US" sz="2000" b="1" dirty="0" smtClean="0">
                <a:solidFill>
                  <a:srgbClr val="1E3272"/>
                </a:solidFill>
              </a:rPr>
              <a:t>Stack Pointer</a:t>
            </a:r>
            <a:endParaRPr lang="ru-RU" sz="2000" b="1" dirty="0" smtClean="0">
              <a:solidFill>
                <a:srgbClr val="1E3272"/>
              </a:solidFill>
            </a:endParaRPr>
          </a:p>
        </p:txBody>
      </p:sp>
      <p:sp>
        <p:nvSpPr>
          <p:cNvPr id="12" name="TextBox 11"/>
          <p:cNvSpPr txBox="1"/>
          <p:nvPr/>
        </p:nvSpPr>
        <p:spPr>
          <a:xfrm>
            <a:off x="6749110" y="2282575"/>
            <a:ext cx="1490377" cy="558141"/>
          </a:xfrm>
          <a:prstGeom prst="rect">
            <a:avLst/>
          </a:prstGeom>
          <a:noFill/>
        </p:spPr>
        <p:txBody>
          <a:bodyPr wrap="square" lIns="72000" tIns="25200" rIns="0" bIns="25200" rtlCol="0" anchor="ctr" anchorCtr="0">
            <a:normAutofit/>
          </a:bodyPr>
          <a:lstStyle/>
          <a:p>
            <a:r>
              <a:rPr lang="en-US" sz="2000" b="1" dirty="0" smtClean="0">
                <a:solidFill>
                  <a:srgbClr val="1E3272"/>
                </a:solidFill>
              </a:rPr>
              <a:t>Stack Pointer</a:t>
            </a:r>
            <a:endParaRPr lang="ru-RU" sz="2000" b="1" dirty="0" smtClean="0">
              <a:solidFill>
                <a:srgbClr val="1E3272"/>
              </a:solidFill>
            </a:endParaRPr>
          </a:p>
        </p:txBody>
      </p:sp>
      <p:cxnSp>
        <p:nvCxnSpPr>
          <p:cNvPr id="13" name="Прямая со стрелкой 12"/>
          <p:cNvCxnSpPr/>
          <p:nvPr/>
        </p:nvCxnSpPr>
        <p:spPr>
          <a:xfrm>
            <a:off x="11008426" y="1425039"/>
            <a:ext cx="35627" cy="4619500"/>
          </a:xfrm>
          <a:prstGeom prst="straightConnector1">
            <a:avLst/>
          </a:prstGeom>
          <a:ln w="127000">
            <a:solidFill>
              <a:srgbClr val="1E3272"/>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38200" y="1178053"/>
            <a:ext cx="4790704" cy="4997896"/>
          </a:xfrm>
        </p:spPr>
        <p:txBody>
          <a:bodyPr>
            <a:noAutofit/>
          </a:bodyPr>
          <a:lstStyle/>
          <a:p>
            <a:pPr>
              <a:spcBef>
                <a:spcPts val="0"/>
              </a:spcBef>
              <a:buNone/>
            </a:pPr>
            <a:r>
              <a:rPr lang="en-US" sz="2800" b="1" dirty="0" smtClean="0"/>
              <a:t>int</a:t>
            </a:r>
            <a:r>
              <a:rPr lang="en-US" sz="2800" dirty="0" smtClean="0"/>
              <a:t> *</a:t>
            </a:r>
            <a:r>
              <a:rPr lang="en-US" sz="2800" dirty="0" err="1" smtClean="0"/>
              <a:t>getPtr</a:t>
            </a:r>
            <a:r>
              <a:rPr lang="en-US" sz="2800" dirty="0" smtClean="0"/>
              <a:t>() {</a:t>
            </a:r>
          </a:p>
          <a:p>
            <a:pPr>
              <a:spcBef>
                <a:spcPts val="0"/>
              </a:spcBef>
              <a:buNone/>
            </a:pPr>
            <a:r>
              <a:rPr lang="en-US" sz="2800" dirty="0" smtClean="0"/>
              <a:t>    </a:t>
            </a:r>
            <a:r>
              <a:rPr lang="en-US" sz="2800" b="1" dirty="0" smtClean="0"/>
              <a:t>int</a:t>
            </a:r>
            <a:r>
              <a:rPr lang="en-US" sz="2800" dirty="0" smtClean="0"/>
              <a:t> y;</a:t>
            </a:r>
          </a:p>
          <a:p>
            <a:pPr>
              <a:spcBef>
                <a:spcPts val="0"/>
              </a:spcBef>
              <a:buNone/>
            </a:pPr>
            <a:r>
              <a:rPr lang="en-US" sz="2800" dirty="0" smtClean="0"/>
              <a:t>    y = 3;</a:t>
            </a:r>
          </a:p>
          <a:p>
            <a:pPr>
              <a:spcBef>
                <a:spcPts val="0"/>
              </a:spcBef>
              <a:buNone/>
            </a:pPr>
            <a:r>
              <a:rPr lang="en-US" sz="2800" dirty="0" smtClean="0"/>
              <a:t>    </a:t>
            </a:r>
            <a:r>
              <a:rPr lang="en-US" sz="2800" b="1" dirty="0" smtClean="0"/>
              <a:t>return</a:t>
            </a:r>
            <a:r>
              <a:rPr lang="en-US" sz="2800" dirty="0" smtClean="0"/>
              <a:t> &amp;y;</a:t>
            </a:r>
          </a:p>
          <a:p>
            <a:pPr>
              <a:spcBef>
                <a:spcPts val="0"/>
              </a:spcBef>
              <a:buNone/>
            </a:pPr>
            <a:r>
              <a:rPr lang="en-US" sz="2800" dirty="0" smtClean="0"/>
              <a:t>}</a:t>
            </a:r>
          </a:p>
          <a:p>
            <a:pPr>
              <a:spcBef>
                <a:spcPts val="0"/>
              </a:spcBef>
              <a:buNone/>
            </a:pPr>
            <a:endParaRPr lang="en-US" sz="2800" dirty="0" smtClean="0"/>
          </a:p>
          <a:p>
            <a:pPr>
              <a:spcBef>
                <a:spcPts val="0"/>
              </a:spcBef>
              <a:buNone/>
            </a:pPr>
            <a:r>
              <a:rPr lang="en-US" sz="2800" b="1" dirty="0" smtClean="0"/>
              <a:t>int</a:t>
            </a:r>
            <a:r>
              <a:rPr lang="en-US" sz="2800" dirty="0" smtClean="0"/>
              <a:t> main () {</a:t>
            </a:r>
          </a:p>
          <a:p>
            <a:pPr>
              <a:spcBef>
                <a:spcPts val="0"/>
              </a:spcBef>
              <a:buNone/>
            </a:pPr>
            <a:r>
              <a:rPr lang="en-US" sz="2800" dirty="0" smtClean="0"/>
              <a:t>    </a:t>
            </a:r>
            <a:r>
              <a:rPr lang="en-US" sz="2800" b="1" dirty="0" smtClean="0"/>
              <a:t>int</a:t>
            </a:r>
            <a:r>
              <a:rPr lang="en-US" sz="2800" dirty="0" smtClean="0"/>
              <a:t> *</a:t>
            </a:r>
            <a:r>
              <a:rPr lang="en-US" sz="2800" dirty="0" err="1" smtClean="0"/>
              <a:t>stackAddr</a:t>
            </a:r>
            <a:r>
              <a:rPr lang="en-US" sz="2800" dirty="0" smtClean="0"/>
              <a:t>, content;</a:t>
            </a:r>
          </a:p>
          <a:p>
            <a:pPr>
              <a:spcBef>
                <a:spcPts val="0"/>
              </a:spcBef>
              <a:buNone/>
            </a:pPr>
            <a:r>
              <a:rPr lang="en-US" sz="2800" dirty="0" smtClean="0"/>
              <a:t>    </a:t>
            </a:r>
            <a:r>
              <a:rPr lang="en-US" sz="2800" dirty="0" err="1" smtClean="0"/>
              <a:t>stackAddr</a:t>
            </a:r>
            <a:r>
              <a:rPr lang="en-US" sz="2800" dirty="0" smtClean="0"/>
              <a:t> = </a:t>
            </a:r>
            <a:r>
              <a:rPr lang="en-US" sz="2800" dirty="0" err="1" smtClean="0"/>
              <a:t>getPtr</a:t>
            </a:r>
            <a:r>
              <a:rPr lang="en-US" sz="2800" dirty="0" smtClean="0"/>
              <a:t>();</a:t>
            </a:r>
          </a:p>
          <a:p>
            <a:pPr>
              <a:spcBef>
                <a:spcPts val="0"/>
              </a:spcBef>
              <a:buNone/>
            </a:pPr>
            <a:r>
              <a:rPr lang="en-US" sz="2800" dirty="0" smtClean="0"/>
              <a:t>    content = *</a:t>
            </a:r>
            <a:r>
              <a:rPr lang="en-US" sz="2800" dirty="0" err="1" smtClean="0"/>
              <a:t>stackAddr</a:t>
            </a:r>
            <a:r>
              <a:rPr lang="en-US" sz="2800" dirty="0" smtClean="0"/>
              <a:t>;</a:t>
            </a:r>
          </a:p>
          <a:p>
            <a:pPr>
              <a:spcBef>
                <a:spcPts val="0"/>
              </a:spcBef>
              <a:buNone/>
            </a:pPr>
            <a:r>
              <a:rPr lang="en-US" sz="2800" dirty="0" smtClean="0"/>
              <a:t>    </a:t>
            </a:r>
            <a:r>
              <a:rPr lang="en-US" sz="2800" dirty="0" err="1" smtClean="0"/>
              <a:t>printf</a:t>
            </a:r>
            <a:r>
              <a:rPr lang="en-US" sz="2800" dirty="0" smtClean="0"/>
              <a:t>(</a:t>
            </a:r>
            <a:r>
              <a:rPr lang="en-US" sz="2800" dirty="0" smtClean="0">
                <a:solidFill>
                  <a:schemeClr val="accent1"/>
                </a:solidFill>
              </a:rPr>
              <a:t>"%d"</a:t>
            </a:r>
            <a:r>
              <a:rPr lang="en-US" sz="2800" dirty="0" smtClean="0"/>
              <a:t>, content); </a:t>
            </a:r>
            <a:r>
              <a:rPr lang="en-US" sz="2800" dirty="0" smtClean="0">
                <a:solidFill>
                  <a:srgbClr val="00B050"/>
                </a:solidFill>
              </a:rPr>
              <a:t>/* 3 */</a:t>
            </a:r>
          </a:p>
          <a:p>
            <a:pPr>
              <a:spcBef>
                <a:spcPts val="0"/>
              </a:spcBef>
              <a:buNone/>
            </a:pPr>
            <a:r>
              <a:rPr lang="en-US" sz="2800" dirty="0" smtClean="0"/>
              <a:t>    content = *</a:t>
            </a:r>
            <a:r>
              <a:rPr lang="en-US" sz="2800" dirty="0" err="1" smtClean="0"/>
              <a:t>stackAddr</a:t>
            </a:r>
            <a:r>
              <a:rPr lang="en-US" sz="2800" dirty="0" smtClean="0"/>
              <a:t>;</a:t>
            </a:r>
          </a:p>
          <a:p>
            <a:pPr>
              <a:spcBef>
                <a:spcPts val="0"/>
              </a:spcBef>
              <a:buNone/>
            </a:pPr>
            <a:r>
              <a:rPr lang="en-US" sz="2800" dirty="0" smtClean="0"/>
              <a:t>    </a:t>
            </a:r>
            <a:r>
              <a:rPr lang="en-US" sz="2800" dirty="0" err="1" smtClean="0"/>
              <a:t>printf</a:t>
            </a:r>
            <a:r>
              <a:rPr lang="en-US" sz="2800" dirty="0" smtClean="0"/>
              <a:t>(</a:t>
            </a:r>
            <a:r>
              <a:rPr lang="en-US" sz="2800" dirty="0" smtClean="0">
                <a:solidFill>
                  <a:schemeClr val="accent1"/>
                </a:solidFill>
              </a:rPr>
              <a:t>"%d"</a:t>
            </a:r>
            <a:r>
              <a:rPr lang="en-US" sz="2800" dirty="0" smtClean="0"/>
              <a:t>, content); </a:t>
            </a:r>
            <a:r>
              <a:rPr lang="en-US" sz="2800" dirty="0" smtClean="0">
                <a:solidFill>
                  <a:srgbClr val="00B050"/>
                </a:solidFill>
              </a:rPr>
              <a:t>/* ? */</a:t>
            </a:r>
          </a:p>
          <a:p>
            <a:pPr>
              <a:spcBef>
                <a:spcPts val="0"/>
              </a:spcBef>
              <a:buNone/>
            </a:pPr>
            <a:r>
              <a:rPr lang="en-US" sz="2800" dirty="0" smtClean="0"/>
              <a:t>}</a:t>
            </a:r>
            <a:endParaRPr lang="ru-RU" sz="2800" dirty="0"/>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9</a:t>
            </a:fld>
            <a:endParaRPr lang="ru-RU" dirty="0"/>
          </a:p>
        </p:txBody>
      </p:sp>
      <p:sp>
        <p:nvSpPr>
          <p:cNvPr id="4" name="Заголовок 3"/>
          <p:cNvSpPr>
            <a:spLocks noGrp="1"/>
          </p:cNvSpPr>
          <p:nvPr>
            <p:ph type="title"/>
          </p:nvPr>
        </p:nvSpPr>
        <p:spPr/>
        <p:txBody>
          <a:bodyPr/>
          <a:lstStyle/>
          <a:p>
            <a:r>
              <a:rPr lang="en-US" dirty="0" smtClean="0"/>
              <a:t>Stack Misuse</a:t>
            </a:r>
            <a:endParaRPr lang="ru-RU" dirty="0"/>
          </a:p>
        </p:txBody>
      </p:sp>
      <p:sp>
        <p:nvSpPr>
          <p:cNvPr id="10" name="TextBox 9"/>
          <p:cNvSpPr txBox="1"/>
          <p:nvPr/>
        </p:nvSpPr>
        <p:spPr>
          <a:xfrm>
            <a:off x="5854519" y="1377536"/>
            <a:ext cx="5652670" cy="4667003"/>
          </a:xfrm>
          <a:prstGeom prst="rect">
            <a:avLst/>
          </a:prstGeom>
          <a:solidFill>
            <a:schemeClr val="bg1"/>
          </a:solidFill>
        </p:spPr>
        <p:txBody>
          <a:bodyPr wrap="square" lIns="72000" tIns="25200" rIns="0" bIns="25200" rtlCol="0" anchor="ctr" anchorCtr="0">
            <a:noAutofit/>
          </a:bodyPr>
          <a:lstStyle/>
          <a:p>
            <a:r>
              <a:rPr lang="en-US" sz="2800" b="1" dirty="0" smtClean="0">
                <a:solidFill>
                  <a:srgbClr val="1E3272"/>
                </a:solidFill>
              </a:rPr>
              <a:t>Never return pointers to local variable from functions!</a:t>
            </a:r>
          </a:p>
          <a:p>
            <a:endParaRPr lang="en-US" sz="2800" b="1" dirty="0" smtClean="0">
              <a:solidFill>
                <a:srgbClr val="1E3272"/>
              </a:solidFill>
            </a:endParaRPr>
          </a:p>
          <a:p>
            <a:r>
              <a:rPr lang="en-US" sz="2800" b="1" dirty="0" smtClean="0">
                <a:solidFill>
                  <a:srgbClr val="1E3272"/>
                </a:solidFill>
              </a:rPr>
              <a:t>Your compiler will warn you about this.</a:t>
            </a:r>
          </a:p>
          <a:p>
            <a:endParaRPr lang="en-US" sz="2800" b="1" dirty="0" smtClean="0">
              <a:solidFill>
                <a:srgbClr val="1E3272"/>
              </a:solidFill>
            </a:endParaRPr>
          </a:p>
          <a:p>
            <a:r>
              <a:rPr lang="en-US" sz="2800" b="1" dirty="0" smtClean="0">
                <a:solidFill>
                  <a:srgbClr val="1E3272"/>
                </a:solidFill>
              </a:rPr>
              <a:t>Do not ignore such warnings!</a:t>
            </a:r>
          </a:p>
          <a:p>
            <a:endParaRPr lang="en-US" sz="2800" b="1" dirty="0" smtClean="0">
              <a:solidFill>
                <a:srgbClr val="1E3272"/>
              </a:solidFill>
            </a:endParaRPr>
          </a:p>
          <a:p>
            <a:r>
              <a:rPr lang="en-US" sz="2800" b="1" dirty="0" err="1" smtClean="0">
                <a:solidFill>
                  <a:srgbClr val="1E3272"/>
                </a:solidFill>
              </a:rPr>
              <a:t>printf</a:t>
            </a:r>
            <a:r>
              <a:rPr lang="en-US" sz="2800" b="1" dirty="0" smtClean="0">
                <a:solidFill>
                  <a:srgbClr val="1E3272"/>
                </a:solidFill>
              </a:rPr>
              <a:t> overwrites stack frames.</a:t>
            </a:r>
            <a:endParaRPr lang="ru-RU" sz="2800" b="1" dirty="0" smtClean="0">
              <a:solidFill>
                <a:srgbClr val="1E3272"/>
              </a:solidFill>
            </a:endParaRPr>
          </a:p>
        </p:txBody>
      </p:sp>
      <p:sp>
        <p:nvSpPr>
          <p:cNvPr id="11" name="Овал 10"/>
          <p:cNvSpPr/>
          <p:nvPr/>
        </p:nvSpPr>
        <p:spPr>
          <a:xfrm>
            <a:off x="961902" y="2339433"/>
            <a:ext cx="1959428" cy="463144"/>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Дымчатое стекло">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spPr>
      <a:bodyPr wrap="square" lIns="72000" tIns="25200" rIns="0" bIns="25200" rtlCol="0" anchor="ctr" anchorCtr="0">
        <a:normAutofit/>
      </a:bodyPr>
      <a:lstStyle>
        <a:defPPr>
          <a:defRPr sz="4400" b="0" dirty="0" smtClean="0">
            <a:solidFill>
              <a:srgbClr val="2E5E8E"/>
            </a:solidFill>
            <a:latin typeface="+mj-lt"/>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TM03090434[[fn=Дерево]]</Template>
  <TotalTime>24269</TotalTime>
  <Words>967</Words>
  <Application>Microsoft Office PowerPoint</Application>
  <PresentationFormat>Произвольный</PresentationFormat>
  <Paragraphs>193</Paragraphs>
  <Slides>15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Computer Architecture and Operating Systems Lecture 2: The C Programming Language</vt:lpstr>
      <vt:lpstr>The C Programming Language</vt:lpstr>
      <vt:lpstr>The Application of C Language</vt:lpstr>
      <vt:lpstr>C Concepts</vt:lpstr>
      <vt:lpstr>C Memory Layout</vt:lpstr>
      <vt:lpstr>Where Do the Variables Go?</vt:lpstr>
      <vt:lpstr>Stack</vt:lpstr>
      <vt:lpstr>Stack</vt:lpstr>
      <vt:lpstr>Stack Misuse</vt:lpstr>
      <vt:lpstr>Static Data</vt:lpstr>
      <vt:lpstr>Code</vt:lpstr>
      <vt:lpstr>Dynamic Memory Allocation</vt:lpstr>
      <vt:lpstr>The sizeof Operator</vt:lpstr>
      <vt:lpstr>Allocating Memory</vt:lpstr>
      <vt:lpstr>Any 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and Operating Systems Lecture X: Lecture Topic</dc:title>
  <dc:creator>Sergey</dc:creator>
  <cp:lastModifiedBy>Sergey</cp:lastModifiedBy>
  <cp:revision>609</cp:revision>
  <dcterms:created xsi:type="dcterms:W3CDTF">2015-11-11T03:30:50Z</dcterms:created>
  <dcterms:modified xsi:type="dcterms:W3CDTF">2021-03-23T12:29:42Z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(2)G/0n5s0OJt210kN0rMWPVQgnJI6CDE+6BJT+m6OwLQhkCYjwBoWUkYgkanWIKkgRsYh1B8Uj
e9GKfJM6aX3r56ETiFwURgdOiBOzXg//2GJs86GhGmUDxNF53xchHKM7j5AmpDAb9kCVOthI
Vzwq8aqehDohU2q0rm75EVuWLFLycQxUptlmAykA+3y+mCquEUlzScYjU+C0yNJA0e25zFTR
VsiptQwuBlrGi0PH0B</vt:lpwstr>
  </property>
  <property fmtid="{D5CDD505-2E9C-101B-9397-08002B2CF9AE}" pid="3" name="_2015_ms_pID_7253431">
    <vt:lpwstr>cFpAZV5KZCnc4SP5f7FtzXr/76MDjckm9A3DXxVCfqeMgEQYiQ0I+M
4j2HbcKpUuwdcu9RQEEs4C2URPiN+OAiEjj+Hnx0ogsoNU0RUZ2tVUDezP69WF3SgS0C61Fy
Mt8fLffal9Igb8Y/bfA71baKTUgfKfEcrC/ahGnsp/HEWn8Mjtc1ed1HsSBiMbW5tJ3TsC4f
MGpi5EfdQ8hu73PY</vt:lpwstr>
  </property>
</Properties>
</file>