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73" r:id="rId3"/>
    <p:sldId id="294" r:id="rId4"/>
    <p:sldId id="276" r:id="rId5"/>
    <p:sldId id="275" r:id="rId6"/>
    <p:sldId id="274" r:id="rId7"/>
    <p:sldId id="279" r:id="rId8"/>
    <p:sldId id="292" r:id="rId9"/>
    <p:sldId id="293" r:id="rId10"/>
    <p:sldId id="277" r:id="rId11"/>
    <p:sldId id="291" r:id="rId12"/>
    <p:sldId id="290" r:id="rId13"/>
    <p:sldId id="288" r:id="rId14"/>
    <p:sldId id="289" r:id="rId15"/>
    <p:sldId id="285" r:id="rId16"/>
    <p:sldId id="286" r:id="rId17"/>
    <p:sldId id="287" r:id="rId18"/>
    <p:sldId id="284" r:id="rId19"/>
    <p:sldId id="283" r:id="rId20"/>
    <p:sldId id="280" r:id="rId21"/>
    <p:sldId id="281" r:id="rId22"/>
    <p:sldId id="282" r:id="rId23"/>
    <p:sldId id="295" r:id="rId24"/>
    <p:sldId id="272"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амкин Александр Сергеевич" initials="КАС"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B217"/>
    <a:srgbClr val="2F5CB5"/>
    <a:srgbClr val="1E3272"/>
    <a:srgbClr val="F3B217"/>
    <a:srgbClr val="F07F09"/>
    <a:srgbClr val="FF6600"/>
    <a:srgbClr val="273272"/>
    <a:srgbClr val="F8BA30"/>
    <a:srgbClr val="FFC000"/>
    <a:srgbClr val="2E5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2" autoAdjust="0"/>
    <p:restoredTop sz="99729" autoAdjust="0"/>
  </p:normalViewPr>
  <p:slideViewPr>
    <p:cSldViewPr snapToGrid="0">
      <p:cViewPr>
        <p:scale>
          <a:sx n="66" d="100"/>
          <a:sy n="66" d="100"/>
        </p:scale>
        <p:origin x="32" y="8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307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06195-8D78-4F6F-B8E4-FA67975ACEF5}" type="datetimeFigureOut">
              <a:rPr lang="ru-RU" smtClean="0"/>
              <a:pPr/>
              <a:t>15.03.2021</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301F6-630C-4517-9108-FC1E44EE8C87}" type="slidenum">
              <a:rPr lang="ru-RU" smtClean="0"/>
              <a:pPr/>
              <a:t>‹#›</a:t>
            </a:fld>
            <a:endParaRPr lang="ru-RU"/>
          </a:p>
        </p:txBody>
      </p:sp>
    </p:spTree>
    <p:extLst>
      <p:ext uri="{BB962C8B-B14F-4D97-AF65-F5344CB8AC3E}">
        <p14:creationId xmlns:p14="http://schemas.microsoft.com/office/powerpoint/2010/main" val="8272799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212F1-C3D9-4F2B-8F42-5E960FE8BE51}" type="datetimeFigureOut">
              <a:rPr lang="ru-RU" smtClean="0"/>
              <a:pPr/>
              <a:t>15.03.2021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3B3A5-99BF-45D9-956B-DC57CC23AD97}" type="slidenum">
              <a:rPr lang="ru-RU" smtClean="0"/>
              <a:pPr/>
              <a:t>‹#›</a:t>
            </a:fld>
            <a:endParaRPr lang="ru-RU"/>
          </a:p>
        </p:txBody>
      </p:sp>
    </p:spTree>
    <p:extLst>
      <p:ext uri="{BB962C8B-B14F-4D97-AF65-F5344CB8AC3E}">
        <p14:creationId xmlns:p14="http://schemas.microsoft.com/office/powerpoint/2010/main" val="386502139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583B3A5-99BF-45D9-956B-DC57CC23AD97}" type="slidenum">
              <a:rPr lang="ru-RU" smtClean="0"/>
              <a:pPr/>
              <a:t>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Верхний колонтитул 5"/>
          <p:cNvSpPr>
            <a:spLocks noGrp="1"/>
          </p:cNvSpPr>
          <p:nvPr>
            <p:ph type="hdr" sz="quarter" idx="12"/>
          </p:nvPr>
        </p:nvSpPr>
        <p:spPr/>
        <p:txBody>
          <a:bodyPr/>
          <a:lstStyle/>
          <a:p>
            <a:endParaRPr lang="ru-RU" dirty="0"/>
          </a:p>
        </p:txBody>
      </p:sp>
    </p:spTree>
    <p:extLst>
      <p:ext uri="{BB962C8B-B14F-4D97-AF65-F5344CB8AC3E}">
        <p14:creationId xmlns:p14="http://schemas.microsoft.com/office/powerpoint/2010/main" val="238179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83B3A5-99BF-45D9-956B-DC57CC23AD97}" type="slidenum">
              <a:rPr lang="ru-RU" smtClean="0"/>
              <a:pPr/>
              <a:t>24</a:t>
            </a:fld>
            <a:endParaRPr lang="ru-RU"/>
          </a:p>
        </p:txBody>
      </p:sp>
    </p:spTree>
    <p:extLst>
      <p:ext uri="{BB962C8B-B14F-4D97-AF65-F5344CB8AC3E}">
        <p14:creationId xmlns:p14="http://schemas.microsoft.com/office/powerpoint/2010/main" val="19159508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12" name="Rectangle 5"/>
          <p:cNvSpPr/>
          <p:nvPr userDrawn="1"/>
        </p:nvSpPr>
        <p:spPr>
          <a:xfrm>
            <a:off x="-1" y="2601087"/>
            <a:ext cx="12192001" cy="1603772"/>
          </a:xfrm>
          <a:prstGeom prst="rect">
            <a:avLst/>
          </a:prstGeom>
          <a:solidFill>
            <a:srgbClr val="2F5CB5"/>
          </a:solidFill>
          <a:ln w="19050" cap="sq" cmpd="sng" algn="ctr">
            <a:solidFill>
              <a:srgbClr val="FF66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6"/>
          <p:cNvSpPr/>
          <p:nvPr userDrawn="1"/>
        </p:nvSpPr>
        <p:spPr>
          <a:xfrm>
            <a:off x="0" y="2545985"/>
            <a:ext cx="12192000" cy="59883"/>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9"/>
          <p:cNvSpPr/>
          <p:nvPr userDrawn="1"/>
        </p:nvSpPr>
        <p:spPr>
          <a:xfrm>
            <a:off x="0" y="4210574"/>
            <a:ext cx="12192000" cy="45719"/>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Title 7"/>
          <p:cNvSpPr>
            <a:spLocks noGrp="1"/>
          </p:cNvSpPr>
          <p:nvPr>
            <p:ph type="ctrTitle"/>
          </p:nvPr>
        </p:nvSpPr>
        <p:spPr>
          <a:xfrm>
            <a:off x="0" y="2601227"/>
            <a:ext cx="12192000" cy="1840144"/>
          </a:xfrm>
        </p:spPr>
        <p:txBody>
          <a:bodyPr anchor="ctr"/>
          <a:lstStyle>
            <a:lvl1pPr algn="ctr">
              <a:defRPr lang="en-US" dirty="0">
                <a:solidFill>
                  <a:srgbClr val="FFFFFF"/>
                </a:solidFill>
              </a:defRPr>
            </a:lvl1pPr>
          </a:lstStyle>
          <a:p>
            <a:r>
              <a:rPr lang="en-US" dirty="0" smtClean="0"/>
              <a:t>Click to edit Master title style</a:t>
            </a:r>
            <a:endParaRPr lang="en-US" dirty="0"/>
          </a:p>
        </p:txBody>
      </p:sp>
      <p:pic>
        <p:nvPicPr>
          <p:cNvPr id="9" name="Рисунок 8" descr="logo_с_hse_cmyk_e.png"/>
          <p:cNvPicPr>
            <a:picLocks noChangeAspect="1"/>
          </p:cNvPicPr>
          <p:nvPr userDrawn="1"/>
        </p:nvPicPr>
        <p:blipFill>
          <a:blip r:embed="rId2" cstate="print"/>
          <a:stretch>
            <a:fillRect/>
          </a:stretch>
        </p:blipFill>
        <p:spPr>
          <a:xfrm>
            <a:off x="3934031" y="213770"/>
            <a:ext cx="1704213" cy="2196275"/>
          </a:xfrm>
          <a:prstGeom prst="rect">
            <a:avLst/>
          </a:prstGeom>
        </p:spPr>
      </p:pic>
      <p:pic>
        <p:nvPicPr>
          <p:cNvPr id="10" name="Рисунок 9" descr="Unknown.png"/>
          <p:cNvPicPr>
            <a:picLocks noChangeAspect="1"/>
          </p:cNvPicPr>
          <p:nvPr userDrawn="1"/>
        </p:nvPicPr>
        <p:blipFill>
          <a:blip r:embed="rId3" cstate="print"/>
          <a:stretch>
            <a:fillRect/>
          </a:stretch>
        </p:blipFill>
        <p:spPr>
          <a:xfrm>
            <a:off x="6045713" y="219880"/>
            <a:ext cx="2143125" cy="2143125"/>
          </a:xfrm>
          <a:prstGeom prst="rect">
            <a:avLst/>
          </a:prstGeom>
        </p:spPr>
      </p:pic>
    </p:spTree>
    <p:extLst>
      <p:ext uri="{BB962C8B-B14F-4D97-AF65-F5344CB8AC3E}">
        <p14:creationId xmlns:p14="http://schemas.microsoft.com/office/powerpoint/2010/main" val="3224551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97111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33488778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Прямоугольник 10"/>
          <p:cNvSpPr/>
          <p:nvPr userDrawn="1"/>
        </p:nvSpPr>
        <p:spPr>
          <a:xfrm>
            <a:off x="838200" y="123553"/>
            <a:ext cx="10515600" cy="842818"/>
          </a:xfrm>
          <a:prstGeom prst="rect">
            <a:avLst/>
          </a:prstGeom>
          <a:solidFill>
            <a:srgbClr val="2F5C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273272"/>
              </a:solidFill>
            </a:endParaRPr>
          </a:p>
        </p:txBody>
      </p:sp>
      <p:sp>
        <p:nvSpPr>
          <p:cNvPr id="21" name="Овал 20"/>
          <p:cNvSpPr/>
          <p:nvPr userDrawn="1"/>
        </p:nvSpPr>
        <p:spPr>
          <a:xfrm flipV="1">
            <a:off x="10775841" y="6190935"/>
            <a:ext cx="584617" cy="502173"/>
          </a:xfrm>
          <a:prstGeom prst="ellipse">
            <a:avLst/>
          </a:prstGeom>
          <a:solidFill>
            <a:srgbClr val="2F5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73272"/>
              </a:solidFill>
            </a:endParaRPr>
          </a:p>
        </p:txBody>
      </p:sp>
      <p:sp>
        <p:nvSpPr>
          <p:cNvPr id="3" name="Объект 2"/>
          <p:cNvSpPr>
            <a:spLocks noGrp="1"/>
          </p:cNvSpPr>
          <p:nvPr>
            <p:ph idx="1"/>
          </p:nvPr>
        </p:nvSpPr>
        <p:spPr>
          <a:xfrm>
            <a:off x="838200" y="1178053"/>
            <a:ext cx="10515600" cy="4997896"/>
          </a:xfrm>
        </p:spPr>
        <p:txBody>
          <a:bodyPr/>
          <a:lstStyle>
            <a:lvl1pPr>
              <a:buFont typeface="Wingdings" pitchFamily="2" charset="2"/>
              <a:buChar char="§"/>
              <a:defRPr sz="3600">
                <a:solidFill>
                  <a:srgbClr val="273272"/>
                </a:solidFill>
              </a:defRPr>
            </a:lvl1pPr>
            <a:lvl2pPr>
              <a:buClr>
                <a:srgbClr val="F7B217"/>
              </a:buClr>
              <a:buFont typeface="Wingdings" pitchFamily="2" charset="2"/>
              <a:buChar char="§"/>
              <a:defRPr sz="3200">
                <a:solidFill>
                  <a:srgbClr val="273272"/>
                </a:solidFill>
              </a:defRPr>
            </a:lvl2pPr>
            <a:lvl3pPr>
              <a:buFont typeface="Wingdings" pitchFamily="2" charset="2"/>
              <a:buChar char="§"/>
              <a:defRPr sz="2400">
                <a:solidFill>
                  <a:srgbClr val="273272"/>
                </a:solidFill>
              </a:defRPr>
            </a:lvl3pPr>
            <a:lvl4pPr>
              <a:defRPr sz="2000">
                <a:solidFill>
                  <a:srgbClr val="273272"/>
                </a:solidFill>
              </a:defRPr>
            </a:lvl4pPr>
            <a:lvl5pPr>
              <a:defRPr sz="1800">
                <a:solidFill>
                  <a:srgbClr val="273272"/>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омер слайда 5"/>
          <p:cNvSpPr>
            <a:spLocks noGrp="1"/>
          </p:cNvSpPr>
          <p:nvPr>
            <p:ph type="sldNum" sz="quarter" idx="12"/>
          </p:nvPr>
        </p:nvSpPr>
        <p:spPr>
          <a:xfrm>
            <a:off x="10776031" y="6190938"/>
            <a:ext cx="594673" cy="479419"/>
          </a:xfrm>
        </p:spPr>
        <p:txBody>
          <a:bodyPr/>
          <a:lstStyle>
            <a:lvl1pPr>
              <a:defRPr sz="2000" b="1">
                <a:solidFill>
                  <a:srgbClr val="F7B217"/>
                </a:solidFill>
              </a:defRPr>
            </a:lvl1pPr>
          </a:lstStyle>
          <a:p>
            <a:pPr algn="ctr"/>
            <a:fld id="{1397BFD8-F312-4EF2-A268-44FB4BDDBBB0}" type="slidenum">
              <a:rPr lang="ru-RU" smtClean="0"/>
              <a:pPr algn="ctr"/>
              <a:t>‹#›</a:t>
            </a:fld>
            <a:endParaRPr lang="ru-RU" dirty="0"/>
          </a:p>
        </p:txBody>
      </p:sp>
      <p:sp>
        <p:nvSpPr>
          <p:cNvPr id="2" name="Заголовок 1"/>
          <p:cNvSpPr>
            <a:spLocks noGrp="1"/>
          </p:cNvSpPr>
          <p:nvPr>
            <p:ph type="title" hasCustomPrompt="1"/>
          </p:nvPr>
        </p:nvSpPr>
        <p:spPr>
          <a:xfrm>
            <a:off x="838200" y="107867"/>
            <a:ext cx="10515600" cy="840215"/>
          </a:xfrm>
          <a:noFill/>
          <a:effectLst/>
        </p:spPr>
        <p:txBody>
          <a:bodyPr lIns="72000" tIns="25200" rIns="0" bIns="25200"/>
          <a:lstStyle>
            <a:lvl1pPr algn="ctr">
              <a:lnSpc>
                <a:spcPct val="100000"/>
              </a:lnSpc>
              <a:defRPr sz="4800" b="1">
                <a:solidFill>
                  <a:srgbClr val="F7B217"/>
                </a:solidFill>
              </a:defRPr>
            </a:lvl1pPr>
          </a:lstStyle>
          <a:p>
            <a:r>
              <a:rPr lang="en-US" dirty="0" smtClean="0"/>
              <a:t>Slide Header</a:t>
            </a:r>
            <a:endParaRPr lang="ru-RU" dirty="0"/>
          </a:p>
        </p:txBody>
      </p:sp>
    </p:spTree>
    <p:extLst>
      <p:ext uri="{BB962C8B-B14F-4D97-AF65-F5344CB8AC3E}">
        <p14:creationId xmlns:p14="http://schemas.microsoft.com/office/powerpoint/2010/main" val="32569539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3067076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37100159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dirty="0"/>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40755909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28896048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1523847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2127791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val="17527051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BFD8-F312-4EF2-A268-44FB4BDDBBB0}" type="slidenum">
              <a:rPr lang="ru-RU" smtClean="0"/>
              <a:pPr/>
              <a:t>‹#›</a:t>
            </a:fld>
            <a:endParaRPr lang="ru-RU"/>
          </a:p>
        </p:txBody>
      </p:sp>
    </p:spTree>
    <p:extLst>
      <p:ext uri="{BB962C8B-B14F-4D97-AF65-F5344CB8AC3E}">
        <p14:creationId xmlns:p14="http://schemas.microsoft.com/office/powerpoint/2010/main" val="968833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600696"/>
            <a:ext cx="12192000" cy="1587256"/>
          </a:xfrm>
          <a:effectLst/>
        </p:spPr>
        <p:txBody>
          <a:bodyPr>
            <a:normAutofit/>
          </a:bodyPr>
          <a:lstStyle/>
          <a:p>
            <a:pPr fontAlgn="base"/>
            <a:r>
              <a:rPr lang="en-US" b="1" dirty="0" smtClean="0">
                <a:solidFill>
                  <a:schemeClr val="bg1"/>
                </a:solidFill>
              </a:rPr>
              <a:t>Computer Architecture </a:t>
            </a:r>
            <a:r>
              <a:rPr lang="en-US" b="1" dirty="0" smtClean="0"/>
              <a:t>and </a:t>
            </a:r>
            <a:r>
              <a:rPr lang="en-US" b="1" dirty="0" smtClean="0">
                <a:solidFill>
                  <a:srgbClr val="F7B217"/>
                </a:solidFill>
              </a:rPr>
              <a:t>Operating Systems</a:t>
            </a:r>
            <a:r>
              <a:rPr lang="en-US" b="1" dirty="0" smtClean="0"/>
              <a:t/>
            </a:r>
            <a:br>
              <a:rPr lang="en-US" b="1" dirty="0" smtClean="0"/>
            </a:br>
            <a:r>
              <a:rPr lang="en-US" b="1" dirty="0" smtClean="0"/>
              <a:t>Lecture </a:t>
            </a:r>
            <a:r>
              <a:rPr lang="en-US" b="1" dirty="0" smtClean="0"/>
              <a:t>1: </a:t>
            </a:r>
            <a:r>
              <a:rPr lang="en-US" b="1" dirty="0"/>
              <a:t>Operating System </a:t>
            </a:r>
            <a:r>
              <a:rPr lang="en-US" b="1" dirty="0" smtClean="0"/>
              <a:t>Architecture</a:t>
            </a:r>
            <a:endParaRPr lang="en-US" b="1" dirty="0"/>
          </a:p>
        </p:txBody>
      </p:sp>
      <p:sp>
        <p:nvSpPr>
          <p:cNvPr id="5" name="Subtitle 11"/>
          <p:cNvSpPr>
            <a:spLocks noGrp="1"/>
          </p:cNvSpPr>
          <p:nvPr>
            <p:ph type="subTitle" idx="4294967295"/>
          </p:nvPr>
        </p:nvSpPr>
        <p:spPr>
          <a:xfrm>
            <a:off x="0" y="4423118"/>
            <a:ext cx="12192000" cy="573664"/>
          </a:xfrm>
        </p:spPr>
        <p:txBody>
          <a:bodyPr>
            <a:noAutofit/>
          </a:bodyPr>
          <a:lstStyle/>
          <a:p>
            <a:pPr algn="ctr">
              <a:buNone/>
              <a:defRPr/>
            </a:pPr>
            <a:r>
              <a:rPr lang="en-US" sz="4800" b="1" dirty="0" smtClean="0"/>
              <a:t>Andrei Tatarnikov</a:t>
            </a:r>
            <a:endParaRPr lang="en-US" sz="4800" b="1" dirty="0"/>
          </a:p>
        </p:txBody>
      </p:sp>
      <p:sp>
        <p:nvSpPr>
          <p:cNvPr id="14" name="TextBox 13"/>
          <p:cNvSpPr txBox="1"/>
          <p:nvPr/>
        </p:nvSpPr>
        <p:spPr>
          <a:xfrm>
            <a:off x="-47500" y="5305305"/>
            <a:ext cx="12239500" cy="954107"/>
          </a:xfrm>
          <a:prstGeom prst="rect">
            <a:avLst/>
          </a:prstGeom>
          <a:noFill/>
        </p:spPr>
        <p:txBody>
          <a:bodyPr wrap="square">
            <a:spAutoFit/>
          </a:bodyPr>
          <a:lstStyle/>
          <a:p>
            <a:pPr algn="ctr">
              <a:defRPr/>
            </a:pPr>
            <a:r>
              <a:rPr lang="en-US" sz="2800" b="1" u="sng" dirty="0" smtClean="0">
                <a:solidFill>
                  <a:srgbClr val="0070C0"/>
                </a:solidFill>
                <a:latin typeface="+mj-lt"/>
                <a:cs typeface="Calibri" pitchFamily="34" charset="0"/>
              </a:rPr>
              <a:t>atatarnikov@hse.ru </a:t>
            </a:r>
          </a:p>
          <a:p>
            <a:pPr algn="ctr">
              <a:defRPr/>
            </a:pPr>
            <a:r>
              <a:rPr lang="en-US" sz="2800" b="1" u="sng" dirty="0" smtClean="0">
                <a:solidFill>
                  <a:srgbClr val="0070C0"/>
                </a:solidFill>
                <a:latin typeface="+mj-lt"/>
                <a:cs typeface="Calibri" pitchFamily="34" charset="0"/>
              </a:rPr>
              <a:t>@andrewt0301</a:t>
            </a:r>
            <a:endParaRPr lang="en-US" sz="2800" b="1" u="sng" dirty="0">
              <a:solidFill>
                <a:srgbClr val="0070C0"/>
              </a:solidFill>
              <a:latin typeface="+mj-lt"/>
              <a:cs typeface="Calibri" pitchFamily="34" charset="0"/>
            </a:endParaRPr>
          </a:p>
        </p:txBody>
      </p:sp>
    </p:spTree>
    <p:extLst>
      <p:ext uri="{BB962C8B-B14F-4D97-AF65-F5344CB8AC3E}">
        <p14:creationId xmlns:p14="http://schemas.microsoft.com/office/powerpoint/2010/main" val="249289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spcBef>
                <a:spcPts val="1200"/>
              </a:spcBef>
            </a:pPr>
            <a:r>
              <a:rPr lang="en-US" dirty="0"/>
              <a:t>Singly linked list</a:t>
            </a:r>
          </a:p>
          <a:p>
            <a:pPr>
              <a:lnSpc>
                <a:spcPct val="100000"/>
              </a:lnSpc>
              <a:spcBef>
                <a:spcPts val="1200"/>
              </a:spcBef>
            </a:pPr>
            <a:r>
              <a:rPr lang="en-US" dirty="0"/>
              <a:t>Doubly linked </a:t>
            </a:r>
            <a:r>
              <a:rPr lang="en-US" dirty="0" smtClean="0"/>
              <a:t>list</a:t>
            </a:r>
            <a:endParaRPr lang="ru-RU" dirty="0" smtClean="0"/>
          </a:p>
          <a:p>
            <a:pPr>
              <a:lnSpc>
                <a:spcPct val="100000"/>
              </a:lnSpc>
              <a:spcBef>
                <a:spcPts val="1200"/>
              </a:spcBef>
            </a:pPr>
            <a:r>
              <a:rPr lang="en-US" dirty="0"/>
              <a:t>Circular linked list</a:t>
            </a:r>
          </a:p>
          <a:p>
            <a:pPr>
              <a:lnSpc>
                <a:spcPct val="100000"/>
              </a:lnSpc>
              <a:spcBef>
                <a:spcPts val="1200"/>
              </a:spcBef>
            </a:pPr>
            <a:r>
              <a:rPr lang="en-US" dirty="0"/>
              <a:t>Binary search tree</a:t>
            </a:r>
          </a:p>
          <a:p>
            <a:pPr>
              <a:lnSpc>
                <a:spcPct val="100000"/>
              </a:lnSpc>
              <a:spcBef>
                <a:spcPts val="1200"/>
              </a:spcBef>
            </a:pPr>
            <a:r>
              <a:rPr lang="en-US" dirty="0"/>
              <a:t>Hash </a:t>
            </a:r>
            <a:r>
              <a:rPr lang="en-US" dirty="0" smtClean="0"/>
              <a:t>function and hash map</a:t>
            </a:r>
          </a:p>
          <a:p>
            <a:pPr>
              <a:lnSpc>
                <a:spcPct val="100000"/>
              </a:lnSpc>
              <a:spcBef>
                <a:spcPts val="1200"/>
              </a:spcBef>
            </a:pPr>
            <a:r>
              <a:rPr lang="en-US" dirty="0" smtClean="0"/>
              <a:t>Bitmap</a:t>
            </a:r>
            <a:endParaRPr lang="en-US" dirty="0"/>
          </a:p>
          <a:p>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10</a:t>
            </a:fld>
            <a:endParaRPr lang="ru-RU" dirty="0"/>
          </a:p>
        </p:txBody>
      </p:sp>
      <p:sp>
        <p:nvSpPr>
          <p:cNvPr id="4" name="Title 3"/>
          <p:cNvSpPr>
            <a:spLocks noGrp="1"/>
          </p:cNvSpPr>
          <p:nvPr>
            <p:ph type="title"/>
          </p:nvPr>
        </p:nvSpPr>
        <p:spPr/>
        <p:txBody>
          <a:bodyPr/>
          <a:lstStyle/>
          <a:p>
            <a:r>
              <a:rPr lang="en-US" altLang="en-US" dirty="0"/>
              <a:t>Kernel Data Structures</a:t>
            </a:r>
            <a:endParaRPr lang="en-US" dirty="0"/>
          </a:p>
        </p:txBody>
      </p:sp>
    </p:spTree>
    <p:extLst>
      <p:ext uri="{BB962C8B-B14F-4D97-AF65-F5344CB8AC3E}">
        <p14:creationId xmlns:p14="http://schemas.microsoft.com/office/powerpoint/2010/main" val="1363100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9699" y="1129920"/>
            <a:ext cx="11135628" cy="5578885"/>
          </a:xfrm>
        </p:spPr>
        <p:txBody>
          <a:bodyPr>
            <a:normAutofit fontScale="70000" lnSpcReduction="20000"/>
          </a:bodyPr>
          <a:lstStyle/>
          <a:p>
            <a:r>
              <a:rPr lang="en-US" altLang="en-US" sz="3800" b="1" dirty="0">
                <a:solidFill>
                  <a:srgbClr val="F7B217"/>
                </a:solidFill>
              </a:rPr>
              <a:t>Interrupt driven </a:t>
            </a:r>
            <a:r>
              <a:rPr lang="en-US" altLang="en-US" sz="3800" dirty="0">
                <a:solidFill>
                  <a:srgbClr val="F7B217"/>
                </a:solidFill>
              </a:rPr>
              <a:t>(</a:t>
            </a:r>
            <a:r>
              <a:rPr lang="en-US" altLang="en-US" sz="3800" dirty="0"/>
              <a:t>hardware and software)</a:t>
            </a:r>
          </a:p>
          <a:p>
            <a:pPr lvl="1"/>
            <a:r>
              <a:rPr lang="en-US" altLang="en-US" sz="3400" dirty="0"/>
              <a:t>Hardware interrupt by one of the devices </a:t>
            </a:r>
          </a:p>
          <a:p>
            <a:pPr lvl="1"/>
            <a:r>
              <a:rPr lang="en-US" altLang="en-US" sz="3400" dirty="0"/>
              <a:t>Software interrupt (</a:t>
            </a:r>
            <a:r>
              <a:rPr lang="en-US" altLang="en-US" sz="3400" b="1" dirty="0">
                <a:solidFill>
                  <a:srgbClr val="F7B217"/>
                </a:solidFill>
              </a:rPr>
              <a:t>exception</a:t>
            </a:r>
            <a:r>
              <a:rPr lang="en-US" altLang="en-US" sz="3400" b="1" dirty="0">
                <a:solidFill>
                  <a:srgbClr val="3366FF"/>
                </a:solidFill>
              </a:rPr>
              <a:t> </a:t>
            </a:r>
            <a:r>
              <a:rPr lang="en-US" altLang="en-US" sz="3400" dirty="0"/>
              <a:t>or </a:t>
            </a:r>
            <a:r>
              <a:rPr lang="en-US" altLang="en-US" sz="3400" b="1" dirty="0">
                <a:solidFill>
                  <a:srgbClr val="F7B217"/>
                </a:solidFill>
              </a:rPr>
              <a:t>trap</a:t>
            </a:r>
            <a:r>
              <a:rPr lang="en-US" altLang="en-US" sz="3400" dirty="0">
                <a:solidFill>
                  <a:srgbClr val="2F5CB5"/>
                </a:solidFill>
              </a:rPr>
              <a:t>):</a:t>
            </a:r>
          </a:p>
          <a:p>
            <a:pPr lvl="2"/>
            <a:r>
              <a:rPr lang="en-US" altLang="en-US" sz="3400" dirty="0"/>
              <a:t>Software error (e.g., division by zero)</a:t>
            </a:r>
            <a:endParaRPr lang="en-US" altLang="en-US" sz="3400" b="1" dirty="0">
              <a:solidFill>
                <a:srgbClr val="3366FF"/>
              </a:solidFill>
            </a:endParaRPr>
          </a:p>
          <a:p>
            <a:pPr lvl="2"/>
            <a:r>
              <a:rPr lang="en-US" altLang="en-US" sz="3400" dirty="0"/>
              <a:t>Request for operating system service</a:t>
            </a:r>
          </a:p>
          <a:p>
            <a:pPr lvl="2"/>
            <a:r>
              <a:rPr lang="en-US" altLang="en-US" sz="3400" dirty="0"/>
              <a:t>Other process problems include infinite loop, processes modifying each other or the operating system</a:t>
            </a:r>
          </a:p>
          <a:p>
            <a:r>
              <a:rPr lang="en-US" altLang="en-US" sz="3800" b="1" dirty="0">
                <a:solidFill>
                  <a:srgbClr val="F7B217"/>
                </a:solidFill>
              </a:rPr>
              <a:t>Dual-mode</a:t>
            </a:r>
            <a:r>
              <a:rPr lang="en-US" altLang="en-US" sz="3800" b="1" dirty="0">
                <a:solidFill>
                  <a:srgbClr val="3366FF"/>
                </a:solidFill>
              </a:rPr>
              <a:t> </a:t>
            </a:r>
            <a:r>
              <a:rPr lang="en-US" altLang="en-US" sz="3800" dirty="0"/>
              <a:t>operation allows OS to protect itself and other system components</a:t>
            </a:r>
          </a:p>
          <a:p>
            <a:pPr lvl="1"/>
            <a:r>
              <a:rPr lang="en-US" altLang="en-US" sz="3400" b="1" dirty="0">
                <a:solidFill>
                  <a:srgbClr val="F7B217"/>
                </a:solidFill>
              </a:rPr>
              <a:t>User mode </a:t>
            </a:r>
            <a:r>
              <a:rPr lang="en-US" altLang="en-US" sz="3400" dirty="0"/>
              <a:t>and </a:t>
            </a:r>
            <a:r>
              <a:rPr lang="en-US" altLang="en-US" sz="3400" b="1" dirty="0">
                <a:solidFill>
                  <a:srgbClr val="F7B217"/>
                </a:solidFill>
              </a:rPr>
              <a:t>kernel mode </a:t>
            </a:r>
          </a:p>
          <a:p>
            <a:pPr lvl="1"/>
            <a:r>
              <a:rPr lang="en-US" altLang="en-US" sz="3400" b="1" dirty="0">
                <a:solidFill>
                  <a:srgbClr val="F7B217"/>
                </a:solidFill>
              </a:rPr>
              <a:t>Mode bit </a:t>
            </a:r>
            <a:r>
              <a:rPr lang="en-US" altLang="en-US" sz="3400" dirty="0"/>
              <a:t>provided by hardware</a:t>
            </a:r>
          </a:p>
          <a:p>
            <a:pPr lvl="2"/>
            <a:r>
              <a:rPr lang="en-US" altLang="en-US" sz="3400" dirty="0"/>
              <a:t>Provides ability to distinguish when system is running user code or kernel code</a:t>
            </a:r>
          </a:p>
          <a:p>
            <a:pPr lvl="2"/>
            <a:r>
              <a:rPr lang="en-US" altLang="en-US" sz="3400" dirty="0"/>
              <a:t>Some instructions designated as </a:t>
            </a:r>
            <a:r>
              <a:rPr lang="en-US" altLang="en-US" sz="3400" b="1" dirty="0">
                <a:solidFill>
                  <a:srgbClr val="F7B217"/>
                </a:solidFill>
              </a:rPr>
              <a:t>privileged</a:t>
            </a:r>
            <a:r>
              <a:rPr lang="en-US" altLang="en-US" sz="3400" dirty="0"/>
              <a:t>, only executable in kernel mode</a:t>
            </a:r>
          </a:p>
          <a:p>
            <a:pPr lvl="2"/>
            <a:r>
              <a:rPr lang="en-US" altLang="en-US" sz="3400" dirty="0"/>
              <a:t>System call changes mode to kernel, return from call resets it to user</a:t>
            </a:r>
          </a:p>
          <a:p>
            <a:r>
              <a:rPr lang="en-US" altLang="en-US" sz="3800" dirty="0"/>
              <a:t>Increasingly CPUs support multi-mode operations</a:t>
            </a:r>
          </a:p>
          <a:p>
            <a:pPr lvl="1"/>
            <a:r>
              <a:rPr lang="en-US" altLang="en-US" sz="3400" dirty="0"/>
              <a:t>i.e. </a:t>
            </a:r>
            <a:r>
              <a:rPr lang="en-US" altLang="en-US" sz="3400" b="1" dirty="0">
                <a:solidFill>
                  <a:srgbClr val="F7B217"/>
                </a:solidFill>
              </a:rPr>
              <a:t>virtual machine manager </a:t>
            </a:r>
            <a:r>
              <a:rPr lang="en-US" altLang="en-US" sz="3400" dirty="0"/>
              <a:t>(</a:t>
            </a:r>
            <a:r>
              <a:rPr lang="en-US" altLang="en-US" sz="3400" b="1" dirty="0">
                <a:solidFill>
                  <a:srgbClr val="F7B217"/>
                </a:solidFill>
              </a:rPr>
              <a:t>VMM</a:t>
            </a:r>
            <a:r>
              <a:rPr lang="en-US" altLang="en-US" sz="3400" dirty="0"/>
              <a:t>) mode for guest </a:t>
            </a:r>
            <a:r>
              <a:rPr lang="en-US" altLang="en-US" sz="3400" b="1" dirty="0">
                <a:solidFill>
                  <a:srgbClr val="F7B217"/>
                </a:solidFill>
              </a:rPr>
              <a:t>VMs</a:t>
            </a:r>
          </a:p>
          <a:p>
            <a:pPr lvl="1"/>
            <a:endParaRPr lang="en-US" altLang="en-US" sz="1600" dirty="0"/>
          </a:p>
          <a:p>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11</a:t>
            </a:fld>
            <a:endParaRPr lang="ru-RU" dirty="0"/>
          </a:p>
        </p:txBody>
      </p:sp>
      <p:sp>
        <p:nvSpPr>
          <p:cNvPr id="4" name="Title 3"/>
          <p:cNvSpPr>
            <a:spLocks noGrp="1"/>
          </p:cNvSpPr>
          <p:nvPr>
            <p:ph type="title"/>
          </p:nvPr>
        </p:nvSpPr>
        <p:spPr/>
        <p:txBody>
          <a:bodyPr/>
          <a:lstStyle/>
          <a:p>
            <a:r>
              <a:rPr lang="en-US" altLang="en-US" dirty="0"/>
              <a:t>Operating-System Operations</a:t>
            </a:r>
            <a:endParaRPr lang="en-US" dirty="0"/>
          </a:p>
        </p:txBody>
      </p:sp>
    </p:spTree>
    <p:extLst>
      <p:ext uri="{BB962C8B-B14F-4D97-AF65-F5344CB8AC3E}">
        <p14:creationId xmlns:p14="http://schemas.microsoft.com/office/powerpoint/2010/main" val="142482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0449" y="1004799"/>
            <a:ext cx="10590255" cy="3211067"/>
          </a:xfrm>
        </p:spPr>
        <p:txBody>
          <a:bodyPr/>
          <a:lstStyle/>
          <a:p>
            <a:pPr>
              <a:spcBef>
                <a:spcPts val="0"/>
              </a:spcBef>
            </a:pPr>
            <a:r>
              <a:rPr lang="en-US" altLang="en-US" sz="3200" dirty="0"/>
              <a:t>Timer to prevent infinite loop / process hogging resources</a:t>
            </a:r>
          </a:p>
          <a:p>
            <a:pPr lvl="1">
              <a:spcBef>
                <a:spcPts val="0"/>
              </a:spcBef>
            </a:pPr>
            <a:r>
              <a:rPr lang="en-US" altLang="en-US" sz="2800" dirty="0"/>
              <a:t>Timer is set to interrupt the computer after some time period</a:t>
            </a:r>
          </a:p>
          <a:p>
            <a:pPr lvl="1">
              <a:spcBef>
                <a:spcPts val="0"/>
              </a:spcBef>
            </a:pPr>
            <a:r>
              <a:rPr lang="en-US" altLang="en-US" sz="2800" dirty="0"/>
              <a:t>Keep a counter that is decremented by the physical clock.</a:t>
            </a:r>
          </a:p>
          <a:p>
            <a:pPr lvl="1">
              <a:spcBef>
                <a:spcPts val="0"/>
              </a:spcBef>
            </a:pPr>
            <a:r>
              <a:rPr lang="en-US" altLang="en-US" sz="2800" dirty="0"/>
              <a:t>Operating system set the counter (privileged instruction)</a:t>
            </a:r>
          </a:p>
          <a:p>
            <a:pPr lvl="1">
              <a:spcBef>
                <a:spcPts val="0"/>
              </a:spcBef>
            </a:pPr>
            <a:r>
              <a:rPr lang="en-US" altLang="en-US" sz="2800" dirty="0"/>
              <a:t>When counter zero generate an interrupt</a:t>
            </a:r>
          </a:p>
          <a:p>
            <a:pPr lvl="1">
              <a:spcBef>
                <a:spcPts val="0"/>
              </a:spcBef>
            </a:pPr>
            <a:r>
              <a:rPr lang="en-US" altLang="en-US" sz="2800" dirty="0"/>
              <a:t>Set up before scheduling process to regain control or terminate program that exceeds allotted </a:t>
            </a:r>
            <a:r>
              <a:rPr lang="en-US" altLang="en-US" sz="2800" dirty="0" smtClean="0"/>
              <a:t>time</a:t>
            </a:r>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12</a:t>
            </a:fld>
            <a:endParaRPr lang="ru-RU" dirty="0"/>
          </a:p>
        </p:txBody>
      </p:sp>
      <p:sp>
        <p:nvSpPr>
          <p:cNvPr id="4" name="Title 3"/>
          <p:cNvSpPr>
            <a:spLocks noGrp="1"/>
          </p:cNvSpPr>
          <p:nvPr>
            <p:ph type="title"/>
          </p:nvPr>
        </p:nvSpPr>
        <p:spPr/>
        <p:txBody>
          <a:bodyPr/>
          <a:lstStyle/>
          <a:p>
            <a:r>
              <a:rPr lang="en-US" altLang="en-US" dirty="0"/>
              <a:t>Transition from User to Kernel Mode</a:t>
            </a:r>
            <a:endParaRPr lang="en-US" dirty="0"/>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0209" y="3871756"/>
            <a:ext cx="9455238" cy="2918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9404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7453" y="962531"/>
            <a:ext cx="10496348" cy="5688530"/>
          </a:xfrm>
        </p:spPr>
        <p:txBody>
          <a:bodyPr>
            <a:noAutofit/>
          </a:bodyPr>
          <a:lstStyle/>
          <a:p>
            <a:pPr>
              <a:spcBef>
                <a:spcPts val="0"/>
              </a:spcBef>
            </a:pPr>
            <a:r>
              <a:rPr lang="en-US" altLang="en-US" sz="2800" dirty="0"/>
              <a:t>A process is a program in execution. It is a unit of work within the system. Program is a </a:t>
            </a:r>
            <a:r>
              <a:rPr lang="en-US" altLang="en-US" sz="2800" b="1" i="1" dirty="0">
                <a:solidFill>
                  <a:srgbClr val="F7B217"/>
                </a:solidFill>
              </a:rPr>
              <a:t>passive entity</a:t>
            </a:r>
            <a:r>
              <a:rPr lang="en-US" altLang="en-US" sz="2800" dirty="0"/>
              <a:t>, process is </a:t>
            </a:r>
            <a:r>
              <a:rPr lang="en-US" altLang="en-US" sz="2800" dirty="0">
                <a:solidFill>
                  <a:srgbClr val="000000"/>
                </a:solidFill>
              </a:rPr>
              <a:t>an </a:t>
            </a:r>
            <a:r>
              <a:rPr lang="en-US" altLang="en-US" sz="2800" b="1" i="1" dirty="0">
                <a:solidFill>
                  <a:srgbClr val="F7B217"/>
                </a:solidFill>
              </a:rPr>
              <a:t>active entity</a:t>
            </a:r>
            <a:r>
              <a:rPr lang="en-US" altLang="en-US" sz="2800" dirty="0"/>
              <a:t>.</a:t>
            </a:r>
          </a:p>
          <a:p>
            <a:pPr>
              <a:spcBef>
                <a:spcPts val="0"/>
              </a:spcBef>
            </a:pPr>
            <a:r>
              <a:rPr lang="en-US" altLang="en-US" sz="2800" dirty="0"/>
              <a:t>Process needs resources to accomplish its task</a:t>
            </a:r>
          </a:p>
          <a:p>
            <a:pPr lvl="1">
              <a:spcBef>
                <a:spcPts val="0"/>
              </a:spcBef>
            </a:pPr>
            <a:r>
              <a:rPr lang="en-US" altLang="en-US" sz="2800" dirty="0"/>
              <a:t>CPU, memory, I/O, files</a:t>
            </a:r>
          </a:p>
          <a:p>
            <a:pPr lvl="1">
              <a:spcBef>
                <a:spcPts val="0"/>
              </a:spcBef>
            </a:pPr>
            <a:r>
              <a:rPr lang="en-US" altLang="en-US" sz="2800" dirty="0"/>
              <a:t>Initialization data</a:t>
            </a:r>
          </a:p>
          <a:p>
            <a:pPr>
              <a:spcBef>
                <a:spcPts val="0"/>
              </a:spcBef>
            </a:pPr>
            <a:r>
              <a:rPr lang="en-US" altLang="en-US" sz="2800" dirty="0"/>
              <a:t>Process termination requires reclaim of any reusable resources</a:t>
            </a:r>
          </a:p>
          <a:p>
            <a:pPr>
              <a:spcBef>
                <a:spcPts val="0"/>
              </a:spcBef>
            </a:pPr>
            <a:r>
              <a:rPr lang="en-US" altLang="en-US" sz="2800" dirty="0"/>
              <a:t>Single-threaded process has one </a:t>
            </a:r>
            <a:r>
              <a:rPr lang="en-US" altLang="en-US" sz="2800" b="1" dirty="0">
                <a:solidFill>
                  <a:srgbClr val="F7B217"/>
                </a:solidFill>
              </a:rPr>
              <a:t>program counter</a:t>
            </a:r>
            <a:r>
              <a:rPr lang="en-US" altLang="en-US" sz="1600" b="1" dirty="0">
                <a:solidFill>
                  <a:srgbClr val="F7B217"/>
                </a:solidFill>
              </a:rPr>
              <a:t> </a:t>
            </a:r>
            <a:r>
              <a:rPr lang="en-US" altLang="en-US" sz="2800" dirty="0"/>
              <a:t>specifying location of next instruction to execute</a:t>
            </a:r>
          </a:p>
          <a:p>
            <a:pPr lvl="1">
              <a:spcBef>
                <a:spcPts val="0"/>
              </a:spcBef>
            </a:pPr>
            <a:r>
              <a:rPr lang="en-US" altLang="en-US" sz="2800" dirty="0"/>
              <a:t>Process executes instructions sequentially, one at a time, until completion</a:t>
            </a:r>
          </a:p>
          <a:p>
            <a:pPr>
              <a:spcBef>
                <a:spcPts val="0"/>
              </a:spcBef>
            </a:pPr>
            <a:r>
              <a:rPr lang="en-US" altLang="en-US" sz="2800" dirty="0"/>
              <a:t>Multi-threaded process has one program counter per thread</a:t>
            </a:r>
          </a:p>
          <a:p>
            <a:pPr>
              <a:spcBef>
                <a:spcPts val="0"/>
              </a:spcBef>
            </a:pPr>
            <a:r>
              <a:rPr lang="en-US" altLang="en-US" sz="2800" dirty="0"/>
              <a:t>Typically system has many processes, some user, some operating system running concurrently on one or more CPUs</a:t>
            </a:r>
          </a:p>
          <a:p>
            <a:pPr lvl="1">
              <a:spcBef>
                <a:spcPts val="0"/>
              </a:spcBef>
            </a:pPr>
            <a:r>
              <a:rPr lang="en-US" altLang="en-US" sz="2800" dirty="0"/>
              <a:t>Concurrency by multiplexing the CPUs among the processes / </a:t>
            </a:r>
            <a:r>
              <a:rPr lang="en-US" altLang="en-US" sz="2800" dirty="0" smtClean="0"/>
              <a:t>threads</a:t>
            </a:r>
            <a:endParaRPr lang="en-US" altLang="en-US" sz="2800"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13</a:t>
            </a:fld>
            <a:endParaRPr lang="ru-RU" dirty="0"/>
          </a:p>
        </p:txBody>
      </p:sp>
      <p:sp>
        <p:nvSpPr>
          <p:cNvPr id="4" name="Title 3"/>
          <p:cNvSpPr>
            <a:spLocks noGrp="1"/>
          </p:cNvSpPr>
          <p:nvPr>
            <p:ph type="title"/>
          </p:nvPr>
        </p:nvSpPr>
        <p:spPr/>
        <p:txBody>
          <a:bodyPr/>
          <a:lstStyle/>
          <a:p>
            <a:r>
              <a:rPr lang="en-US" altLang="en-US" dirty="0"/>
              <a:t>Process Management</a:t>
            </a:r>
            <a:endParaRPr lang="en-US" dirty="0"/>
          </a:p>
        </p:txBody>
      </p:sp>
    </p:spTree>
    <p:extLst>
      <p:ext uri="{BB962C8B-B14F-4D97-AF65-F5344CB8AC3E}">
        <p14:creationId xmlns:p14="http://schemas.microsoft.com/office/powerpoint/2010/main" val="429486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altLang="en-US" dirty="0"/>
              <a:t> The operating system is responsible for the following activities in connection with process management</a:t>
            </a:r>
            <a:r>
              <a:rPr lang="en-US" altLang="en-US" dirty="0" smtClean="0"/>
              <a:t>:</a:t>
            </a:r>
          </a:p>
          <a:p>
            <a:pPr marL="0" indent="0" algn="ctr">
              <a:buNone/>
            </a:pPr>
            <a:endParaRPr lang="en-US" altLang="en-US" dirty="0"/>
          </a:p>
          <a:p>
            <a:r>
              <a:rPr lang="en-US" altLang="en-US" dirty="0" smtClean="0"/>
              <a:t>Creating </a:t>
            </a:r>
            <a:r>
              <a:rPr lang="en-US" altLang="en-US" dirty="0"/>
              <a:t>and deleting both user and system processes</a:t>
            </a:r>
          </a:p>
          <a:p>
            <a:r>
              <a:rPr lang="en-US" altLang="en-US" dirty="0"/>
              <a:t>Suspending and resuming processes</a:t>
            </a:r>
          </a:p>
          <a:p>
            <a:r>
              <a:rPr lang="en-US" altLang="en-US" dirty="0"/>
              <a:t>Providing mechanisms for process synchronization</a:t>
            </a:r>
          </a:p>
          <a:p>
            <a:r>
              <a:rPr lang="en-US" altLang="en-US" dirty="0"/>
              <a:t>Providing mechanisms for process communication</a:t>
            </a:r>
          </a:p>
          <a:p>
            <a:r>
              <a:rPr lang="en-US" altLang="en-US" dirty="0"/>
              <a:t>Providing mechanisms for deadlock handling</a:t>
            </a:r>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14</a:t>
            </a:fld>
            <a:endParaRPr lang="ru-RU" dirty="0"/>
          </a:p>
        </p:txBody>
      </p:sp>
      <p:sp>
        <p:nvSpPr>
          <p:cNvPr id="4" name="Title 3"/>
          <p:cNvSpPr>
            <a:spLocks noGrp="1"/>
          </p:cNvSpPr>
          <p:nvPr>
            <p:ph type="title"/>
          </p:nvPr>
        </p:nvSpPr>
        <p:spPr/>
        <p:txBody>
          <a:bodyPr/>
          <a:lstStyle/>
          <a:p>
            <a:r>
              <a:rPr lang="en-US" altLang="en-US" dirty="0"/>
              <a:t>Process Management Activities</a:t>
            </a:r>
            <a:endParaRPr lang="en-US" dirty="0"/>
          </a:p>
        </p:txBody>
      </p:sp>
    </p:spTree>
    <p:extLst>
      <p:ext uri="{BB962C8B-B14F-4D97-AF65-F5344CB8AC3E}">
        <p14:creationId xmlns:p14="http://schemas.microsoft.com/office/powerpoint/2010/main" val="28088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1198" y="1121332"/>
            <a:ext cx="11039376" cy="5799227"/>
          </a:xfrm>
        </p:spPr>
        <p:txBody>
          <a:bodyPr>
            <a:noAutofit/>
          </a:bodyPr>
          <a:lstStyle/>
          <a:p>
            <a:pPr>
              <a:spcBef>
                <a:spcPts val="0"/>
              </a:spcBef>
            </a:pPr>
            <a:r>
              <a:rPr lang="en-US" altLang="en-US" sz="3200" dirty="0"/>
              <a:t>To execute a program all (or part) of the instructions must be in memory</a:t>
            </a:r>
          </a:p>
          <a:p>
            <a:pPr>
              <a:spcBef>
                <a:spcPts val="1200"/>
              </a:spcBef>
            </a:pPr>
            <a:r>
              <a:rPr lang="en-US" altLang="en-US" sz="3200" dirty="0"/>
              <a:t>All  (or part) of the data that is needed by the program must be in </a:t>
            </a:r>
            <a:r>
              <a:rPr lang="en-US" altLang="en-US" sz="3200" dirty="0" smtClean="0"/>
              <a:t>memory</a:t>
            </a:r>
            <a:endParaRPr lang="en-US" altLang="en-US" sz="800" dirty="0"/>
          </a:p>
          <a:p>
            <a:pPr>
              <a:spcBef>
                <a:spcPts val="1200"/>
              </a:spcBef>
            </a:pPr>
            <a:r>
              <a:rPr lang="en-US" altLang="en-US" sz="3200" dirty="0"/>
              <a:t>Memory management determines what is in memory and when</a:t>
            </a:r>
          </a:p>
          <a:p>
            <a:pPr lvl="1">
              <a:spcBef>
                <a:spcPts val="0"/>
              </a:spcBef>
            </a:pPr>
            <a:r>
              <a:rPr lang="en-US" altLang="en-US" sz="2800" dirty="0"/>
              <a:t>Optimizing CPU utilization and computer response to users</a:t>
            </a:r>
            <a:endParaRPr lang="en-US" altLang="en-US" sz="800" dirty="0"/>
          </a:p>
          <a:p>
            <a:pPr>
              <a:spcBef>
                <a:spcPts val="1200"/>
              </a:spcBef>
            </a:pPr>
            <a:r>
              <a:rPr lang="en-US" altLang="en-US" sz="3200" dirty="0"/>
              <a:t>Memory management activities</a:t>
            </a:r>
          </a:p>
          <a:p>
            <a:pPr lvl="1">
              <a:spcBef>
                <a:spcPts val="0"/>
              </a:spcBef>
            </a:pPr>
            <a:r>
              <a:rPr lang="en-US" altLang="en-US" sz="2800" dirty="0"/>
              <a:t>Keeping track of which parts of memory are currently being used and by whom</a:t>
            </a:r>
          </a:p>
          <a:p>
            <a:pPr lvl="1">
              <a:spcBef>
                <a:spcPts val="0"/>
              </a:spcBef>
            </a:pPr>
            <a:r>
              <a:rPr lang="en-US" altLang="en-US" sz="2800" dirty="0"/>
              <a:t>Deciding which processes (or parts thereof) and data to move into and out of memory</a:t>
            </a:r>
          </a:p>
          <a:p>
            <a:pPr lvl="1">
              <a:spcBef>
                <a:spcPts val="0"/>
              </a:spcBef>
            </a:pPr>
            <a:r>
              <a:rPr lang="en-US" altLang="en-US" sz="2800" dirty="0"/>
              <a:t>Allocating and deallocating memory space as </a:t>
            </a:r>
            <a:r>
              <a:rPr lang="en-US" altLang="en-US" sz="2800" dirty="0" smtClean="0"/>
              <a:t>needed</a:t>
            </a:r>
            <a:endParaRPr lang="en-US" altLang="en-US" sz="2800"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15</a:t>
            </a:fld>
            <a:endParaRPr lang="ru-RU" dirty="0"/>
          </a:p>
        </p:txBody>
      </p:sp>
      <p:sp>
        <p:nvSpPr>
          <p:cNvPr id="4" name="Title 3"/>
          <p:cNvSpPr>
            <a:spLocks noGrp="1"/>
          </p:cNvSpPr>
          <p:nvPr>
            <p:ph type="title"/>
          </p:nvPr>
        </p:nvSpPr>
        <p:spPr/>
        <p:txBody>
          <a:bodyPr/>
          <a:lstStyle/>
          <a:p>
            <a:r>
              <a:rPr lang="en-US" altLang="en-US" dirty="0"/>
              <a:t>Memory Management</a:t>
            </a:r>
            <a:endParaRPr lang="en-US" dirty="0"/>
          </a:p>
        </p:txBody>
      </p:sp>
    </p:spTree>
    <p:extLst>
      <p:ext uri="{BB962C8B-B14F-4D97-AF65-F5344CB8AC3E}">
        <p14:creationId xmlns:p14="http://schemas.microsoft.com/office/powerpoint/2010/main" val="2404580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943278"/>
            <a:ext cx="10885371" cy="5842533"/>
          </a:xfrm>
        </p:spPr>
        <p:txBody>
          <a:bodyPr>
            <a:normAutofit fontScale="92500" lnSpcReduction="20000"/>
          </a:bodyPr>
          <a:lstStyle/>
          <a:p>
            <a:pPr>
              <a:lnSpc>
                <a:spcPct val="100000"/>
              </a:lnSpc>
            </a:pPr>
            <a:r>
              <a:rPr lang="en-US" altLang="en-US" sz="3500" dirty="0"/>
              <a:t>OS provides uniform, logical view of information storage</a:t>
            </a:r>
          </a:p>
          <a:p>
            <a:pPr lvl="1">
              <a:lnSpc>
                <a:spcPct val="100000"/>
              </a:lnSpc>
            </a:pPr>
            <a:r>
              <a:rPr lang="en-US" altLang="en-US" dirty="0"/>
              <a:t>Abstracts physical properties to logical storage unit  - </a:t>
            </a:r>
            <a:r>
              <a:rPr lang="en-US" altLang="en-US" b="1" dirty="0">
                <a:solidFill>
                  <a:srgbClr val="F7B217"/>
                </a:solidFill>
              </a:rPr>
              <a:t>file</a:t>
            </a:r>
          </a:p>
          <a:p>
            <a:pPr lvl="1">
              <a:lnSpc>
                <a:spcPct val="100000"/>
              </a:lnSpc>
            </a:pPr>
            <a:r>
              <a:rPr lang="en-US" altLang="en-US" dirty="0"/>
              <a:t>Each medium is controlled by device (i.e., disk drive, tape drive)</a:t>
            </a:r>
          </a:p>
          <a:p>
            <a:pPr lvl="2">
              <a:lnSpc>
                <a:spcPct val="100000"/>
              </a:lnSpc>
            </a:pPr>
            <a:r>
              <a:rPr lang="en-US" altLang="en-US" sz="3000" dirty="0"/>
              <a:t>Varying properties include access speed, capacity, data-transfer rate, access method (sequential or random</a:t>
            </a:r>
            <a:r>
              <a:rPr lang="en-US" altLang="en-US" sz="3000" dirty="0" smtClean="0"/>
              <a:t>)</a:t>
            </a:r>
            <a:endParaRPr lang="en-US" altLang="en-US" sz="800" dirty="0"/>
          </a:p>
          <a:p>
            <a:pPr>
              <a:lnSpc>
                <a:spcPct val="100000"/>
              </a:lnSpc>
              <a:spcBef>
                <a:spcPts val="600"/>
              </a:spcBef>
            </a:pPr>
            <a:r>
              <a:rPr lang="en-US" altLang="en-US" sz="3500" dirty="0"/>
              <a:t>File-System management</a:t>
            </a:r>
          </a:p>
          <a:p>
            <a:pPr lvl="1">
              <a:lnSpc>
                <a:spcPct val="100000"/>
              </a:lnSpc>
            </a:pPr>
            <a:r>
              <a:rPr lang="en-US" altLang="en-US" dirty="0"/>
              <a:t>Files usually organized into directories</a:t>
            </a:r>
          </a:p>
          <a:p>
            <a:pPr lvl="1">
              <a:lnSpc>
                <a:spcPct val="100000"/>
              </a:lnSpc>
            </a:pPr>
            <a:r>
              <a:rPr lang="en-US" altLang="en-US" dirty="0"/>
              <a:t>Access control on most systems to determine who can access what</a:t>
            </a:r>
          </a:p>
          <a:p>
            <a:pPr lvl="1">
              <a:lnSpc>
                <a:spcPct val="100000"/>
              </a:lnSpc>
            </a:pPr>
            <a:r>
              <a:rPr lang="en-US" altLang="en-US" dirty="0"/>
              <a:t>OS activities include</a:t>
            </a:r>
          </a:p>
          <a:p>
            <a:pPr lvl="2">
              <a:lnSpc>
                <a:spcPct val="100000"/>
              </a:lnSpc>
            </a:pPr>
            <a:r>
              <a:rPr lang="en-US" altLang="en-US" sz="3000" dirty="0"/>
              <a:t>Creating and deleting files and directories</a:t>
            </a:r>
          </a:p>
          <a:p>
            <a:pPr lvl="2">
              <a:lnSpc>
                <a:spcPct val="100000"/>
              </a:lnSpc>
            </a:pPr>
            <a:r>
              <a:rPr lang="en-US" altLang="en-US" sz="3000" dirty="0"/>
              <a:t>Primitives to manipulate files and directories</a:t>
            </a:r>
          </a:p>
          <a:p>
            <a:pPr lvl="2">
              <a:lnSpc>
                <a:spcPct val="100000"/>
              </a:lnSpc>
            </a:pPr>
            <a:r>
              <a:rPr lang="en-US" altLang="en-US" sz="3000" dirty="0"/>
              <a:t>Mapping files onto secondary storage</a:t>
            </a:r>
          </a:p>
          <a:p>
            <a:pPr lvl="2">
              <a:lnSpc>
                <a:spcPct val="100000"/>
              </a:lnSpc>
            </a:pPr>
            <a:r>
              <a:rPr lang="en-US" altLang="en-US" sz="3000" dirty="0"/>
              <a:t>Backup files onto stable (non-volatile) storage media</a:t>
            </a:r>
          </a:p>
          <a:p>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16</a:t>
            </a:fld>
            <a:endParaRPr lang="ru-RU" dirty="0"/>
          </a:p>
        </p:txBody>
      </p:sp>
      <p:sp>
        <p:nvSpPr>
          <p:cNvPr id="4" name="Title 3"/>
          <p:cNvSpPr>
            <a:spLocks noGrp="1"/>
          </p:cNvSpPr>
          <p:nvPr>
            <p:ph type="title"/>
          </p:nvPr>
        </p:nvSpPr>
        <p:spPr/>
        <p:txBody>
          <a:bodyPr/>
          <a:lstStyle/>
          <a:p>
            <a:r>
              <a:rPr lang="en-US" altLang="en-US" dirty="0"/>
              <a:t>Storage Management</a:t>
            </a:r>
            <a:endParaRPr lang="en-US" dirty="0"/>
          </a:p>
        </p:txBody>
      </p:sp>
    </p:spTree>
    <p:extLst>
      <p:ext uri="{BB962C8B-B14F-4D97-AF65-F5344CB8AC3E}">
        <p14:creationId xmlns:p14="http://schemas.microsoft.com/office/powerpoint/2010/main" val="729534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2322" y="928832"/>
            <a:ext cx="11020125" cy="6087985"/>
          </a:xfrm>
        </p:spPr>
        <p:txBody>
          <a:bodyPr>
            <a:normAutofit fontScale="55000" lnSpcReduction="20000"/>
          </a:bodyPr>
          <a:lstStyle/>
          <a:p>
            <a:pPr>
              <a:lnSpc>
                <a:spcPct val="110000"/>
              </a:lnSpc>
              <a:spcBef>
                <a:spcPts val="0"/>
              </a:spcBef>
            </a:pPr>
            <a:r>
              <a:rPr lang="en-US" altLang="en-US" sz="5800" dirty="0"/>
              <a:t>Usually disks used to store data that does not fit in main memory or data that must be kept for a </a:t>
            </a:r>
            <a:r>
              <a:rPr lang="ja-JP" altLang="en-US" sz="5800" dirty="0"/>
              <a:t>“</a:t>
            </a:r>
            <a:r>
              <a:rPr lang="en-US" altLang="ja-JP" sz="5800" dirty="0"/>
              <a:t>long</a:t>
            </a:r>
            <a:r>
              <a:rPr lang="ja-JP" altLang="en-US" sz="5800" dirty="0"/>
              <a:t>”</a:t>
            </a:r>
            <a:r>
              <a:rPr lang="en-US" altLang="ja-JP" sz="5800" dirty="0"/>
              <a:t> period of time</a:t>
            </a:r>
          </a:p>
          <a:p>
            <a:pPr>
              <a:lnSpc>
                <a:spcPct val="110000"/>
              </a:lnSpc>
              <a:spcBef>
                <a:spcPts val="0"/>
              </a:spcBef>
            </a:pPr>
            <a:r>
              <a:rPr lang="en-US" altLang="en-US" sz="5800" dirty="0"/>
              <a:t>Proper management is of central importance</a:t>
            </a:r>
          </a:p>
          <a:p>
            <a:pPr>
              <a:lnSpc>
                <a:spcPct val="110000"/>
              </a:lnSpc>
              <a:spcBef>
                <a:spcPts val="0"/>
              </a:spcBef>
            </a:pPr>
            <a:r>
              <a:rPr lang="en-US" altLang="en-US" sz="5800" dirty="0"/>
              <a:t>Entire speed of computer operation hinges on disk subsystem and its algorithms</a:t>
            </a:r>
          </a:p>
          <a:p>
            <a:pPr>
              <a:lnSpc>
                <a:spcPct val="110000"/>
              </a:lnSpc>
              <a:spcBef>
                <a:spcPts val="0"/>
              </a:spcBef>
            </a:pPr>
            <a:r>
              <a:rPr lang="en-US" altLang="en-US" sz="5800" dirty="0"/>
              <a:t>OS activities</a:t>
            </a:r>
          </a:p>
          <a:p>
            <a:pPr lvl="1">
              <a:lnSpc>
                <a:spcPct val="110000"/>
              </a:lnSpc>
              <a:spcBef>
                <a:spcPts val="0"/>
              </a:spcBef>
            </a:pPr>
            <a:r>
              <a:rPr lang="en-US" altLang="en-US" sz="5100" dirty="0"/>
              <a:t>Free-space management</a:t>
            </a:r>
          </a:p>
          <a:p>
            <a:pPr lvl="1">
              <a:lnSpc>
                <a:spcPct val="110000"/>
              </a:lnSpc>
              <a:spcBef>
                <a:spcPts val="0"/>
              </a:spcBef>
            </a:pPr>
            <a:r>
              <a:rPr lang="en-US" altLang="en-US" sz="5100" dirty="0"/>
              <a:t>Storage allocation</a:t>
            </a:r>
          </a:p>
          <a:p>
            <a:pPr lvl="1">
              <a:lnSpc>
                <a:spcPct val="110000"/>
              </a:lnSpc>
              <a:spcBef>
                <a:spcPts val="0"/>
              </a:spcBef>
            </a:pPr>
            <a:r>
              <a:rPr lang="en-US" altLang="en-US" sz="5100" dirty="0"/>
              <a:t>Disk scheduling</a:t>
            </a:r>
          </a:p>
          <a:p>
            <a:pPr>
              <a:lnSpc>
                <a:spcPct val="110000"/>
              </a:lnSpc>
              <a:spcBef>
                <a:spcPts val="0"/>
              </a:spcBef>
            </a:pPr>
            <a:r>
              <a:rPr lang="en-US" altLang="en-US" sz="5800" dirty="0"/>
              <a:t>Some storage need not be fast</a:t>
            </a:r>
          </a:p>
          <a:p>
            <a:pPr lvl="1">
              <a:lnSpc>
                <a:spcPct val="110000"/>
              </a:lnSpc>
              <a:spcBef>
                <a:spcPts val="0"/>
              </a:spcBef>
            </a:pPr>
            <a:r>
              <a:rPr lang="en-US" altLang="en-US" sz="5100" dirty="0"/>
              <a:t>Tertiary storage includes optical storage, magnetic tape</a:t>
            </a:r>
          </a:p>
          <a:p>
            <a:pPr lvl="1">
              <a:lnSpc>
                <a:spcPct val="110000"/>
              </a:lnSpc>
              <a:spcBef>
                <a:spcPts val="0"/>
              </a:spcBef>
            </a:pPr>
            <a:r>
              <a:rPr lang="en-US" altLang="en-US" sz="5100" dirty="0"/>
              <a:t>Still must be managed – by OS or applications</a:t>
            </a:r>
          </a:p>
          <a:p>
            <a:pPr lvl="1">
              <a:lnSpc>
                <a:spcPct val="110000"/>
              </a:lnSpc>
              <a:spcBef>
                <a:spcPts val="0"/>
              </a:spcBef>
            </a:pPr>
            <a:r>
              <a:rPr lang="en-US" altLang="en-US" sz="5100" dirty="0"/>
              <a:t>Varies between WORM (write-once, read-many-times</a:t>
            </a:r>
            <a:r>
              <a:rPr lang="en-US" altLang="en-US" sz="5100" dirty="0" smtClean="0"/>
              <a:t>)</a:t>
            </a:r>
          </a:p>
          <a:p>
            <a:pPr marL="457200" lvl="1" indent="0">
              <a:lnSpc>
                <a:spcPct val="110000"/>
              </a:lnSpc>
              <a:spcBef>
                <a:spcPts val="0"/>
              </a:spcBef>
              <a:buNone/>
            </a:pPr>
            <a:r>
              <a:rPr lang="en-US" altLang="en-US" sz="5100" dirty="0"/>
              <a:t> </a:t>
            </a:r>
            <a:r>
              <a:rPr lang="en-US" altLang="en-US" sz="5100" dirty="0" smtClean="0"/>
              <a:t>  </a:t>
            </a:r>
            <a:r>
              <a:rPr lang="en-US" altLang="en-US" sz="5100" dirty="0"/>
              <a:t>and RW (read-write</a:t>
            </a:r>
            <a:r>
              <a:rPr lang="en-US" altLang="en-US" sz="5100" dirty="0" smtClean="0"/>
              <a:t>)</a:t>
            </a:r>
            <a:endParaRPr lang="en-US" sz="5100"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17</a:t>
            </a:fld>
            <a:endParaRPr lang="ru-RU" dirty="0"/>
          </a:p>
        </p:txBody>
      </p:sp>
      <p:sp>
        <p:nvSpPr>
          <p:cNvPr id="4" name="Title 3"/>
          <p:cNvSpPr>
            <a:spLocks noGrp="1"/>
          </p:cNvSpPr>
          <p:nvPr>
            <p:ph type="title"/>
          </p:nvPr>
        </p:nvSpPr>
        <p:spPr/>
        <p:txBody>
          <a:bodyPr/>
          <a:lstStyle/>
          <a:p>
            <a:r>
              <a:rPr lang="en-US" altLang="en-US" dirty="0"/>
              <a:t>Mass-Storage Management</a:t>
            </a:r>
            <a:endParaRPr lang="en-US" dirty="0"/>
          </a:p>
        </p:txBody>
      </p:sp>
    </p:spTree>
    <p:extLst>
      <p:ext uri="{BB962C8B-B14F-4D97-AF65-F5344CB8AC3E}">
        <p14:creationId xmlns:p14="http://schemas.microsoft.com/office/powerpoint/2010/main" val="1927509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78052"/>
            <a:ext cx="10515600" cy="5492305"/>
          </a:xfrm>
        </p:spPr>
        <p:txBody>
          <a:bodyPr/>
          <a:lstStyle/>
          <a:p>
            <a:r>
              <a:rPr lang="en-US" altLang="en-US" dirty="0"/>
              <a:t>One purpose of OS is to hide peculiarities of hardware devices from the user</a:t>
            </a:r>
          </a:p>
          <a:p>
            <a:r>
              <a:rPr lang="en-US" altLang="en-US" dirty="0"/>
              <a:t>I/O subsystem responsible for</a:t>
            </a:r>
          </a:p>
          <a:p>
            <a:pPr lvl="1"/>
            <a:r>
              <a:rPr lang="en-US" altLang="en-US" dirty="0"/>
              <a:t>Memory management of I/O including buffering (storing data temporarily while it is being transferred), caching (storing parts of data in faster storage for performance), spooling (the overlapping of output of one job with input of other jobs)</a:t>
            </a:r>
          </a:p>
          <a:p>
            <a:pPr lvl="1"/>
            <a:r>
              <a:rPr lang="en-US" altLang="en-US" dirty="0"/>
              <a:t>General device-driver interface</a:t>
            </a:r>
          </a:p>
          <a:p>
            <a:pPr lvl="1"/>
            <a:r>
              <a:rPr lang="en-US" altLang="en-US" dirty="0"/>
              <a:t>Drivers for specific hardware devices</a:t>
            </a:r>
          </a:p>
          <a:p>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18</a:t>
            </a:fld>
            <a:endParaRPr lang="ru-RU" dirty="0"/>
          </a:p>
        </p:txBody>
      </p:sp>
      <p:sp>
        <p:nvSpPr>
          <p:cNvPr id="4" name="Title 3"/>
          <p:cNvSpPr>
            <a:spLocks noGrp="1"/>
          </p:cNvSpPr>
          <p:nvPr>
            <p:ph type="title"/>
          </p:nvPr>
        </p:nvSpPr>
        <p:spPr/>
        <p:txBody>
          <a:bodyPr/>
          <a:lstStyle/>
          <a:p>
            <a:r>
              <a:rPr lang="en-US" altLang="en-US" dirty="0"/>
              <a:t>I/O Subsystem</a:t>
            </a:r>
            <a:endParaRPr lang="en-US" dirty="0"/>
          </a:p>
        </p:txBody>
      </p:sp>
    </p:spTree>
    <p:extLst>
      <p:ext uri="{BB962C8B-B14F-4D97-AF65-F5344CB8AC3E}">
        <p14:creationId xmlns:p14="http://schemas.microsoft.com/office/powerpoint/2010/main" val="3830064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0447" y="975924"/>
            <a:ext cx="10529236" cy="5800262"/>
          </a:xfrm>
        </p:spPr>
        <p:txBody>
          <a:bodyPr>
            <a:noAutofit/>
          </a:bodyPr>
          <a:lstStyle/>
          <a:p>
            <a:pPr>
              <a:lnSpc>
                <a:spcPct val="80000"/>
              </a:lnSpc>
              <a:spcBef>
                <a:spcPts val="0"/>
              </a:spcBef>
            </a:pPr>
            <a:r>
              <a:rPr lang="en-US" altLang="en-US" sz="3200" b="1" dirty="0">
                <a:solidFill>
                  <a:srgbClr val="F7B217"/>
                </a:solidFill>
              </a:rPr>
              <a:t>Protection</a:t>
            </a:r>
            <a:r>
              <a:rPr lang="en-US" altLang="en-US" sz="3200" b="1" dirty="0">
                <a:solidFill>
                  <a:srgbClr val="3366FF"/>
                </a:solidFill>
              </a:rPr>
              <a:t> </a:t>
            </a:r>
            <a:r>
              <a:rPr lang="en-US" altLang="en-US" sz="3200" dirty="0"/>
              <a:t>– any mechanism for controlling access of processes or users to resources defined by the OS</a:t>
            </a:r>
            <a:endParaRPr lang="en-US" altLang="en-US" sz="700" dirty="0"/>
          </a:p>
          <a:p>
            <a:pPr>
              <a:lnSpc>
                <a:spcPct val="80000"/>
              </a:lnSpc>
              <a:spcBef>
                <a:spcPts val="0"/>
              </a:spcBef>
            </a:pPr>
            <a:r>
              <a:rPr lang="en-US" altLang="en-US" sz="3200" b="1" dirty="0">
                <a:solidFill>
                  <a:srgbClr val="F7B217"/>
                </a:solidFill>
              </a:rPr>
              <a:t>Security</a:t>
            </a:r>
            <a:r>
              <a:rPr lang="en-US" altLang="en-US" sz="3200" b="1" dirty="0">
                <a:solidFill>
                  <a:srgbClr val="3366FF"/>
                </a:solidFill>
              </a:rPr>
              <a:t> </a:t>
            </a:r>
            <a:r>
              <a:rPr lang="en-US" altLang="en-US" sz="3200" dirty="0"/>
              <a:t>– defense of the system against internal and external attacks</a:t>
            </a:r>
          </a:p>
          <a:p>
            <a:pPr lvl="1">
              <a:lnSpc>
                <a:spcPct val="80000"/>
              </a:lnSpc>
              <a:spcBef>
                <a:spcPts val="0"/>
              </a:spcBef>
            </a:pPr>
            <a:r>
              <a:rPr lang="en-US" altLang="en-US" sz="2800" dirty="0"/>
              <a:t>Huge range, including denial-of-service, worms, viruses, identity theft, theft of service</a:t>
            </a:r>
            <a:endParaRPr lang="en-US" altLang="en-US" sz="700" dirty="0"/>
          </a:p>
          <a:p>
            <a:pPr>
              <a:lnSpc>
                <a:spcPct val="80000"/>
              </a:lnSpc>
              <a:spcBef>
                <a:spcPts val="0"/>
              </a:spcBef>
            </a:pPr>
            <a:r>
              <a:rPr lang="en-US" altLang="en-US" sz="3200" dirty="0"/>
              <a:t>Systems generally first distinguish among users, to determine who can do what</a:t>
            </a:r>
          </a:p>
          <a:p>
            <a:pPr lvl="1">
              <a:lnSpc>
                <a:spcPct val="80000"/>
              </a:lnSpc>
              <a:spcBef>
                <a:spcPts val="0"/>
              </a:spcBef>
            </a:pPr>
            <a:r>
              <a:rPr lang="en-US" altLang="en-US" sz="2800" dirty="0"/>
              <a:t>User identities (</a:t>
            </a:r>
            <a:r>
              <a:rPr lang="en-US" altLang="en-US" sz="2800" b="1" dirty="0">
                <a:solidFill>
                  <a:srgbClr val="F7B217"/>
                </a:solidFill>
              </a:rPr>
              <a:t>user IDs</a:t>
            </a:r>
            <a:r>
              <a:rPr lang="en-US" altLang="en-US" sz="2800" dirty="0"/>
              <a:t>, security IDs) include name and associated number, one per user</a:t>
            </a:r>
          </a:p>
          <a:p>
            <a:pPr lvl="1">
              <a:lnSpc>
                <a:spcPct val="80000"/>
              </a:lnSpc>
              <a:spcBef>
                <a:spcPts val="0"/>
              </a:spcBef>
            </a:pPr>
            <a:r>
              <a:rPr lang="en-US" altLang="en-US" sz="2800" dirty="0"/>
              <a:t>User ID then associated with all files, processes of that user to determine access control</a:t>
            </a:r>
          </a:p>
          <a:p>
            <a:pPr lvl="1">
              <a:lnSpc>
                <a:spcPct val="80000"/>
              </a:lnSpc>
              <a:spcBef>
                <a:spcPts val="0"/>
              </a:spcBef>
            </a:pPr>
            <a:r>
              <a:rPr lang="en-US" altLang="en-US" sz="2800" dirty="0"/>
              <a:t>Group identifier (</a:t>
            </a:r>
            <a:r>
              <a:rPr lang="en-US" altLang="en-US" sz="2800" b="1" dirty="0">
                <a:solidFill>
                  <a:srgbClr val="F7B217"/>
                </a:solidFill>
              </a:rPr>
              <a:t>group ID</a:t>
            </a:r>
            <a:r>
              <a:rPr lang="en-US" altLang="en-US" sz="2800" dirty="0"/>
              <a:t>) allows set of users to be defined and controls managed, then also associated with each process, file</a:t>
            </a:r>
          </a:p>
          <a:p>
            <a:pPr lvl="1">
              <a:lnSpc>
                <a:spcPct val="80000"/>
              </a:lnSpc>
              <a:spcBef>
                <a:spcPts val="0"/>
              </a:spcBef>
            </a:pPr>
            <a:r>
              <a:rPr lang="en-US" altLang="en-US" sz="2800" b="1" dirty="0">
                <a:solidFill>
                  <a:srgbClr val="F7B217"/>
                </a:solidFill>
              </a:rPr>
              <a:t>Privilege escalation </a:t>
            </a:r>
            <a:r>
              <a:rPr lang="en-US" altLang="en-US" sz="2800" dirty="0"/>
              <a:t>allows user to change to effective ID with more </a:t>
            </a:r>
            <a:r>
              <a:rPr lang="en-US" altLang="en-US" sz="2800" dirty="0" smtClean="0"/>
              <a:t>rights</a:t>
            </a:r>
            <a:endParaRPr lang="en-US" altLang="en-US" sz="2800"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19</a:t>
            </a:fld>
            <a:endParaRPr lang="ru-RU" dirty="0"/>
          </a:p>
        </p:txBody>
      </p:sp>
      <p:sp>
        <p:nvSpPr>
          <p:cNvPr id="4" name="Title 3"/>
          <p:cNvSpPr>
            <a:spLocks noGrp="1"/>
          </p:cNvSpPr>
          <p:nvPr>
            <p:ph type="title"/>
          </p:nvPr>
        </p:nvSpPr>
        <p:spPr/>
        <p:txBody>
          <a:bodyPr/>
          <a:lstStyle/>
          <a:p>
            <a:r>
              <a:rPr lang="en-US" altLang="en-US" dirty="0"/>
              <a:t>Protection and Security</a:t>
            </a:r>
            <a:endParaRPr lang="en-US" dirty="0"/>
          </a:p>
        </p:txBody>
      </p:sp>
    </p:spTree>
    <p:extLst>
      <p:ext uri="{BB962C8B-B14F-4D97-AF65-F5344CB8AC3E}">
        <p14:creationId xmlns:p14="http://schemas.microsoft.com/office/powerpoint/2010/main" val="1323826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5104" y="1240403"/>
            <a:ext cx="10515600" cy="2188597"/>
          </a:xfrm>
        </p:spPr>
        <p:txBody>
          <a:bodyPr>
            <a:noAutofit/>
          </a:bodyPr>
          <a:lstStyle/>
          <a:p>
            <a:r>
              <a:rPr lang="en-US" dirty="0"/>
              <a:t>A program that controls the execution of application programs</a:t>
            </a:r>
          </a:p>
          <a:p>
            <a:r>
              <a:rPr lang="en-US" dirty="0"/>
              <a:t>An interface between applications and hardware</a:t>
            </a:r>
          </a:p>
          <a:p>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2</a:t>
            </a:fld>
            <a:endParaRPr lang="ru-RU" dirty="0"/>
          </a:p>
        </p:txBody>
      </p:sp>
      <p:sp>
        <p:nvSpPr>
          <p:cNvPr id="4" name="Title 3"/>
          <p:cNvSpPr>
            <a:spLocks noGrp="1"/>
          </p:cNvSpPr>
          <p:nvPr>
            <p:ph type="title"/>
          </p:nvPr>
        </p:nvSpPr>
        <p:spPr/>
        <p:txBody>
          <a:bodyPr/>
          <a:lstStyle/>
          <a:p>
            <a:r>
              <a:rPr lang="en-US" altLang="en-US" dirty="0" smtClean="0"/>
              <a:t>Operating System</a:t>
            </a:r>
            <a:endParaRPr lang="en-US" dirty="0"/>
          </a:p>
        </p:txBody>
      </p:sp>
      <p:sp>
        <p:nvSpPr>
          <p:cNvPr id="9" name="TextBox 8"/>
          <p:cNvSpPr txBox="1"/>
          <p:nvPr/>
        </p:nvSpPr>
        <p:spPr>
          <a:xfrm>
            <a:off x="3340828" y="3448201"/>
            <a:ext cx="5544151" cy="738739"/>
          </a:xfrm>
          <a:prstGeom prst="rect">
            <a:avLst/>
          </a:prstGeom>
          <a:solidFill>
            <a:srgbClr val="2F5CB5"/>
          </a:solidFill>
        </p:spPr>
        <p:txBody>
          <a:bodyPr wrap="square" lIns="72000" tIns="25200" rIns="0" bIns="25200" rtlCol="0" anchor="ctr" anchorCtr="0">
            <a:noAutofit/>
          </a:bodyPr>
          <a:lstStyle/>
          <a:p>
            <a:pPr algn="ctr"/>
            <a:r>
              <a:rPr lang="en-US" sz="3600" b="1" dirty="0">
                <a:solidFill>
                  <a:srgbClr val="F7B217"/>
                </a:solidFill>
              </a:rPr>
              <a:t>Main </a:t>
            </a:r>
            <a:r>
              <a:rPr lang="en-US" sz="3600" b="1" dirty="0" smtClean="0">
                <a:solidFill>
                  <a:srgbClr val="F7B217"/>
                </a:solidFill>
              </a:rPr>
              <a:t>Objectives </a:t>
            </a:r>
            <a:r>
              <a:rPr lang="en-US" sz="3600" b="1" dirty="0">
                <a:solidFill>
                  <a:srgbClr val="F7B217"/>
                </a:solidFill>
              </a:rPr>
              <a:t>of an </a:t>
            </a:r>
            <a:r>
              <a:rPr lang="en-US" sz="3600" b="1" dirty="0" smtClean="0">
                <a:solidFill>
                  <a:srgbClr val="F7B217"/>
                </a:solidFill>
              </a:rPr>
              <a:t>OS</a:t>
            </a:r>
            <a:endParaRPr lang="en-US" sz="3600" b="1" dirty="0" smtClean="0">
              <a:solidFill>
                <a:srgbClr val="F7B217"/>
              </a:solidFill>
            </a:endParaRPr>
          </a:p>
        </p:txBody>
      </p:sp>
      <p:sp>
        <p:nvSpPr>
          <p:cNvPr id="10" name="Content Placeholder 1"/>
          <p:cNvSpPr txBox="1">
            <a:spLocks/>
          </p:cNvSpPr>
          <p:nvPr/>
        </p:nvSpPr>
        <p:spPr>
          <a:xfrm>
            <a:off x="4395594" y="4347767"/>
            <a:ext cx="3834002" cy="21885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pitchFamily="2" charset="2"/>
              <a:buChar char="§"/>
              <a:defRPr sz="3600" kern="1200">
                <a:solidFill>
                  <a:srgbClr val="273272"/>
                </a:solidFill>
                <a:latin typeface="+mn-lt"/>
                <a:ea typeface="+mn-ea"/>
                <a:cs typeface="+mn-cs"/>
              </a:defRPr>
            </a:lvl1pPr>
            <a:lvl2pPr marL="685800" indent="-228600" algn="l" defTabSz="914400" rtl="0" eaLnBrk="1" latinLnBrk="0" hangingPunct="1">
              <a:lnSpc>
                <a:spcPct val="90000"/>
              </a:lnSpc>
              <a:spcBef>
                <a:spcPts val="500"/>
              </a:spcBef>
              <a:buClr>
                <a:srgbClr val="F7B217"/>
              </a:buClr>
              <a:buFont typeface="Wingdings" pitchFamily="2" charset="2"/>
              <a:buChar char="§"/>
              <a:defRPr sz="3200" kern="1200">
                <a:solidFill>
                  <a:srgbClr val="273272"/>
                </a:solidFill>
                <a:latin typeface="+mn-lt"/>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400" kern="1200">
                <a:solidFill>
                  <a:srgbClr val="27327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27327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7327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Convenience</a:t>
            </a:r>
            <a:endParaRPr lang="en-US" dirty="0"/>
          </a:p>
          <a:p>
            <a:r>
              <a:rPr lang="en-US" dirty="0" smtClean="0"/>
              <a:t>Efficiency</a:t>
            </a:r>
            <a:endParaRPr lang="en-US" dirty="0"/>
          </a:p>
          <a:p>
            <a:r>
              <a:rPr lang="en-US" dirty="0" smtClean="0"/>
              <a:t>Ability </a:t>
            </a:r>
            <a:r>
              <a:rPr lang="en-US" dirty="0"/>
              <a:t>to evolve</a:t>
            </a:r>
          </a:p>
        </p:txBody>
      </p:sp>
    </p:spTree>
    <p:extLst>
      <p:ext uri="{BB962C8B-B14F-4D97-AF65-F5344CB8AC3E}">
        <p14:creationId xmlns:p14="http://schemas.microsoft.com/office/powerpoint/2010/main" val="3821001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0066" y="1014430"/>
            <a:ext cx="10837251" cy="5665503"/>
          </a:xfrm>
        </p:spPr>
        <p:txBody>
          <a:bodyPr>
            <a:noAutofit/>
          </a:bodyPr>
          <a:lstStyle/>
          <a:p>
            <a:pPr>
              <a:lnSpc>
                <a:spcPct val="100000"/>
              </a:lnSpc>
              <a:spcBef>
                <a:spcPts val="0"/>
              </a:spcBef>
            </a:pPr>
            <a:r>
              <a:rPr lang="en-US" altLang="en-US" sz="3200" dirty="0"/>
              <a:t>Allows operating systems to run applications within other OSes</a:t>
            </a:r>
          </a:p>
          <a:p>
            <a:pPr lvl="1">
              <a:lnSpc>
                <a:spcPct val="100000"/>
              </a:lnSpc>
              <a:spcBef>
                <a:spcPts val="0"/>
              </a:spcBef>
            </a:pPr>
            <a:r>
              <a:rPr lang="en-US" altLang="en-US" sz="2800" dirty="0"/>
              <a:t>Vast and growing industry</a:t>
            </a:r>
            <a:endParaRPr lang="en-US" altLang="en-US" sz="800" dirty="0"/>
          </a:p>
          <a:p>
            <a:pPr>
              <a:lnSpc>
                <a:spcPct val="100000"/>
              </a:lnSpc>
              <a:spcBef>
                <a:spcPts val="0"/>
              </a:spcBef>
            </a:pPr>
            <a:r>
              <a:rPr lang="en-US" altLang="en-US" sz="3200" b="1" dirty="0">
                <a:solidFill>
                  <a:srgbClr val="F7B217"/>
                </a:solidFill>
              </a:rPr>
              <a:t>Emulation</a:t>
            </a:r>
            <a:r>
              <a:rPr lang="en-US" altLang="en-US" sz="3200" dirty="0">
                <a:solidFill>
                  <a:srgbClr val="F7B217"/>
                </a:solidFill>
              </a:rPr>
              <a:t> </a:t>
            </a:r>
            <a:r>
              <a:rPr lang="en-US" altLang="en-US" sz="3200" dirty="0"/>
              <a:t>used when source CPU type different from target type (i.e. </a:t>
            </a:r>
            <a:r>
              <a:rPr lang="en-US" altLang="en-US" sz="3200" dirty="0" smtClean="0"/>
              <a:t>RISC-V to </a:t>
            </a:r>
            <a:r>
              <a:rPr lang="en-US" altLang="en-US" sz="3200" dirty="0"/>
              <a:t>Intel x86)</a:t>
            </a:r>
          </a:p>
          <a:p>
            <a:pPr lvl="1">
              <a:lnSpc>
                <a:spcPct val="100000"/>
              </a:lnSpc>
              <a:spcBef>
                <a:spcPts val="0"/>
              </a:spcBef>
            </a:pPr>
            <a:r>
              <a:rPr lang="en-US" altLang="en-US" sz="2800" dirty="0"/>
              <a:t>Generally slowest method</a:t>
            </a:r>
          </a:p>
          <a:p>
            <a:pPr lvl="1">
              <a:lnSpc>
                <a:spcPct val="100000"/>
              </a:lnSpc>
              <a:spcBef>
                <a:spcPts val="0"/>
              </a:spcBef>
            </a:pPr>
            <a:r>
              <a:rPr lang="en-US" altLang="en-US" sz="2800" dirty="0"/>
              <a:t>When computer language not compiled to native code – </a:t>
            </a:r>
            <a:r>
              <a:rPr lang="en-US" altLang="en-US" sz="2800" b="1" dirty="0">
                <a:solidFill>
                  <a:srgbClr val="F7B217"/>
                </a:solidFill>
              </a:rPr>
              <a:t>Interpretation</a:t>
            </a:r>
          </a:p>
          <a:p>
            <a:pPr>
              <a:lnSpc>
                <a:spcPct val="100000"/>
              </a:lnSpc>
              <a:spcBef>
                <a:spcPts val="0"/>
              </a:spcBef>
            </a:pPr>
            <a:r>
              <a:rPr lang="en-US" altLang="en-US" sz="3200" b="1" dirty="0">
                <a:solidFill>
                  <a:srgbClr val="F7B217"/>
                </a:solidFill>
              </a:rPr>
              <a:t>Virtualization</a:t>
            </a:r>
            <a:r>
              <a:rPr lang="en-US" altLang="en-US" sz="3200" dirty="0">
                <a:solidFill>
                  <a:srgbClr val="F7B217"/>
                </a:solidFill>
              </a:rPr>
              <a:t> </a:t>
            </a:r>
            <a:r>
              <a:rPr lang="en-US" altLang="en-US" sz="3200" dirty="0"/>
              <a:t>– OS natively compiled for CPU, running </a:t>
            </a:r>
            <a:r>
              <a:rPr lang="en-US" altLang="en-US" sz="3200" b="1" dirty="0">
                <a:solidFill>
                  <a:srgbClr val="F7B217"/>
                </a:solidFill>
              </a:rPr>
              <a:t>guest</a:t>
            </a:r>
            <a:r>
              <a:rPr lang="en-US" altLang="en-US" sz="3200" dirty="0">
                <a:solidFill>
                  <a:srgbClr val="F7B217"/>
                </a:solidFill>
              </a:rPr>
              <a:t> </a:t>
            </a:r>
            <a:r>
              <a:rPr lang="en-US" altLang="en-US" sz="3200" dirty="0"/>
              <a:t>OSes  also natively compiled </a:t>
            </a:r>
          </a:p>
          <a:p>
            <a:pPr lvl="1">
              <a:lnSpc>
                <a:spcPct val="100000"/>
              </a:lnSpc>
              <a:spcBef>
                <a:spcPts val="0"/>
              </a:spcBef>
            </a:pPr>
            <a:r>
              <a:rPr lang="en-US" altLang="en-US" sz="2800" dirty="0"/>
              <a:t>Consider </a:t>
            </a:r>
            <a:r>
              <a:rPr lang="en-US" altLang="en-US" sz="2800" dirty="0" err="1" smtClean="0"/>
              <a:t>VirtualBox</a:t>
            </a:r>
            <a:r>
              <a:rPr lang="en-US" altLang="en-US" sz="2800" dirty="0" smtClean="0"/>
              <a:t> running Windows 7 guests</a:t>
            </a:r>
            <a:r>
              <a:rPr lang="en-US" altLang="en-US" sz="2800" dirty="0"/>
              <a:t>, each running applications, all on native </a:t>
            </a:r>
            <a:r>
              <a:rPr lang="en-US" altLang="en-US" sz="2800" dirty="0" smtClean="0"/>
              <a:t>Windows 7 </a:t>
            </a:r>
            <a:r>
              <a:rPr lang="en-US" altLang="en-US" sz="2800" b="1" dirty="0">
                <a:solidFill>
                  <a:srgbClr val="F7B217"/>
                </a:solidFill>
              </a:rPr>
              <a:t>host</a:t>
            </a:r>
            <a:r>
              <a:rPr lang="en-US" altLang="en-US" sz="2800" dirty="0">
                <a:solidFill>
                  <a:srgbClr val="F7B217"/>
                </a:solidFill>
              </a:rPr>
              <a:t> </a:t>
            </a:r>
            <a:r>
              <a:rPr lang="en-US" altLang="en-US" sz="2800" dirty="0"/>
              <a:t>OS</a:t>
            </a:r>
          </a:p>
          <a:p>
            <a:pPr lvl="1">
              <a:lnSpc>
                <a:spcPct val="100000"/>
              </a:lnSpc>
              <a:spcBef>
                <a:spcPts val="0"/>
              </a:spcBef>
            </a:pPr>
            <a:r>
              <a:rPr lang="en-US" altLang="en-US" sz="2800" b="1" dirty="0">
                <a:solidFill>
                  <a:srgbClr val="F7B217"/>
                </a:solidFill>
              </a:rPr>
              <a:t>VMM</a:t>
            </a:r>
            <a:r>
              <a:rPr lang="en-US" altLang="en-US" sz="2800" dirty="0">
                <a:solidFill>
                  <a:srgbClr val="F7B217"/>
                </a:solidFill>
              </a:rPr>
              <a:t> </a:t>
            </a:r>
            <a:r>
              <a:rPr lang="en-US" altLang="en-US" sz="2800" dirty="0"/>
              <a:t>(virtual machine Manager) provides virtualization </a:t>
            </a:r>
            <a:r>
              <a:rPr lang="en-US" altLang="en-US" sz="2800" dirty="0" smtClean="0"/>
              <a:t>services</a:t>
            </a:r>
            <a:endParaRPr lang="en-US" sz="2800"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20</a:t>
            </a:fld>
            <a:endParaRPr lang="ru-RU" dirty="0"/>
          </a:p>
        </p:txBody>
      </p:sp>
      <p:sp>
        <p:nvSpPr>
          <p:cNvPr id="4" name="Title 3"/>
          <p:cNvSpPr>
            <a:spLocks noGrp="1"/>
          </p:cNvSpPr>
          <p:nvPr>
            <p:ph type="title"/>
          </p:nvPr>
        </p:nvSpPr>
        <p:spPr/>
        <p:txBody>
          <a:bodyPr/>
          <a:lstStyle/>
          <a:p>
            <a:r>
              <a:rPr lang="en-US" dirty="0" smtClean="0"/>
              <a:t>Virtualization</a:t>
            </a:r>
            <a:endParaRPr lang="en-US" dirty="0"/>
          </a:p>
        </p:txBody>
      </p:sp>
    </p:spTree>
    <p:extLst>
      <p:ext uri="{BB962C8B-B14F-4D97-AF65-F5344CB8AC3E}">
        <p14:creationId xmlns:p14="http://schemas.microsoft.com/office/powerpoint/2010/main" val="2454568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091427"/>
            <a:ext cx="10515600" cy="5655882"/>
          </a:xfrm>
        </p:spPr>
        <p:txBody>
          <a:bodyPr>
            <a:normAutofit lnSpcReduction="10000"/>
          </a:bodyPr>
          <a:lstStyle/>
          <a:p>
            <a:r>
              <a:rPr lang="en-US" altLang="en-US" dirty="0"/>
              <a:t>Use cases involve laptops and desktops running multiple OSes for exploration or compatibility</a:t>
            </a:r>
          </a:p>
          <a:p>
            <a:pPr lvl="1"/>
            <a:r>
              <a:rPr lang="en-US" altLang="en-US" dirty="0"/>
              <a:t>Apple laptop running Mac OS X host, Windows as a guest</a:t>
            </a:r>
          </a:p>
          <a:p>
            <a:pPr lvl="1"/>
            <a:r>
              <a:rPr lang="en-US" altLang="en-US" dirty="0"/>
              <a:t>Developing apps for multiple OSes without having multiple systems</a:t>
            </a:r>
          </a:p>
          <a:p>
            <a:pPr lvl="1"/>
            <a:r>
              <a:rPr lang="en-US" altLang="en-US" dirty="0"/>
              <a:t>QA testing applications without having multiple systems</a:t>
            </a:r>
          </a:p>
          <a:p>
            <a:pPr lvl="1"/>
            <a:r>
              <a:rPr lang="en-US" altLang="en-US" dirty="0"/>
              <a:t>Executing and managing compute environments within data centers</a:t>
            </a:r>
          </a:p>
          <a:p>
            <a:r>
              <a:rPr lang="en-US" altLang="en-US" dirty="0"/>
              <a:t>VMM can run natively, in which case they are also the host</a:t>
            </a:r>
          </a:p>
          <a:p>
            <a:pPr lvl="1"/>
            <a:r>
              <a:rPr lang="en-US" altLang="en-US" dirty="0"/>
              <a:t>There is no general purpose host then (VMware ESX and Citrix </a:t>
            </a:r>
            <a:r>
              <a:rPr lang="en-US" altLang="en-US" dirty="0" err="1"/>
              <a:t>XenServer</a:t>
            </a:r>
            <a:r>
              <a:rPr lang="en-US" altLang="en-US" dirty="0"/>
              <a:t>)</a:t>
            </a:r>
          </a:p>
          <a:p>
            <a:pPr lvl="2"/>
            <a:endParaRPr lang="en-US" altLang="en-US" dirty="0"/>
          </a:p>
          <a:p>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21</a:t>
            </a:fld>
            <a:endParaRPr lang="ru-RU" dirty="0"/>
          </a:p>
        </p:txBody>
      </p:sp>
      <p:sp>
        <p:nvSpPr>
          <p:cNvPr id="4" name="Title 3"/>
          <p:cNvSpPr>
            <a:spLocks noGrp="1"/>
          </p:cNvSpPr>
          <p:nvPr>
            <p:ph type="title"/>
          </p:nvPr>
        </p:nvSpPr>
        <p:spPr/>
        <p:txBody>
          <a:bodyPr/>
          <a:lstStyle/>
          <a:p>
            <a:r>
              <a:rPr lang="en-US" dirty="0" smtClean="0"/>
              <a:t>Virtualization</a:t>
            </a:r>
            <a:endParaRPr lang="en-US" dirty="0"/>
          </a:p>
        </p:txBody>
      </p:sp>
    </p:spTree>
    <p:extLst>
      <p:ext uri="{BB962C8B-B14F-4D97-AF65-F5344CB8AC3E}">
        <p14:creationId xmlns:p14="http://schemas.microsoft.com/office/powerpoint/2010/main" val="3143775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22</a:t>
            </a:fld>
            <a:endParaRPr lang="ru-RU" dirty="0"/>
          </a:p>
        </p:txBody>
      </p:sp>
      <p:sp>
        <p:nvSpPr>
          <p:cNvPr id="4" name="Title 3"/>
          <p:cNvSpPr>
            <a:spLocks noGrp="1"/>
          </p:cNvSpPr>
          <p:nvPr>
            <p:ph type="title"/>
          </p:nvPr>
        </p:nvSpPr>
        <p:spPr/>
        <p:txBody>
          <a:bodyPr/>
          <a:lstStyle/>
          <a:p>
            <a:r>
              <a:rPr lang="en-US" dirty="0" smtClean="0"/>
              <a:t>Virtualization</a:t>
            </a:r>
            <a:endParaRPr lang="en-US" dirty="0"/>
          </a:p>
        </p:txBody>
      </p:sp>
      <p:pic>
        <p:nvPicPr>
          <p:cNvPr id="5" name="Picture 1" descr="1_20.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74375" y="1386990"/>
            <a:ext cx="7454355" cy="504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7035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78052"/>
            <a:ext cx="10515600" cy="5251623"/>
          </a:xfrm>
        </p:spPr>
        <p:txBody>
          <a:bodyPr>
            <a:normAutofit/>
          </a:bodyPr>
          <a:lstStyle/>
          <a:p>
            <a:r>
              <a:rPr lang="en-NZ" sz="3200" dirty="0"/>
              <a:t>Demands on operating systems require new ways of organizing the </a:t>
            </a:r>
            <a:r>
              <a:rPr lang="en-NZ" sz="3200" dirty="0" smtClean="0"/>
              <a:t>OS</a:t>
            </a:r>
            <a:endParaRPr lang="en-NZ" dirty="0"/>
          </a:p>
          <a:p>
            <a:r>
              <a:rPr lang="en-NZ" dirty="0" smtClean="0"/>
              <a:t>Different </a:t>
            </a:r>
            <a:r>
              <a:rPr lang="en-NZ" dirty="0"/>
              <a:t>approaches and design elements have been tried</a:t>
            </a:r>
            <a:r>
              <a:rPr lang="en-NZ" dirty="0" smtClean="0"/>
              <a:t>:</a:t>
            </a:r>
          </a:p>
          <a:p>
            <a:pPr lvl="1"/>
            <a:r>
              <a:rPr lang="en-NZ" dirty="0" smtClean="0"/>
              <a:t>microkernel </a:t>
            </a:r>
            <a:r>
              <a:rPr lang="en-NZ" dirty="0"/>
              <a:t>architecture</a:t>
            </a:r>
          </a:p>
          <a:p>
            <a:pPr lvl="1"/>
            <a:r>
              <a:rPr lang="en-NZ" dirty="0"/>
              <a:t>multithreading</a:t>
            </a:r>
          </a:p>
          <a:p>
            <a:pPr lvl="1"/>
            <a:r>
              <a:rPr lang="en-NZ" dirty="0"/>
              <a:t>symmetric multiprocessing</a:t>
            </a:r>
          </a:p>
          <a:p>
            <a:pPr lvl="1"/>
            <a:r>
              <a:rPr lang="en-NZ" dirty="0"/>
              <a:t>distributed operating systems</a:t>
            </a:r>
          </a:p>
          <a:p>
            <a:pPr lvl="1"/>
            <a:r>
              <a:rPr lang="en-NZ" dirty="0"/>
              <a:t>object-oriented design</a:t>
            </a:r>
          </a:p>
          <a:p>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23</a:t>
            </a:fld>
            <a:endParaRPr lang="ru-RU" dirty="0"/>
          </a:p>
        </p:txBody>
      </p:sp>
      <p:sp>
        <p:nvSpPr>
          <p:cNvPr id="4" name="Title 3"/>
          <p:cNvSpPr>
            <a:spLocks noGrp="1"/>
          </p:cNvSpPr>
          <p:nvPr>
            <p:ph type="title"/>
          </p:nvPr>
        </p:nvSpPr>
        <p:spPr/>
        <p:txBody>
          <a:bodyPr>
            <a:normAutofit/>
          </a:bodyPr>
          <a:lstStyle/>
          <a:p>
            <a:r>
              <a:rPr lang="en-US" dirty="0"/>
              <a:t>Different Architectural </a:t>
            </a:r>
            <a:r>
              <a:rPr lang="en-US" dirty="0" smtClean="0"/>
              <a:t>Approaches</a:t>
            </a:r>
            <a:endParaRPr lang="en-US" dirty="0"/>
          </a:p>
        </p:txBody>
      </p:sp>
    </p:spTree>
    <p:extLst>
      <p:ext uri="{BB962C8B-B14F-4D97-AF65-F5344CB8AC3E}">
        <p14:creationId xmlns:p14="http://schemas.microsoft.com/office/powerpoint/2010/main" val="3431916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64999" y="472120"/>
            <a:ext cx="7524751" cy="5262979"/>
          </a:xfrm>
          <a:prstGeom prst="rect">
            <a:avLst/>
          </a:prstGeom>
          <a:noFill/>
          <a:ln>
            <a:noFill/>
          </a:ln>
          <a:scene3d>
            <a:camera prst="perspectiveRelaxed"/>
            <a:lightRig rig="threePt" dir="t"/>
          </a:scene3d>
        </p:spPr>
        <p:txBody>
          <a:bodyPr wrap="square" lIns="91440" tIns="45720" rIns="91440" bIns="45720">
            <a:spAutoFit/>
          </a:bodyPr>
          <a:lstStyle/>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.text</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__start:	addi t1, zero, 0x18</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addi t2, zero, 0x21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cycle: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beq</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t1, t2, done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slt</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bne</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zero,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t1,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t2, t2, t1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done:		add t3, t1, zero</a:t>
            </a:r>
            <a:endParaRPr lang="ru-RU" sz="2400" b="0" cap="none" spc="0" dirty="0">
              <a:ln w="0"/>
              <a:solidFill>
                <a:srgbClr val="273272"/>
              </a:solidFill>
              <a:effectLst>
                <a:reflection blurRad="6350" stA="53000" endA="300" endPos="35500" dir="5400000" sy="-90000" algn="bl" rotWithShape="0"/>
              </a:effectLst>
              <a:latin typeface="Courier New" pitchFamily="49" charset="0"/>
              <a:cs typeface="Courier New" pitchFamily="49" charset="0"/>
            </a:endParaRPr>
          </a:p>
        </p:txBody>
      </p:sp>
      <p:sp>
        <p:nvSpPr>
          <p:cNvPr id="2" name="Заголовок 1"/>
          <p:cNvSpPr>
            <a:spLocks noGrp="1"/>
          </p:cNvSpPr>
          <p:nvPr>
            <p:ph type="title"/>
          </p:nvPr>
        </p:nvSpPr>
        <p:spPr/>
        <p:txBody>
          <a:bodyPr>
            <a:normAutofit/>
          </a:bodyPr>
          <a:lstStyle/>
          <a:p>
            <a:r>
              <a:rPr lang="en-US" dirty="0" smtClean="0"/>
              <a:t>Any Questions?</a:t>
            </a:r>
            <a:endParaRPr lang="ru-RU" sz="4000" dirty="0"/>
          </a:p>
        </p:txBody>
      </p:sp>
      <p:sp>
        <p:nvSpPr>
          <p:cNvPr id="6" name="Номер слайда 5"/>
          <p:cNvSpPr>
            <a:spLocks noGrp="1"/>
          </p:cNvSpPr>
          <p:nvPr>
            <p:ph type="sldNum" sz="quarter" idx="12"/>
          </p:nvPr>
        </p:nvSpPr>
        <p:spPr/>
        <p:txBody>
          <a:bodyPr/>
          <a:lstStyle/>
          <a:p>
            <a:pPr algn="ctr"/>
            <a:fld id="{1397BFD8-F312-4EF2-A268-44FB4BDDBBB0}" type="slidenum">
              <a:rPr lang="ru-RU" smtClean="0"/>
              <a:pPr algn="ctr"/>
              <a:t>24</a:t>
            </a:fld>
            <a:endParaRPr lang="ru-RU" dirty="0"/>
          </a:p>
        </p:txBody>
      </p:sp>
    </p:spTree>
    <p:extLst>
      <p:ext uri="{BB962C8B-B14F-4D97-AF65-F5344CB8AC3E}">
        <p14:creationId xmlns:p14="http://schemas.microsoft.com/office/powerpoint/2010/main" val="4217875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5104" y="1024051"/>
            <a:ext cx="10801090" cy="5732884"/>
          </a:xfrm>
        </p:spPr>
        <p:txBody>
          <a:bodyPr>
            <a:normAutofit fontScale="77500" lnSpcReduction="20000"/>
          </a:bodyPr>
          <a:lstStyle/>
          <a:p>
            <a:pPr>
              <a:lnSpc>
                <a:spcPct val="100000"/>
              </a:lnSpc>
            </a:pPr>
            <a:r>
              <a:rPr lang="en-US" altLang="en-US" dirty="0"/>
              <a:t>OS is a </a:t>
            </a:r>
            <a:r>
              <a:rPr lang="en-US" altLang="en-US" b="1" dirty="0">
                <a:solidFill>
                  <a:srgbClr val="F7B217"/>
                </a:solidFill>
              </a:rPr>
              <a:t>resource allocator</a:t>
            </a:r>
          </a:p>
          <a:p>
            <a:pPr lvl="1">
              <a:lnSpc>
                <a:spcPct val="100000"/>
              </a:lnSpc>
            </a:pPr>
            <a:r>
              <a:rPr lang="en-US" altLang="en-US" dirty="0"/>
              <a:t>Manages all resources</a:t>
            </a:r>
          </a:p>
          <a:p>
            <a:pPr lvl="1">
              <a:lnSpc>
                <a:spcPct val="100000"/>
              </a:lnSpc>
            </a:pPr>
            <a:r>
              <a:rPr lang="en-US" altLang="en-US" dirty="0"/>
              <a:t>Decides between conflicting requests for efficient and fair resource use</a:t>
            </a:r>
          </a:p>
          <a:p>
            <a:pPr>
              <a:lnSpc>
                <a:spcPct val="100000"/>
              </a:lnSpc>
            </a:pPr>
            <a:r>
              <a:rPr lang="en-US" altLang="en-US" dirty="0"/>
              <a:t>OS is a </a:t>
            </a:r>
            <a:r>
              <a:rPr lang="en-US" altLang="en-US" b="1" dirty="0">
                <a:solidFill>
                  <a:srgbClr val="F7B217"/>
                </a:solidFill>
              </a:rPr>
              <a:t>control program</a:t>
            </a:r>
          </a:p>
          <a:p>
            <a:pPr lvl="1">
              <a:lnSpc>
                <a:spcPct val="100000"/>
              </a:lnSpc>
            </a:pPr>
            <a:r>
              <a:rPr lang="en-US" altLang="en-US" dirty="0"/>
              <a:t>Controls execution of programs to prevent errors and improper use of the computer</a:t>
            </a:r>
          </a:p>
          <a:p>
            <a:pPr>
              <a:lnSpc>
                <a:spcPct val="100000"/>
              </a:lnSpc>
            </a:pPr>
            <a:r>
              <a:rPr lang="en-US" altLang="en-US" dirty="0"/>
              <a:t>No universally accepted definition</a:t>
            </a:r>
          </a:p>
          <a:p>
            <a:pPr>
              <a:lnSpc>
                <a:spcPct val="100000"/>
              </a:lnSpc>
            </a:pPr>
            <a:r>
              <a:rPr lang="ja-JP" altLang="en-US" dirty="0"/>
              <a:t>“</a:t>
            </a:r>
            <a:r>
              <a:rPr lang="en-US" altLang="ja-JP" dirty="0"/>
              <a:t>Everything a vendor ships when you order an operating system</a:t>
            </a:r>
            <a:r>
              <a:rPr lang="ja-JP" altLang="en-US" dirty="0"/>
              <a:t>”</a:t>
            </a:r>
            <a:r>
              <a:rPr lang="en-US" altLang="ja-JP" dirty="0"/>
              <a:t> is a good approximation</a:t>
            </a:r>
          </a:p>
          <a:p>
            <a:pPr lvl="1">
              <a:lnSpc>
                <a:spcPct val="100000"/>
              </a:lnSpc>
            </a:pPr>
            <a:r>
              <a:rPr lang="en-US" altLang="en-US" dirty="0"/>
              <a:t>But varies wildly</a:t>
            </a:r>
          </a:p>
          <a:p>
            <a:pPr>
              <a:lnSpc>
                <a:spcPct val="100000"/>
              </a:lnSpc>
            </a:pPr>
            <a:r>
              <a:rPr lang="ja-JP" altLang="en-US" dirty="0"/>
              <a:t>“</a:t>
            </a:r>
            <a:r>
              <a:rPr lang="en-US" altLang="ja-JP" dirty="0"/>
              <a:t>The one program running at all times on the computer</a:t>
            </a:r>
            <a:r>
              <a:rPr lang="ja-JP" altLang="en-US" dirty="0"/>
              <a:t>”</a:t>
            </a:r>
            <a:r>
              <a:rPr lang="en-US" altLang="ja-JP" dirty="0"/>
              <a:t> is the </a:t>
            </a:r>
            <a:r>
              <a:rPr lang="en-US" altLang="ja-JP" b="1" dirty="0" smtClean="0">
                <a:solidFill>
                  <a:srgbClr val="F7B217"/>
                </a:solidFill>
              </a:rPr>
              <a:t>kernel</a:t>
            </a:r>
            <a:r>
              <a:rPr lang="en-US" altLang="ja-JP" b="1" dirty="0" smtClean="0"/>
              <a:t>  </a:t>
            </a:r>
            <a:endParaRPr lang="en-US" altLang="ja-JP" dirty="0"/>
          </a:p>
          <a:p>
            <a:pPr>
              <a:lnSpc>
                <a:spcPct val="100000"/>
              </a:lnSpc>
            </a:pPr>
            <a:r>
              <a:rPr lang="en-US" altLang="ja-JP" dirty="0"/>
              <a:t>Everything else is either</a:t>
            </a:r>
          </a:p>
          <a:p>
            <a:pPr lvl="1">
              <a:lnSpc>
                <a:spcPct val="100000"/>
              </a:lnSpc>
            </a:pPr>
            <a:r>
              <a:rPr lang="en-US" altLang="ja-JP" dirty="0"/>
              <a:t>a system program (ships with the operating system) , or</a:t>
            </a:r>
          </a:p>
          <a:p>
            <a:pPr lvl="1">
              <a:lnSpc>
                <a:spcPct val="100000"/>
              </a:lnSpc>
            </a:pPr>
            <a:r>
              <a:rPr lang="en-US" altLang="ja-JP" dirty="0"/>
              <a:t>an application </a:t>
            </a:r>
            <a:r>
              <a:rPr lang="en-US" altLang="ja-JP" dirty="0" smtClean="0"/>
              <a:t>program</a:t>
            </a:r>
            <a:endParaRPr lang="en-US" alt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3</a:t>
            </a:fld>
            <a:endParaRPr lang="ru-RU" dirty="0"/>
          </a:p>
        </p:txBody>
      </p:sp>
      <p:sp>
        <p:nvSpPr>
          <p:cNvPr id="4" name="Title 3"/>
          <p:cNvSpPr>
            <a:spLocks noGrp="1"/>
          </p:cNvSpPr>
          <p:nvPr>
            <p:ph type="title"/>
          </p:nvPr>
        </p:nvSpPr>
        <p:spPr/>
        <p:txBody>
          <a:bodyPr/>
          <a:lstStyle/>
          <a:p>
            <a:r>
              <a:rPr lang="en-US" altLang="en-US" dirty="0"/>
              <a:t>Operating System Definition</a:t>
            </a:r>
            <a:endParaRPr lang="en-US" dirty="0"/>
          </a:p>
        </p:txBody>
      </p:sp>
    </p:spTree>
    <p:extLst>
      <p:ext uri="{BB962C8B-B14F-4D97-AF65-F5344CB8AC3E}">
        <p14:creationId xmlns:p14="http://schemas.microsoft.com/office/powerpoint/2010/main" val="3790473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4</a:t>
            </a:fld>
            <a:endParaRPr lang="ru-RU" dirty="0"/>
          </a:p>
        </p:txBody>
      </p:sp>
      <p:sp>
        <p:nvSpPr>
          <p:cNvPr id="4" name="Title 3"/>
          <p:cNvSpPr>
            <a:spLocks noGrp="1"/>
          </p:cNvSpPr>
          <p:nvPr>
            <p:ph type="title"/>
          </p:nvPr>
        </p:nvSpPr>
        <p:spPr/>
        <p:txBody>
          <a:bodyPr>
            <a:normAutofit fontScale="90000"/>
          </a:bodyPr>
          <a:lstStyle/>
          <a:p>
            <a:r>
              <a:rPr lang="en-US" dirty="0" smtClean="0"/>
              <a:t>Computer Hardware and Software Structure</a:t>
            </a:r>
            <a:endParaRPr lang="en-US" dirty="0"/>
          </a:p>
        </p:txBody>
      </p:sp>
      <p:pic>
        <p:nvPicPr>
          <p:cNvPr id="6" name="Picture 5"/>
          <p:cNvPicPr>
            <a:picLocks noChangeAspect="1"/>
          </p:cNvPicPr>
          <p:nvPr/>
        </p:nvPicPr>
        <p:blipFill>
          <a:blip r:embed="rId2"/>
          <a:stretch>
            <a:fillRect/>
          </a:stretch>
        </p:blipFill>
        <p:spPr>
          <a:xfrm>
            <a:off x="1506855" y="1241427"/>
            <a:ext cx="9178290" cy="5189220"/>
          </a:xfrm>
          <a:prstGeom prst="rect">
            <a:avLst/>
          </a:prstGeom>
        </p:spPr>
      </p:pic>
    </p:spTree>
    <p:extLst>
      <p:ext uri="{BB962C8B-B14F-4D97-AF65-F5344CB8AC3E}">
        <p14:creationId xmlns:p14="http://schemas.microsoft.com/office/powerpoint/2010/main" val="261097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178052"/>
            <a:ext cx="10515600" cy="5359907"/>
          </a:xfrm>
        </p:spPr>
        <p:txBody>
          <a:bodyPr/>
          <a:lstStyle/>
          <a:p>
            <a:pPr>
              <a:spcBef>
                <a:spcPts val="1200"/>
              </a:spcBef>
            </a:pPr>
            <a:r>
              <a:rPr lang="en-US" dirty="0"/>
              <a:t>Program development</a:t>
            </a:r>
          </a:p>
          <a:p>
            <a:pPr>
              <a:spcBef>
                <a:spcPts val="1200"/>
              </a:spcBef>
            </a:pPr>
            <a:r>
              <a:rPr lang="en-US" dirty="0"/>
              <a:t>Program execution</a:t>
            </a:r>
          </a:p>
          <a:p>
            <a:pPr>
              <a:spcBef>
                <a:spcPts val="1200"/>
              </a:spcBef>
            </a:pPr>
            <a:r>
              <a:rPr lang="en-US" dirty="0"/>
              <a:t>Access I/O devices</a:t>
            </a:r>
          </a:p>
          <a:p>
            <a:pPr>
              <a:spcBef>
                <a:spcPts val="1200"/>
              </a:spcBef>
            </a:pPr>
            <a:r>
              <a:rPr lang="en-US" dirty="0"/>
              <a:t>Controlled access to files</a:t>
            </a:r>
          </a:p>
          <a:p>
            <a:pPr>
              <a:spcBef>
                <a:spcPts val="1200"/>
              </a:spcBef>
            </a:pPr>
            <a:r>
              <a:rPr lang="en-US" dirty="0"/>
              <a:t>System access</a:t>
            </a:r>
          </a:p>
          <a:p>
            <a:pPr>
              <a:spcBef>
                <a:spcPts val="1200"/>
              </a:spcBef>
            </a:pPr>
            <a:r>
              <a:rPr lang="en-US" dirty="0"/>
              <a:t>Error detection and response</a:t>
            </a:r>
          </a:p>
          <a:p>
            <a:pPr>
              <a:spcBef>
                <a:spcPts val="1200"/>
              </a:spcBef>
            </a:pPr>
            <a:r>
              <a:rPr lang="en-US" dirty="0" smtClean="0"/>
              <a:t>Accounting</a:t>
            </a:r>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5</a:t>
            </a:fld>
            <a:endParaRPr lang="ru-RU" dirty="0"/>
          </a:p>
        </p:txBody>
      </p:sp>
      <p:sp>
        <p:nvSpPr>
          <p:cNvPr id="4" name="Title 3"/>
          <p:cNvSpPr>
            <a:spLocks noGrp="1"/>
          </p:cNvSpPr>
          <p:nvPr>
            <p:ph type="title"/>
          </p:nvPr>
        </p:nvSpPr>
        <p:spPr/>
        <p:txBody>
          <a:bodyPr/>
          <a:lstStyle/>
          <a:p>
            <a:r>
              <a:rPr lang="en-US" dirty="0"/>
              <a:t>Operating System Services</a:t>
            </a:r>
          </a:p>
        </p:txBody>
      </p:sp>
    </p:spTree>
    <p:extLst>
      <p:ext uri="{BB962C8B-B14F-4D97-AF65-F5344CB8AC3E}">
        <p14:creationId xmlns:p14="http://schemas.microsoft.com/office/powerpoint/2010/main" val="135840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Instruction set architecture (</a:t>
            </a:r>
            <a:r>
              <a:rPr lang="en-US" b="1" dirty="0">
                <a:solidFill>
                  <a:srgbClr val="F7B217"/>
                </a:solidFill>
              </a:rPr>
              <a:t>ISA</a:t>
            </a:r>
            <a:r>
              <a:rPr lang="en-US" dirty="0"/>
              <a:t>)</a:t>
            </a:r>
          </a:p>
          <a:p>
            <a:r>
              <a:rPr lang="en-US" dirty="0"/>
              <a:t>Application binary interface (</a:t>
            </a:r>
            <a:r>
              <a:rPr lang="en-US" b="1" dirty="0">
                <a:solidFill>
                  <a:srgbClr val="F7B217"/>
                </a:solidFill>
              </a:rPr>
              <a:t>ABI</a:t>
            </a:r>
            <a:r>
              <a:rPr lang="en-US" dirty="0"/>
              <a:t>)</a:t>
            </a:r>
          </a:p>
          <a:p>
            <a:r>
              <a:rPr lang="en-US" dirty="0"/>
              <a:t>Application programming interface (</a:t>
            </a:r>
            <a:r>
              <a:rPr lang="en-US" b="1" dirty="0">
                <a:solidFill>
                  <a:srgbClr val="F7B217"/>
                </a:solidFill>
              </a:rPr>
              <a:t>API</a:t>
            </a:r>
            <a:r>
              <a:rPr lang="en-US" dirty="0"/>
              <a:t>)</a:t>
            </a:r>
          </a:p>
          <a:p>
            <a:endParaRPr lang="en-US"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6</a:t>
            </a:fld>
            <a:endParaRPr lang="ru-RU" dirty="0"/>
          </a:p>
        </p:txBody>
      </p:sp>
      <p:sp>
        <p:nvSpPr>
          <p:cNvPr id="4" name="Title 3"/>
          <p:cNvSpPr>
            <a:spLocks noGrp="1"/>
          </p:cNvSpPr>
          <p:nvPr>
            <p:ph type="title"/>
          </p:nvPr>
        </p:nvSpPr>
        <p:spPr/>
        <p:txBody>
          <a:bodyPr/>
          <a:lstStyle/>
          <a:p>
            <a:r>
              <a:rPr lang="en-US" dirty="0"/>
              <a:t>Key Interfaces</a:t>
            </a:r>
          </a:p>
        </p:txBody>
      </p:sp>
    </p:spTree>
    <p:extLst>
      <p:ext uri="{BB962C8B-B14F-4D97-AF65-F5344CB8AC3E}">
        <p14:creationId xmlns:p14="http://schemas.microsoft.com/office/powerpoint/2010/main" val="56332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7</a:t>
            </a:fld>
            <a:endParaRPr lang="ru-RU" dirty="0"/>
          </a:p>
        </p:txBody>
      </p:sp>
      <p:sp>
        <p:nvSpPr>
          <p:cNvPr id="4" name="Title 3"/>
          <p:cNvSpPr>
            <a:spLocks noGrp="1"/>
          </p:cNvSpPr>
          <p:nvPr>
            <p:ph type="title"/>
          </p:nvPr>
        </p:nvSpPr>
        <p:spPr/>
        <p:txBody>
          <a:bodyPr/>
          <a:lstStyle/>
          <a:p>
            <a:r>
              <a:rPr lang="en-US" dirty="0" smtClean="0"/>
              <a:t>Operating System as Resource Manager</a:t>
            </a:r>
            <a:endParaRPr lang="en-US" dirty="0"/>
          </a:p>
        </p:txBody>
      </p:sp>
      <p:pic>
        <p:nvPicPr>
          <p:cNvPr id="5" name="Picture 4"/>
          <p:cNvPicPr>
            <a:picLocks noChangeAspect="1"/>
          </p:cNvPicPr>
          <p:nvPr/>
        </p:nvPicPr>
        <p:blipFill>
          <a:blip r:embed="rId2"/>
          <a:stretch>
            <a:fillRect/>
          </a:stretch>
        </p:blipFill>
        <p:spPr>
          <a:xfrm>
            <a:off x="2716028" y="1090565"/>
            <a:ext cx="7029450" cy="5581650"/>
          </a:xfrm>
          <a:prstGeom prst="rect">
            <a:avLst/>
          </a:prstGeom>
        </p:spPr>
      </p:pic>
    </p:spTree>
    <p:extLst>
      <p:ext uri="{BB962C8B-B14F-4D97-AF65-F5344CB8AC3E}">
        <p14:creationId xmlns:p14="http://schemas.microsoft.com/office/powerpoint/2010/main" val="335815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178053"/>
            <a:ext cx="10981623" cy="5598132"/>
          </a:xfrm>
        </p:spPr>
        <p:txBody>
          <a:bodyPr>
            <a:normAutofit lnSpcReduction="10000"/>
          </a:bodyPr>
          <a:lstStyle/>
          <a:p>
            <a:r>
              <a:rPr lang="en-US" altLang="en-US" sz="2800" b="1" dirty="0" smtClean="0">
                <a:solidFill>
                  <a:srgbClr val="F7B217"/>
                </a:solidFill>
              </a:rPr>
              <a:t>Multiprogramming</a:t>
            </a:r>
            <a:r>
              <a:rPr lang="en-US" altLang="en-US" sz="2800" dirty="0" smtClean="0">
                <a:solidFill>
                  <a:srgbClr val="F7B217"/>
                </a:solidFill>
              </a:rPr>
              <a:t> </a:t>
            </a:r>
            <a:r>
              <a:rPr lang="en-US" altLang="en-US" sz="2800" dirty="0">
                <a:solidFill>
                  <a:srgbClr val="F7B217"/>
                </a:solidFill>
              </a:rPr>
              <a:t>(</a:t>
            </a:r>
            <a:r>
              <a:rPr lang="en-US" altLang="en-US" sz="2800" b="1" dirty="0">
                <a:solidFill>
                  <a:srgbClr val="F7B217"/>
                </a:solidFill>
              </a:rPr>
              <a:t>Batch system</a:t>
            </a:r>
            <a:r>
              <a:rPr lang="en-US" altLang="en-US" sz="2800" dirty="0">
                <a:solidFill>
                  <a:srgbClr val="F7B217"/>
                </a:solidFill>
              </a:rPr>
              <a:t>) </a:t>
            </a:r>
            <a:r>
              <a:rPr lang="en-US" altLang="en-US" sz="2800" dirty="0"/>
              <a:t>needed for efficiency</a:t>
            </a:r>
          </a:p>
          <a:p>
            <a:pPr lvl="1"/>
            <a:r>
              <a:rPr lang="en-US" altLang="en-US" sz="2400" dirty="0"/>
              <a:t>Single user cannot keep CPU and I/O devices busy at all times</a:t>
            </a:r>
          </a:p>
          <a:p>
            <a:pPr lvl="1"/>
            <a:r>
              <a:rPr lang="en-US" altLang="en-US" sz="2400" dirty="0"/>
              <a:t>Multiprogramming organizes jobs (code and data) so CPU always has one to execute</a:t>
            </a:r>
          </a:p>
          <a:p>
            <a:pPr lvl="1"/>
            <a:r>
              <a:rPr lang="en-US" altLang="en-US" sz="2400" dirty="0"/>
              <a:t>A subset of total jobs in system is kept in memory</a:t>
            </a:r>
          </a:p>
          <a:p>
            <a:pPr lvl="1"/>
            <a:r>
              <a:rPr lang="en-US" altLang="en-US" sz="2400" dirty="0"/>
              <a:t>One job selected and run via </a:t>
            </a:r>
            <a:r>
              <a:rPr lang="en-US" altLang="en-US" sz="2400" b="1" dirty="0">
                <a:solidFill>
                  <a:srgbClr val="F7B217"/>
                </a:solidFill>
              </a:rPr>
              <a:t>job scheduling</a:t>
            </a:r>
          </a:p>
          <a:p>
            <a:pPr lvl="1"/>
            <a:r>
              <a:rPr lang="en-US" altLang="en-US" sz="2400" dirty="0"/>
              <a:t>When it has to wait (for I/O for example), OS switches to another </a:t>
            </a:r>
            <a:r>
              <a:rPr lang="en-US" altLang="en-US" sz="2400" dirty="0" smtClean="0"/>
              <a:t>job</a:t>
            </a:r>
            <a:endParaRPr lang="en-US" altLang="en-US" sz="2400" dirty="0"/>
          </a:p>
          <a:p>
            <a:r>
              <a:rPr lang="en-US" altLang="en-US" sz="2800" b="1" dirty="0">
                <a:solidFill>
                  <a:srgbClr val="F7B217"/>
                </a:solidFill>
              </a:rPr>
              <a:t>Timesharing </a:t>
            </a:r>
            <a:r>
              <a:rPr lang="en-US" altLang="en-US" sz="2800" dirty="0">
                <a:solidFill>
                  <a:srgbClr val="F7B217"/>
                </a:solidFill>
              </a:rPr>
              <a:t>(</a:t>
            </a:r>
            <a:r>
              <a:rPr lang="en-US" altLang="en-US" sz="2800" b="1" dirty="0">
                <a:solidFill>
                  <a:srgbClr val="F7B217"/>
                </a:solidFill>
              </a:rPr>
              <a:t>multitasking</a:t>
            </a:r>
            <a:r>
              <a:rPr lang="en-US" altLang="en-US" sz="2800" dirty="0">
                <a:solidFill>
                  <a:srgbClr val="F7B217"/>
                </a:solidFill>
              </a:rPr>
              <a:t>)</a:t>
            </a:r>
            <a:r>
              <a:rPr lang="en-US" altLang="en-US" sz="2800" b="1" dirty="0">
                <a:solidFill>
                  <a:srgbClr val="F7B217"/>
                </a:solidFill>
              </a:rPr>
              <a:t> </a:t>
            </a:r>
            <a:r>
              <a:rPr lang="en-US" altLang="en-US" sz="2800" dirty="0"/>
              <a:t>is logical extension in which CPU switches jobs so frequently that users can interact with each job while it is running, creating </a:t>
            </a:r>
            <a:r>
              <a:rPr lang="en-US" altLang="en-US" sz="2800" b="1" dirty="0">
                <a:solidFill>
                  <a:srgbClr val="F7B217"/>
                </a:solidFill>
              </a:rPr>
              <a:t>interactive</a:t>
            </a:r>
            <a:r>
              <a:rPr lang="en-US" altLang="en-US" sz="2800" dirty="0">
                <a:solidFill>
                  <a:srgbClr val="F7B217"/>
                </a:solidFill>
              </a:rPr>
              <a:t> </a:t>
            </a:r>
            <a:r>
              <a:rPr lang="en-US" altLang="en-US" sz="2800" dirty="0"/>
              <a:t>computing</a:t>
            </a:r>
          </a:p>
          <a:p>
            <a:pPr lvl="1"/>
            <a:r>
              <a:rPr lang="en-US" altLang="en-US" sz="2400" b="1" dirty="0">
                <a:solidFill>
                  <a:srgbClr val="F7B217"/>
                </a:solidFill>
              </a:rPr>
              <a:t>Response time </a:t>
            </a:r>
            <a:r>
              <a:rPr lang="en-US" altLang="en-US" sz="2400" dirty="0"/>
              <a:t>should be &lt; 1 second</a:t>
            </a:r>
          </a:p>
          <a:p>
            <a:pPr lvl="1"/>
            <a:r>
              <a:rPr lang="en-US" altLang="en-US" sz="2400" dirty="0"/>
              <a:t>Each user has at least one program executing in memory </a:t>
            </a:r>
            <a:r>
              <a:rPr lang="en-US" altLang="en-US" sz="2400" dirty="0">
                <a:sym typeface="Wingdings 3" panose="05040102010807070707" pitchFamily="18" charset="2"/>
              </a:rPr>
              <a:t></a:t>
            </a:r>
            <a:r>
              <a:rPr lang="en-US" altLang="en-US" sz="2400" b="1" dirty="0">
                <a:solidFill>
                  <a:srgbClr val="F7B217"/>
                </a:solidFill>
                <a:sym typeface="Wingdings 3" panose="05040102010807070707" pitchFamily="18" charset="2"/>
              </a:rPr>
              <a:t>process</a:t>
            </a:r>
          </a:p>
          <a:p>
            <a:pPr lvl="1"/>
            <a:r>
              <a:rPr lang="en-US" altLang="en-US" sz="2400" dirty="0">
                <a:sym typeface="Wingdings 3" panose="05040102010807070707" pitchFamily="18" charset="2"/>
              </a:rPr>
              <a:t>If several jobs ready to run at the same time  </a:t>
            </a:r>
            <a:r>
              <a:rPr lang="en-US" altLang="en-US" sz="2400" b="1" dirty="0">
                <a:solidFill>
                  <a:srgbClr val="F7B217"/>
                </a:solidFill>
                <a:sym typeface="Wingdings 3" panose="05040102010807070707" pitchFamily="18" charset="2"/>
              </a:rPr>
              <a:t>CPU scheduling</a:t>
            </a:r>
          </a:p>
          <a:p>
            <a:pPr lvl="1"/>
            <a:r>
              <a:rPr lang="en-US" altLang="en-US" sz="2400" dirty="0">
                <a:sym typeface="Wingdings 3" panose="05040102010807070707" pitchFamily="18" charset="2"/>
              </a:rPr>
              <a:t>If processes don</a:t>
            </a:r>
            <a:r>
              <a:rPr lang="ja-JP" altLang="en-US" sz="2400" dirty="0">
                <a:sym typeface="Wingdings 3" panose="05040102010807070707" pitchFamily="18" charset="2"/>
              </a:rPr>
              <a:t>’</a:t>
            </a:r>
            <a:r>
              <a:rPr lang="en-US" altLang="ja-JP" sz="2400" dirty="0">
                <a:sym typeface="Wingdings 3" panose="05040102010807070707" pitchFamily="18" charset="2"/>
              </a:rPr>
              <a:t>t fit in memory, </a:t>
            </a:r>
            <a:r>
              <a:rPr lang="en-US" altLang="ja-JP" sz="2400" b="1" dirty="0">
                <a:solidFill>
                  <a:srgbClr val="F7B217"/>
                </a:solidFill>
                <a:sym typeface="Wingdings 3" panose="05040102010807070707" pitchFamily="18" charset="2"/>
              </a:rPr>
              <a:t>swapping</a:t>
            </a:r>
            <a:r>
              <a:rPr lang="en-US" altLang="ja-JP" sz="2400" dirty="0">
                <a:solidFill>
                  <a:srgbClr val="F7B217"/>
                </a:solidFill>
                <a:sym typeface="Wingdings 3" panose="05040102010807070707" pitchFamily="18" charset="2"/>
              </a:rPr>
              <a:t> </a:t>
            </a:r>
            <a:r>
              <a:rPr lang="en-US" altLang="ja-JP" sz="2400" dirty="0">
                <a:sym typeface="Wingdings 3" panose="05040102010807070707" pitchFamily="18" charset="2"/>
              </a:rPr>
              <a:t>moves them in and out to run</a:t>
            </a:r>
          </a:p>
          <a:p>
            <a:pPr lvl="1"/>
            <a:r>
              <a:rPr lang="en-US" altLang="en-US" sz="2400" b="1" dirty="0">
                <a:solidFill>
                  <a:srgbClr val="F7B217"/>
                </a:solidFill>
                <a:sym typeface="Wingdings 3" panose="05040102010807070707" pitchFamily="18" charset="2"/>
              </a:rPr>
              <a:t>Virtual memory </a:t>
            </a:r>
            <a:r>
              <a:rPr lang="en-US" altLang="en-US" sz="2400" dirty="0">
                <a:sym typeface="Wingdings 3" panose="05040102010807070707" pitchFamily="18" charset="2"/>
              </a:rPr>
              <a:t>allows execution of processes not completely in </a:t>
            </a:r>
            <a:r>
              <a:rPr lang="en-US" altLang="en-US" sz="2400" dirty="0" smtClean="0">
                <a:sym typeface="Wingdings 3" panose="05040102010807070707" pitchFamily="18" charset="2"/>
              </a:rPr>
              <a:t>memory</a:t>
            </a:r>
            <a:endParaRPr lang="en-US" sz="2400" dirty="0"/>
          </a:p>
        </p:txBody>
      </p:sp>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8</a:t>
            </a:fld>
            <a:endParaRPr lang="ru-RU" dirty="0"/>
          </a:p>
        </p:txBody>
      </p:sp>
      <p:sp>
        <p:nvSpPr>
          <p:cNvPr id="4" name="Title 3"/>
          <p:cNvSpPr>
            <a:spLocks noGrp="1"/>
          </p:cNvSpPr>
          <p:nvPr>
            <p:ph type="title"/>
          </p:nvPr>
        </p:nvSpPr>
        <p:spPr/>
        <p:txBody>
          <a:bodyPr/>
          <a:lstStyle/>
          <a:p>
            <a:r>
              <a:rPr lang="en-US" altLang="en-US" dirty="0"/>
              <a:t>Operating System Structure</a:t>
            </a:r>
            <a:endParaRPr lang="en-US" dirty="0"/>
          </a:p>
        </p:txBody>
      </p:sp>
    </p:spTree>
    <p:extLst>
      <p:ext uri="{BB962C8B-B14F-4D97-AF65-F5344CB8AC3E}">
        <p14:creationId xmlns:p14="http://schemas.microsoft.com/office/powerpoint/2010/main" val="104045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ctr"/>
            <a:fld id="{1397BFD8-F312-4EF2-A268-44FB4BDDBBB0}" type="slidenum">
              <a:rPr lang="ru-RU" smtClean="0"/>
              <a:pPr algn="ctr"/>
              <a:t>9</a:t>
            </a:fld>
            <a:endParaRPr lang="ru-RU" dirty="0"/>
          </a:p>
        </p:txBody>
      </p:sp>
      <p:sp>
        <p:nvSpPr>
          <p:cNvPr id="4" name="Title 3"/>
          <p:cNvSpPr>
            <a:spLocks noGrp="1"/>
          </p:cNvSpPr>
          <p:nvPr>
            <p:ph type="title"/>
          </p:nvPr>
        </p:nvSpPr>
        <p:spPr/>
        <p:txBody>
          <a:bodyPr>
            <a:normAutofit fontScale="90000"/>
          </a:bodyPr>
          <a:lstStyle/>
          <a:p>
            <a:r>
              <a:rPr lang="en-US" altLang="en-US" dirty="0"/>
              <a:t>Memory Layout for </a:t>
            </a:r>
            <a:r>
              <a:rPr lang="en-US" altLang="en-US" dirty="0" err="1"/>
              <a:t>Multiprogrammed</a:t>
            </a:r>
            <a:r>
              <a:rPr lang="en-US" altLang="en-US" dirty="0"/>
              <a:t> System</a:t>
            </a:r>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5945" y="1180343"/>
            <a:ext cx="3493333" cy="53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21482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Дымчатое стекло">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spPr>
      <a:bodyPr wrap="square" lIns="72000" tIns="25200" rIns="0" bIns="25200" rtlCol="0" anchor="ctr" anchorCtr="0">
        <a:normAutofit/>
      </a:bodyPr>
      <a:lstStyle>
        <a:defPPr>
          <a:defRPr sz="4400" b="0" dirty="0" smtClean="0">
            <a:solidFill>
              <a:srgbClr val="2E5E8E"/>
            </a:solidFill>
            <a:latin typeface="+mj-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23783</TotalTime>
  <Words>1441</Words>
  <Application>Microsoft Office PowerPoint</Application>
  <PresentationFormat>Widescreen</PresentationFormat>
  <Paragraphs>216</Paragraphs>
  <Slides>24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MS PGothic</vt:lpstr>
      <vt:lpstr>Arial</vt:lpstr>
      <vt:lpstr>Calibri</vt:lpstr>
      <vt:lpstr>Calibri Light</vt:lpstr>
      <vt:lpstr>Courier New</vt:lpstr>
      <vt:lpstr>Wingdings</vt:lpstr>
      <vt:lpstr>Wingdings 3</vt:lpstr>
      <vt:lpstr>Тема Office</vt:lpstr>
      <vt:lpstr>Computer Architecture and Operating Systems Lecture 1: Operating System Architecture</vt:lpstr>
      <vt:lpstr>Operating System</vt:lpstr>
      <vt:lpstr>Operating System Definition</vt:lpstr>
      <vt:lpstr>Computer Hardware and Software Structure</vt:lpstr>
      <vt:lpstr>Operating System Services</vt:lpstr>
      <vt:lpstr>Key Interfaces</vt:lpstr>
      <vt:lpstr>Operating System as Resource Manager</vt:lpstr>
      <vt:lpstr>Operating System Structure</vt:lpstr>
      <vt:lpstr>Memory Layout for Multiprogrammed System</vt:lpstr>
      <vt:lpstr>Kernel Data Structures</vt:lpstr>
      <vt:lpstr>Operating-System Operations</vt:lpstr>
      <vt:lpstr>Transition from User to Kernel Mode</vt:lpstr>
      <vt:lpstr>Process Management</vt:lpstr>
      <vt:lpstr>Process Management Activities</vt:lpstr>
      <vt:lpstr>Memory Management</vt:lpstr>
      <vt:lpstr>Storage Management</vt:lpstr>
      <vt:lpstr>Mass-Storage Management</vt:lpstr>
      <vt:lpstr>I/O Subsystem</vt:lpstr>
      <vt:lpstr>Protection and Security</vt:lpstr>
      <vt:lpstr>Virtualization</vt:lpstr>
      <vt:lpstr>Virtualization</vt:lpstr>
      <vt:lpstr>Virtualization</vt:lpstr>
      <vt:lpstr>Different Architectural Approaches</vt:lpstr>
      <vt:lpstr>Any 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and Operating Systems Lecture X: Lecture Topic</dc:title>
  <dc:creator>Sergey</dc:creator>
  <cp:lastModifiedBy>Andrei Tatarnikov</cp:lastModifiedBy>
  <cp:revision>575</cp:revision>
  <dcterms:created xsi:type="dcterms:W3CDTF">2015-11-11T03:30:50Z</dcterms:created>
  <dcterms:modified xsi:type="dcterms:W3CDTF">2021-03-16T08:09:10Z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(2)G/0n5s0OJt210kN0rMWPVQgnJI6CDE+6BJT+m6OwLQhkCYjwBoWUkYgkanWIKkgRsYh1B8Uj
e9GKfJM6aX3r56ETiFwURgdOiBOzXg//2GJs86GhGmUDxNF53xchHKM7j5AmpDAb9kCVOthI
Vzwq8aqehDohU2q0rm75EVuWLFLycQxUptlmAykA+3y+mCquEUlzScYjU+C0yNJA0e25zFTR
VsiptQwuBlrGi0PH0B</vt:lpwstr>
  </property>
  <property fmtid="{D5CDD505-2E9C-101B-9397-08002B2CF9AE}" pid="3" name="_2015_ms_pID_7253431">
    <vt:lpwstr>cFpAZV5KZCnc4SP5f7FtzXr/76MDjckm9A3DXxVCfqeMgEQYiQ0I+M
4j2HbcKpUuwdcu9RQEEs4C2URPiN+OAiEjj+Hnx0ogsoNU0RUZ2tVUDezP69WF3SgS0C61Fy
Mt8fLffal9Igb8Y/bfA71baKTUgfKfEcrC/ahGnsp/HEWn8Mjtc1ed1HsSBiMbW5tJ3TsC4f
MGpi5EfdQ8hu73PY</vt:lpwstr>
  </property>
</Properties>
</file>