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5" r:id="rId3"/>
    <p:sldId id="276" r:id="rId4"/>
    <p:sldId id="275" r:id="rId5"/>
    <p:sldId id="277" r:id="rId6"/>
    <p:sldId id="278" r:id="rId7"/>
    <p:sldId id="279" r:id="rId8"/>
    <p:sldId id="280" r:id="rId9"/>
    <p:sldId id="281" r:id="rId10"/>
    <p:sldId id="282" r:id="rId11"/>
    <p:sldId id="284" r:id="rId12"/>
    <p:sldId id="286" r:id="rId13"/>
    <p:sldId id="287" r:id="rId14"/>
    <p:sldId id="288" r:id="rId15"/>
    <p:sldId id="274" r:id="rId16"/>
    <p:sldId id="272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амкин Александр Сергеевич" initials="КАС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3272"/>
    <a:srgbClr val="F7B217"/>
    <a:srgbClr val="2F5CB5"/>
    <a:srgbClr val="F3B217"/>
    <a:srgbClr val="F07F09"/>
    <a:srgbClr val="FF6600"/>
    <a:srgbClr val="273272"/>
    <a:srgbClr val="F8BA30"/>
    <a:srgbClr val="FFC000"/>
    <a:srgbClr val="2E5E8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2" autoAdjust="0"/>
    <p:restoredTop sz="99729" autoAdjust="0"/>
  </p:normalViewPr>
  <p:slideViewPr>
    <p:cSldViewPr snapToGrid="0">
      <p:cViewPr varScale="1">
        <p:scale>
          <a:sx n="100" d="100"/>
          <a:sy n="100" d="100"/>
        </p:scale>
        <p:origin x="-85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3072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106195-8D78-4F6F-B8E4-FA67975ACEF5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F301F6-630C-4517-9108-FC1E44EE8C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27279973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8212F1-C3D9-4F2B-8F42-5E960FE8BE51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3B3A5-99BF-45D9-956B-DC57CC23AD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65021395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3B3A5-99BF-45D9-956B-DC57CC23AD97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81791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B3A5-99BF-45D9-956B-DC57CC23AD97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15950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/>
          <p:nvPr userDrawn="1"/>
        </p:nvSpPr>
        <p:spPr>
          <a:xfrm>
            <a:off x="-1" y="2601087"/>
            <a:ext cx="12192001" cy="1603772"/>
          </a:xfrm>
          <a:prstGeom prst="rect">
            <a:avLst/>
          </a:prstGeom>
          <a:solidFill>
            <a:srgbClr val="2F5CB5"/>
          </a:solidFill>
          <a:ln w="19050" cap="sq" cmpd="sng" algn="ctr">
            <a:solidFill>
              <a:srgbClr val="FF6600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6"/>
          <p:cNvSpPr/>
          <p:nvPr userDrawn="1"/>
        </p:nvSpPr>
        <p:spPr>
          <a:xfrm>
            <a:off x="0" y="2545985"/>
            <a:ext cx="12192000" cy="59883"/>
          </a:xfrm>
          <a:prstGeom prst="rect">
            <a:avLst/>
          </a:prstGeom>
          <a:solidFill>
            <a:srgbClr val="F7B217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9"/>
          <p:cNvSpPr/>
          <p:nvPr userDrawn="1"/>
        </p:nvSpPr>
        <p:spPr>
          <a:xfrm>
            <a:off x="0" y="4210574"/>
            <a:ext cx="12192000" cy="45719"/>
          </a:xfrm>
          <a:prstGeom prst="rect">
            <a:avLst/>
          </a:prstGeom>
          <a:solidFill>
            <a:srgbClr val="F7B217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Title 7"/>
          <p:cNvSpPr>
            <a:spLocks noGrp="1"/>
          </p:cNvSpPr>
          <p:nvPr>
            <p:ph type="ctrTitle"/>
          </p:nvPr>
        </p:nvSpPr>
        <p:spPr>
          <a:xfrm>
            <a:off x="0" y="2601227"/>
            <a:ext cx="12192000" cy="1840144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9" name="Рисунок 8" descr="logo_с_hse_cmyk_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934031" y="213770"/>
            <a:ext cx="1704213" cy="2196275"/>
          </a:xfrm>
          <a:prstGeom prst="rect">
            <a:avLst/>
          </a:prstGeom>
        </p:spPr>
      </p:pic>
      <p:pic>
        <p:nvPicPr>
          <p:cNvPr id="10" name="Рисунок 9" descr="Unknown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045713" y="219880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2455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7BFD8-F312-4EF2-A268-44FB4BDDBB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71117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7BFD8-F312-4EF2-A268-44FB4BDDBB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48877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 userDrawn="1"/>
        </p:nvSpPr>
        <p:spPr>
          <a:xfrm>
            <a:off x="838200" y="123553"/>
            <a:ext cx="10515600" cy="842818"/>
          </a:xfrm>
          <a:prstGeom prst="rect">
            <a:avLst/>
          </a:prstGeom>
          <a:solidFill>
            <a:srgbClr val="2F5CB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273272"/>
              </a:solidFill>
            </a:endParaRPr>
          </a:p>
        </p:txBody>
      </p:sp>
      <p:sp>
        <p:nvSpPr>
          <p:cNvPr id="21" name="Овал 20"/>
          <p:cNvSpPr/>
          <p:nvPr userDrawn="1"/>
        </p:nvSpPr>
        <p:spPr>
          <a:xfrm flipV="1">
            <a:off x="10775841" y="6190935"/>
            <a:ext cx="584617" cy="502173"/>
          </a:xfrm>
          <a:prstGeom prst="ellipse">
            <a:avLst/>
          </a:prstGeom>
          <a:solidFill>
            <a:srgbClr val="2F5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7327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78053"/>
            <a:ext cx="10515600" cy="4997896"/>
          </a:xfrm>
        </p:spPr>
        <p:txBody>
          <a:bodyPr/>
          <a:lstStyle>
            <a:lvl1pPr>
              <a:buFont typeface="Wingdings" pitchFamily="2" charset="2"/>
              <a:buChar char="§"/>
              <a:defRPr sz="3600">
                <a:solidFill>
                  <a:srgbClr val="273272"/>
                </a:solidFill>
              </a:defRPr>
            </a:lvl1pPr>
            <a:lvl2pPr>
              <a:buClr>
                <a:srgbClr val="F7B217"/>
              </a:buClr>
              <a:buFont typeface="Wingdings" pitchFamily="2" charset="2"/>
              <a:buChar char="§"/>
              <a:defRPr sz="3200">
                <a:solidFill>
                  <a:srgbClr val="273272"/>
                </a:solidFill>
              </a:defRPr>
            </a:lvl2pPr>
            <a:lvl3pPr>
              <a:buFont typeface="Wingdings" pitchFamily="2" charset="2"/>
              <a:buChar char="§"/>
              <a:defRPr sz="2400">
                <a:solidFill>
                  <a:srgbClr val="273272"/>
                </a:solidFill>
              </a:defRPr>
            </a:lvl3pPr>
            <a:lvl4pPr>
              <a:defRPr sz="2000">
                <a:solidFill>
                  <a:srgbClr val="273272"/>
                </a:solidFill>
              </a:defRPr>
            </a:lvl4pPr>
            <a:lvl5pPr>
              <a:defRPr sz="1800">
                <a:solidFill>
                  <a:srgbClr val="273272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776031" y="6190938"/>
            <a:ext cx="594673" cy="479419"/>
          </a:xfrm>
        </p:spPr>
        <p:txBody>
          <a:bodyPr/>
          <a:lstStyle>
            <a:lvl1pPr>
              <a:defRPr sz="2000" b="1">
                <a:solidFill>
                  <a:srgbClr val="F7B217"/>
                </a:solidFill>
              </a:defRPr>
            </a:lvl1pPr>
          </a:lstStyle>
          <a:p>
            <a:pPr algn="ctr"/>
            <a:fld id="{1397BFD8-F312-4EF2-A268-44FB4BDDBBB0}" type="slidenum">
              <a:rPr lang="ru-RU" smtClean="0"/>
              <a:pPr algn="ctr"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8200" y="107867"/>
            <a:ext cx="10515600" cy="840215"/>
          </a:xfrm>
          <a:noFill/>
          <a:effectLst/>
        </p:spPr>
        <p:txBody>
          <a:bodyPr lIns="72000" tIns="25200" rIns="0" bIns="25200"/>
          <a:lstStyle>
            <a:lvl1pPr algn="ctr">
              <a:lnSpc>
                <a:spcPct val="100000"/>
              </a:lnSpc>
              <a:defRPr sz="4800" b="1">
                <a:solidFill>
                  <a:srgbClr val="F7B217"/>
                </a:solidFill>
              </a:defRPr>
            </a:lvl1pPr>
          </a:lstStyle>
          <a:p>
            <a:r>
              <a:rPr lang="en-US" dirty="0" smtClean="0"/>
              <a:t>Slide Header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256953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7BFD8-F312-4EF2-A268-44FB4BDDBB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67076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7BFD8-F312-4EF2-A268-44FB4BDDBB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10015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7BFD8-F312-4EF2-A268-44FB4BDDBB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75590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7BFD8-F312-4EF2-A268-44FB4BDDBB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89604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7BFD8-F312-4EF2-A268-44FB4BDDBB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2384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7BFD8-F312-4EF2-A268-44FB4BDDBB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277918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7BFD8-F312-4EF2-A268-44FB4BDDBB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52705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7BFD8-F312-4EF2-A268-44FB4BDDBB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68833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00696"/>
            <a:ext cx="12192000" cy="1543791"/>
          </a:xfrm>
          <a:effectLst/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7B217"/>
                </a:solidFill>
              </a:rPr>
              <a:t>Computer Architecture </a:t>
            </a:r>
            <a:r>
              <a:rPr lang="en-US" b="1" dirty="0" smtClean="0"/>
              <a:t>and Operating Systems</a:t>
            </a:r>
            <a:br>
              <a:rPr lang="en-US" b="1" dirty="0" smtClean="0"/>
            </a:br>
            <a:r>
              <a:rPr lang="en-US" b="1" dirty="0" smtClean="0"/>
              <a:t>Lecture </a:t>
            </a:r>
            <a:r>
              <a:rPr lang="ru-RU" b="1" smtClean="0"/>
              <a:t>16</a:t>
            </a:r>
            <a:r>
              <a:rPr lang="en-US" b="1" smtClean="0"/>
              <a:t>: </a:t>
            </a:r>
            <a:r>
              <a:rPr lang="en-US" b="1" dirty="0" smtClean="0"/>
              <a:t>Data-level parallelism: Vector, SIMD, GPU</a:t>
            </a:r>
            <a:endParaRPr lang="ru-RU" b="1" dirty="0"/>
          </a:p>
        </p:txBody>
      </p:sp>
      <p:sp>
        <p:nvSpPr>
          <p:cNvPr id="5" name="Subtitle 11"/>
          <p:cNvSpPr>
            <a:spLocks noGrp="1"/>
          </p:cNvSpPr>
          <p:nvPr>
            <p:ph type="subTitle" idx="4294967295"/>
          </p:nvPr>
        </p:nvSpPr>
        <p:spPr>
          <a:xfrm>
            <a:off x="0" y="4423118"/>
            <a:ext cx="12192000" cy="573664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en-US" sz="4800" b="1" dirty="0" smtClean="0"/>
              <a:t>Andrei Tatarnikov</a:t>
            </a:r>
            <a:endParaRPr lang="en-US" sz="4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-47500" y="5305305"/>
            <a:ext cx="122395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u="sng" dirty="0" smtClean="0">
                <a:solidFill>
                  <a:srgbClr val="0070C0"/>
                </a:solidFill>
                <a:latin typeface="+mj-lt"/>
                <a:cs typeface="Calibri" pitchFamily="34" charset="0"/>
              </a:rPr>
              <a:t>atatarnikov@hse.ru </a:t>
            </a:r>
          </a:p>
          <a:p>
            <a:pPr algn="ctr">
              <a:defRPr/>
            </a:pPr>
            <a:r>
              <a:rPr lang="en-US" sz="2800" b="1" u="sng" dirty="0" smtClean="0">
                <a:solidFill>
                  <a:srgbClr val="0070C0"/>
                </a:solidFill>
                <a:latin typeface="+mj-lt"/>
                <a:cs typeface="Calibri" pitchFamily="34" charset="0"/>
              </a:rPr>
              <a:t>@andrewt0301</a:t>
            </a:r>
            <a:endParaRPr lang="en-US" sz="2800" b="1" u="sng" dirty="0">
              <a:solidFill>
                <a:srgbClr val="0070C0"/>
              </a:solidFill>
              <a:latin typeface="+mj-lt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289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38200" y="1063752"/>
            <a:ext cx="10515600" cy="5679948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AU" altLang="en-US" dirty="0" smtClean="0"/>
              <a:t>Processing is highly data-parallel</a:t>
            </a:r>
          </a:p>
          <a:p>
            <a:pPr lvl="1">
              <a:lnSpc>
                <a:spcPct val="80000"/>
              </a:lnSpc>
            </a:pPr>
            <a:r>
              <a:rPr lang="en-AU" altLang="en-US" dirty="0" smtClean="0"/>
              <a:t>GPUs are highly multithreaded</a:t>
            </a:r>
          </a:p>
          <a:p>
            <a:pPr lvl="1">
              <a:lnSpc>
                <a:spcPct val="80000"/>
              </a:lnSpc>
            </a:pPr>
            <a:r>
              <a:rPr lang="en-AU" altLang="en-US" dirty="0" smtClean="0"/>
              <a:t>Use thread switching to hide memory latency</a:t>
            </a:r>
          </a:p>
          <a:p>
            <a:pPr lvl="2">
              <a:lnSpc>
                <a:spcPct val="80000"/>
              </a:lnSpc>
            </a:pPr>
            <a:r>
              <a:rPr lang="en-AU" altLang="en-US" sz="2800" dirty="0" smtClean="0"/>
              <a:t>Less reliance on multi-level caches</a:t>
            </a:r>
          </a:p>
          <a:p>
            <a:pPr lvl="1">
              <a:lnSpc>
                <a:spcPct val="80000"/>
              </a:lnSpc>
            </a:pPr>
            <a:r>
              <a:rPr lang="en-AU" altLang="en-US" dirty="0" smtClean="0"/>
              <a:t>Graphics memory is wide and high-bandwidth</a:t>
            </a:r>
          </a:p>
          <a:p>
            <a:pPr>
              <a:lnSpc>
                <a:spcPct val="80000"/>
              </a:lnSpc>
            </a:pPr>
            <a:r>
              <a:rPr lang="en-AU" altLang="en-US" dirty="0" smtClean="0"/>
              <a:t>Trend toward general purpose GPUs</a:t>
            </a:r>
          </a:p>
          <a:p>
            <a:pPr lvl="1">
              <a:lnSpc>
                <a:spcPct val="80000"/>
              </a:lnSpc>
            </a:pPr>
            <a:r>
              <a:rPr lang="en-AU" altLang="en-US" dirty="0" smtClean="0"/>
              <a:t>Heterogeneous CPU/GPU systems</a:t>
            </a:r>
          </a:p>
          <a:p>
            <a:pPr lvl="1">
              <a:lnSpc>
                <a:spcPct val="80000"/>
              </a:lnSpc>
            </a:pPr>
            <a:r>
              <a:rPr lang="en-AU" altLang="en-US" dirty="0" smtClean="0"/>
              <a:t>CPU for sequential code, GPU for parallel code</a:t>
            </a:r>
          </a:p>
          <a:p>
            <a:pPr>
              <a:lnSpc>
                <a:spcPct val="80000"/>
              </a:lnSpc>
            </a:pPr>
            <a:r>
              <a:rPr lang="en-AU" altLang="en-US" dirty="0" smtClean="0"/>
              <a:t>Programming languages/APIs</a:t>
            </a:r>
          </a:p>
          <a:p>
            <a:pPr lvl="1">
              <a:lnSpc>
                <a:spcPct val="80000"/>
              </a:lnSpc>
            </a:pPr>
            <a:r>
              <a:rPr lang="en-AU" altLang="en-US" dirty="0" smtClean="0"/>
              <a:t>DirectX, OpenGL</a:t>
            </a:r>
          </a:p>
          <a:p>
            <a:pPr lvl="1">
              <a:lnSpc>
                <a:spcPct val="80000"/>
              </a:lnSpc>
            </a:pPr>
            <a:r>
              <a:rPr lang="en-AU" altLang="en-US" dirty="0" smtClean="0"/>
              <a:t>C for Graphics (Cg), High Level </a:t>
            </a:r>
            <a:r>
              <a:rPr lang="en-AU" altLang="en-US" dirty="0" err="1" smtClean="0"/>
              <a:t>Shader</a:t>
            </a:r>
            <a:r>
              <a:rPr lang="en-AU" altLang="en-US" dirty="0" smtClean="0"/>
              <a:t> Language (HLSL)</a:t>
            </a:r>
          </a:p>
          <a:p>
            <a:pPr lvl="1">
              <a:lnSpc>
                <a:spcPct val="80000"/>
              </a:lnSpc>
            </a:pPr>
            <a:r>
              <a:rPr lang="en-AU" altLang="en-US" dirty="0" smtClean="0"/>
              <a:t>Compute Unified Device Architecture (CUDA)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397BFD8-F312-4EF2-A268-44FB4BDDBBB0}" type="slidenum">
              <a:rPr lang="ru-RU" smtClean="0"/>
              <a:pPr algn="ctr"/>
              <a:t>10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 smtClean="0"/>
              <a:t>GPU Architectures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38200" y="1038352"/>
            <a:ext cx="10464800" cy="5667248"/>
          </a:xfrm>
        </p:spPr>
        <p:txBody>
          <a:bodyPr>
            <a:noAutofit/>
          </a:bodyPr>
          <a:lstStyle/>
          <a:p>
            <a:r>
              <a:rPr lang="en-AU" altLang="en-US" dirty="0" smtClean="0"/>
              <a:t>Early video cards</a:t>
            </a:r>
          </a:p>
          <a:p>
            <a:pPr lvl="1"/>
            <a:r>
              <a:rPr lang="en-AU" altLang="en-US" dirty="0" smtClean="0"/>
              <a:t>Frame buffer memory with address generation for video output</a:t>
            </a:r>
          </a:p>
          <a:p>
            <a:r>
              <a:rPr lang="en-AU" altLang="en-US" dirty="0" smtClean="0"/>
              <a:t>3D graphics processing</a:t>
            </a:r>
          </a:p>
          <a:p>
            <a:pPr lvl="1"/>
            <a:r>
              <a:rPr lang="en-AU" altLang="en-US" dirty="0" smtClean="0"/>
              <a:t>Originally high-end computers (e.g., SGI)</a:t>
            </a:r>
          </a:p>
          <a:p>
            <a:pPr lvl="1"/>
            <a:r>
              <a:rPr lang="en-AU" altLang="en-US" dirty="0" smtClean="0"/>
              <a:t>Moore’s Law </a:t>
            </a:r>
            <a:r>
              <a:rPr lang="en-AU" altLang="en-US" dirty="0" smtClean="0">
                <a:sym typeface="Symbol" pitchFamily="18" charset="2"/>
              </a:rPr>
              <a:t> lower cost, higher density</a:t>
            </a:r>
          </a:p>
          <a:p>
            <a:pPr lvl="1"/>
            <a:r>
              <a:rPr lang="en-AU" altLang="en-US" dirty="0" smtClean="0">
                <a:sym typeface="Symbol" pitchFamily="18" charset="2"/>
              </a:rPr>
              <a:t>3D graphics cards for PCs and game consoles</a:t>
            </a:r>
          </a:p>
          <a:p>
            <a:r>
              <a:rPr lang="en-AU" altLang="en-US" dirty="0" smtClean="0">
                <a:sym typeface="Symbol" pitchFamily="18" charset="2"/>
              </a:rPr>
              <a:t>Graphics Processing Units</a:t>
            </a:r>
          </a:p>
          <a:p>
            <a:pPr lvl="1"/>
            <a:r>
              <a:rPr lang="en-AU" altLang="en-US" dirty="0" smtClean="0">
                <a:sym typeface="Symbol" pitchFamily="18" charset="2"/>
              </a:rPr>
              <a:t>Processors oriented to 3D graphics tasks</a:t>
            </a:r>
          </a:p>
          <a:p>
            <a:pPr lvl="1"/>
            <a:r>
              <a:rPr lang="en-AU" altLang="en-US" dirty="0" smtClean="0">
                <a:sym typeface="Symbol" pitchFamily="18" charset="2"/>
              </a:rPr>
              <a:t>Vertex/pixel processing, shading, texture mapping,</a:t>
            </a:r>
            <a:r>
              <a:rPr lang="ru-RU" altLang="en-US" dirty="0" smtClean="0">
                <a:sym typeface="Symbol" pitchFamily="18" charset="2"/>
              </a:rPr>
              <a:t> </a:t>
            </a:r>
            <a:r>
              <a:rPr lang="en-AU" altLang="en-US" dirty="0" err="1" smtClean="0">
                <a:sym typeface="Symbol" pitchFamily="18" charset="2"/>
              </a:rPr>
              <a:t>rasterization</a:t>
            </a:r>
            <a:endParaRPr lang="en-AU" altLang="en-US" dirty="0" smtClean="0">
              <a:sym typeface="Symbol" pitchFamily="18" charset="2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397BFD8-F312-4EF2-A268-44FB4BDDBBB0}" type="slidenum">
              <a:rPr lang="ru-RU" smtClean="0"/>
              <a:pPr algn="ctr"/>
              <a:t>11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 smtClean="0"/>
              <a:t>History of GPUs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38200" y="1178053"/>
            <a:ext cx="10515600" cy="942847"/>
          </a:xfrm>
        </p:spPr>
        <p:txBody>
          <a:bodyPr/>
          <a:lstStyle/>
          <a:p>
            <a:r>
              <a:rPr lang="en-US" dirty="0" smtClean="0"/>
              <a:t>Multiple SIMD processors, each as shown:</a:t>
            </a:r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397BFD8-F312-4EF2-A268-44FB4BDDBBB0}" type="slidenum">
              <a:rPr lang="ru-RU" smtClean="0"/>
              <a:pPr algn="ctr"/>
              <a:t>12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 smtClean="0"/>
              <a:t>Example: NVIDIA Fermi</a:t>
            </a:r>
            <a:endParaRPr lang="ru-RU"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8550" y="2119313"/>
            <a:ext cx="8112125" cy="424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dirty="0" smtClean="0"/>
              <a:t>SIMD Processor: 16 SIMD lanes</a:t>
            </a:r>
          </a:p>
          <a:p>
            <a:r>
              <a:rPr lang="en-AU" altLang="en-US" dirty="0" smtClean="0"/>
              <a:t>SIMD instruction</a:t>
            </a:r>
          </a:p>
          <a:p>
            <a:pPr lvl="1"/>
            <a:r>
              <a:rPr lang="en-AU" altLang="en-US" dirty="0" smtClean="0"/>
              <a:t>Operates on 32 element wide threads</a:t>
            </a:r>
          </a:p>
          <a:p>
            <a:pPr lvl="1"/>
            <a:r>
              <a:rPr lang="en-AU" altLang="en-US" dirty="0" smtClean="0"/>
              <a:t>Dynamically scheduled on 16-wide processor over 2 cycles</a:t>
            </a:r>
          </a:p>
          <a:p>
            <a:r>
              <a:rPr lang="en-AU" altLang="en-US" dirty="0" smtClean="0"/>
              <a:t>32K x 32-bit registers spread across lanes</a:t>
            </a:r>
          </a:p>
          <a:p>
            <a:pPr lvl="1"/>
            <a:r>
              <a:rPr lang="en-AU" altLang="en-US" dirty="0" smtClean="0"/>
              <a:t>64 registers per thread context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397BFD8-F312-4EF2-A268-44FB4BDDBBB0}" type="slidenum">
              <a:rPr lang="ru-RU" smtClean="0"/>
              <a:pPr algn="ctr"/>
              <a:t>13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 smtClean="0"/>
              <a:t>Example: NVIDIA Fermi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397BFD8-F312-4EF2-A268-44FB4BDDBBB0}" type="slidenum">
              <a:rPr lang="ru-RU" smtClean="0"/>
              <a:pPr algn="ctr"/>
              <a:t>14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GPU Memory Structures</a:t>
            </a: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73450" y="1268413"/>
            <a:ext cx="5538788" cy="488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38200" y="1178053"/>
            <a:ext cx="4140200" cy="4997896"/>
          </a:xfrm>
        </p:spPr>
        <p:txBody>
          <a:bodyPr/>
          <a:lstStyle/>
          <a:p>
            <a:r>
              <a:rPr lang="en-US" altLang="en-US" b="1" dirty="0" smtClean="0">
                <a:solidFill>
                  <a:srgbClr val="F7B217"/>
                </a:solidFill>
              </a:rPr>
              <a:t>SIMD</a:t>
            </a:r>
            <a:r>
              <a:rPr lang="en-US" altLang="en-US" dirty="0" smtClean="0"/>
              <a:t> and </a:t>
            </a:r>
            <a:r>
              <a:rPr lang="en-US" altLang="en-US" b="1" dirty="0" smtClean="0">
                <a:solidFill>
                  <a:srgbClr val="F7B217"/>
                </a:solidFill>
              </a:rPr>
              <a:t>vector</a:t>
            </a:r>
            <a:r>
              <a:rPr lang="en-US" altLang="en-US" dirty="0" smtClean="0"/>
              <a:t> operations match multimedia applications and are easy to program</a:t>
            </a:r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397BFD8-F312-4EF2-A268-44FB4BDDBBB0}" type="slidenum">
              <a:rPr lang="ru-RU" smtClean="0"/>
              <a:pPr algn="ctr"/>
              <a:t>15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Concluding Remarks</a:t>
            </a: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1785" y="1055370"/>
            <a:ext cx="5329714" cy="5574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64999" y="472120"/>
            <a:ext cx="7524751" cy="5262979"/>
          </a:xfrm>
          <a:prstGeom prst="rect">
            <a:avLst/>
          </a:prstGeom>
          <a:noFill/>
          <a:ln>
            <a:noFill/>
          </a:ln>
          <a:scene3d>
            <a:camera prst="perspectiveRelaxed"/>
            <a:lightRig rig="threePt" dir="t"/>
          </a:scene3d>
        </p:spPr>
        <p:txBody>
          <a:bodyPr wrap="square" lIns="91440" tIns="45720" rIns="91440" bIns="45720">
            <a:spAutoFit/>
          </a:bodyPr>
          <a:lstStyle/>
          <a:p>
            <a:r>
              <a:rPr lang="en-US" sz="2400" dirty="0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		</a:t>
            </a:r>
          </a:p>
          <a:p>
            <a:r>
              <a:rPr lang="en-US" sz="2400" dirty="0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		.text</a:t>
            </a:r>
          </a:p>
          <a:p>
            <a:r>
              <a:rPr lang="en-US" sz="2400" dirty="0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__start:	addi t1, zero, 0x18</a:t>
            </a:r>
          </a:p>
          <a:p>
            <a:r>
              <a:rPr lang="en-US" sz="2400" dirty="0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		addi t2, zero, 0x21</a:t>
            </a:r>
          </a:p>
          <a:p>
            <a:r>
              <a:rPr lang="en-US" sz="2400" dirty="0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cycle:	</a:t>
            </a:r>
            <a:r>
              <a:rPr lang="en-US" sz="2400" dirty="0" err="1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beq</a:t>
            </a:r>
            <a:r>
              <a:rPr lang="en-US" sz="2400" dirty="0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 t1, t2, done</a:t>
            </a:r>
          </a:p>
          <a:p>
            <a:r>
              <a:rPr lang="en-US" sz="2400" dirty="0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400" dirty="0" err="1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slt</a:t>
            </a:r>
            <a:r>
              <a:rPr lang="en-US" sz="2400" dirty="0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 t0, t1, t2</a:t>
            </a:r>
          </a:p>
          <a:p>
            <a:r>
              <a:rPr lang="en-US" sz="2400" dirty="0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400" dirty="0" err="1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bne</a:t>
            </a:r>
            <a:r>
              <a:rPr lang="en-US" sz="2400" dirty="0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 t0, zero, </a:t>
            </a:r>
            <a:r>
              <a:rPr lang="en-US" sz="2400" dirty="0" err="1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if_less</a:t>
            </a:r>
            <a:endParaRPr lang="en-US" sz="2400" dirty="0" smtClean="0">
              <a:ln w="0"/>
              <a:solidFill>
                <a:srgbClr val="273272"/>
              </a:solidFill>
              <a:effectLst>
                <a:reflection blurRad="6350" stA="53000" endA="300" endPos="35500" dir="5400000" sy="-90000" algn="bl" rotWithShape="0"/>
              </a:effectLst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400" dirty="0" err="1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nop</a:t>
            </a:r>
            <a:endParaRPr lang="en-US" sz="2400" dirty="0" smtClean="0">
              <a:ln w="0"/>
              <a:solidFill>
                <a:srgbClr val="273272"/>
              </a:solidFill>
              <a:effectLst>
                <a:reflection blurRad="6350" stA="53000" endA="300" endPos="35500" dir="5400000" sy="-90000" algn="bl" rotWithShape="0"/>
              </a:effectLst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		sub t1, t1, t2</a:t>
            </a:r>
          </a:p>
          <a:p>
            <a:r>
              <a:rPr lang="en-US" sz="2400" dirty="0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		j cycle</a:t>
            </a:r>
          </a:p>
          <a:p>
            <a:r>
              <a:rPr lang="en-US" sz="2400" dirty="0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400" dirty="0" err="1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nop</a:t>
            </a:r>
            <a:endParaRPr lang="en-US" sz="2400" dirty="0" smtClean="0">
              <a:ln w="0"/>
              <a:solidFill>
                <a:srgbClr val="273272"/>
              </a:solidFill>
              <a:effectLst>
                <a:reflection blurRad="6350" stA="53000" endA="300" endPos="35500" dir="5400000" sy="-90000" algn="bl" rotWithShape="0"/>
              </a:effectLst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 err="1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if_less</a:t>
            </a:r>
            <a:r>
              <a:rPr lang="en-US" sz="2400" dirty="0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:	sub t2, t2, t1</a:t>
            </a:r>
          </a:p>
          <a:p>
            <a:r>
              <a:rPr lang="en-US" sz="2400" dirty="0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		j cycle</a:t>
            </a:r>
          </a:p>
          <a:p>
            <a:r>
              <a:rPr lang="en-US" sz="2400" dirty="0" smtClean="0">
                <a:ln w="0"/>
                <a:solidFill>
                  <a:srgbClr val="273272"/>
                </a:solidFill>
                <a:effectLst>
                  <a:reflection blurRad="6350" stA="53000" endA="300" endPos="35500" dir="5400000" sy="-90000" algn="bl" rotWithShape="0"/>
                </a:effectLst>
                <a:latin typeface="Courier New" pitchFamily="49" charset="0"/>
                <a:cs typeface="Courier New" pitchFamily="49" charset="0"/>
              </a:rPr>
              <a:t>done:		add t3, t1, zero</a:t>
            </a:r>
            <a:endParaRPr lang="ru-RU" sz="2400" b="0" cap="none" spc="0" dirty="0">
              <a:ln w="0"/>
              <a:solidFill>
                <a:srgbClr val="273272"/>
              </a:solidFill>
              <a:effectLst>
                <a:reflection blurRad="6350" stA="53000" endA="300" endPos="35500" dir="5400000" sy="-90000" algn="bl" rotWithShape="0"/>
              </a:effectLst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Any Questions?</a:t>
            </a:r>
            <a:endParaRPr lang="ru-RU" sz="40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397BFD8-F312-4EF2-A268-44FB4BDDBBB0}" type="slidenum">
              <a:rPr lang="ru-RU" smtClean="0"/>
              <a:pPr algn="ctr"/>
              <a:t>16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1787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 smtClean="0"/>
              <a:t>Data-level parallelism </a:t>
            </a:r>
            <a:r>
              <a:rPr lang="en-US" dirty="0" smtClean="0"/>
              <a:t>is parallelism achieved by performing the same operation on independent data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Best in dealing with arrays in for loops and processing other kinds of </a:t>
            </a:r>
            <a:r>
              <a:rPr lang="en-US" b="1" dirty="0" smtClean="0"/>
              <a:t>identically structured data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Unsuitable for </a:t>
            </a:r>
            <a:r>
              <a:rPr lang="en-US" b="1" dirty="0" smtClean="0"/>
              <a:t>control flow structures</a:t>
            </a:r>
            <a:endParaRPr lang="ru-RU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397BFD8-F312-4EF2-A268-44FB4BDDBBB0}" type="slidenum">
              <a:rPr lang="ru-RU" smtClean="0"/>
              <a:pPr algn="ctr"/>
              <a:t>2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Data-Level Parallelism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38200" y="1178052"/>
            <a:ext cx="10515600" cy="5527548"/>
          </a:xfrm>
        </p:spPr>
        <p:txBody>
          <a:bodyPr>
            <a:normAutofit/>
          </a:bodyPr>
          <a:lstStyle/>
          <a:p>
            <a:r>
              <a:rPr lang="en-AU" altLang="en-US" dirty="0" smtClean="0"/>
              <a:t>An alternate classification</a:t>
            </a:r>
          </a:p>
          <a:p>
            <a:endParaRPr lang="en-AU" altLang="en-US" dirty="0" smtClean="0"/>
          </a:p>
          <a:p>
            <a:endParaRPr lang="en-AU" altLang="en-US" dirty="0" smtClean="0"/>
          </a:p>
          <a:p>
            <a:endParaRPr lang="en-AU" altLang="en-US" dirty="0" smtClean="0"/>
          </a:p>
          <a:p>
            <a:endParaRPr lang="en-AU" altLang="en-US" dirty="0" smtClean="0"/>
          </a:p>
          <a:p>
            <a:endParaRPr lang="en-AU" altLang="en-US" dirty="0" smtClean="0"/>
          </a:p>
          <a:p>
            <a:r>
              <a:rPr lang="en-US" dirty="0" smtClean="0"/>
              <a:t>SPMD: Single Program Multiple Data</a:t>
            </a:r>
          </a:p>
          <a:p>
            <a:pPr lvl="1"/>
            <a:r>
              <a:rPr lang="en-US" dirty="0" smtClean="0"/>
              <a:t>A parallel program on a MIMD computer</a:t>
            </a:r>
          </a:p>
          <a:p>
            <a:pPr lvl="1"/>
            <a:r>
              <a:rPr lang="en-US" dirty="0" smtClean="0"/>
              <a:t>Conditional code for different processors</a:t>
            </a:r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397BFD8-F312-4EF2-A268-44FB4BDDBBB0}" type="slidenum">
              <a:rPr lang="ru-RU" smtClean="0"/>
              <a:pPr algn="ctr"/>
              <a:t>3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 smtClean="0"/>
              <a:t>Instruction and Data Streams</a:t>
            </a:r>
            <a:endParaRPr lang="ru-RU" dirty="0"/>
          </a:p>
        </p:txBody>
      </p:sp>
      <p:graphicFrame>
        <p:nvGraphicFramePr>
          <p:cNvPr id="5" name="Group 61"/>
          <p:cNvGraphicFramePr>
            <a:graphicFrameLocks noGrp="1"/>
          </p:cNvGraphicFramePr>
          <p:nvPr/>
        </p:nvGraphicFramePr>
        <p:xfrm>
          <a:off x="1968500" y="1866900"/>
          <a:ext cx="8991601" cy="2933699"/>
        </p:xfrm>
        <a:graphic>
          <a:graphicData uri="http://schemas.openxmlformats.org/drawingml/2006/table">
            <a:tbl>
              <a:tblPr/>
              <a:tblGrid>
                <a:gridCol w="1651209"/>
                <a:gridCol w="1459737"/>
                <a:gridCol w="2896154"/>
                <a:gridCol w="2984501"/>
              </a:tblGrid>
              <a:tr h="522364"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3272"/>
                          </a:solidFill>
                          <a:effectLst/>
                          <a:latin typeface="Arial" charset="0"/>
                        </a:rPr>
                        <a:t>Data Streams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2364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3272"/>
                          </a:solidFill>
                          <a:effectLst/>
                          <a:latin typeface="Arial" charset="0"/>
                        </a:rPr>
                        <a:t>Single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3272"/>
                          </a:solidFill>
                          <a:effectLst/>
                          <a:latin typeface="Arial" charset="0"/>
                        </a:rPr>
                        <a:t>Multiple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418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3272"/>
                          </a:solidFill>
                          <a:effectLst/>
                          <a:latin typeface="Arial" charset="0"/>
                        </a:rPr>
                        <a:t>Instruction Streams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3272"/>
                          </a:solidFill>
                          <a:effectLst/>
                          <a:latin typeface="Arial" charset="0"/>
                        </a:rPr>
                        <a:t>Single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3272"/>
                          </a:solidFill>
                          <a:effectLst/>
                          <a:latin typeface="Arial" charset="0"/>
                        </a:rPr>
                        <a:t>SISD</a:t>
                      </a:r>
                      <a:r>
                        <a:rPr kumimoji="0" lang="en-A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3272"/>
                          </a:solidFill>
                          <a:effectLst/>
                          <a:latin typeface="Arial" charset="0"/>
                        </a:rPr>
                        <a:t>:</a:t>
                      </a:r>
                      <a:br>
                        <a:rPr kumimoji="0" lang="en-A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3272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A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3272"/>
                          </a:solidFill>
                          <a:effectLst/>
                          <a:latin typeface="Arial" charset="0"/>
                        </a:rPr>
                        <a:t>Intel Pentium 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3272"/>
                          </a:solidFill>
                          <a:effectLst/>
                          <a:latin typeface="Arial" charset="0"/>
                        </a:rPr>
                        <a:t>SIMD</a:t>
                      </a:r>
                      <a:r>
                        <a:rPr kumimoji="0" lang="en-A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3272"/>
                          </a:solidFill>
                          <a:effectLst/>
                          <a:latin typeface="Arial" charset="0"/>
                        </a:rPr>
                        <a:t>: SSE instructions of x86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47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3272"/>
                          </a:solidFill>
                          <a:effectLst/>
                          <a:latin typeface="Arial" charset="0"/>
                        </a:rPr>
                        <a:t>Multiple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3272"/>
                          </a:solidFill>
                          <a:effectLst/>
                          <a:latin typeface="Arial" charset="0"/>
                        </a:rPr>
                        <a:t>MISD</a:t>
                      </a:r>
                      <a:r>
                        <a:rPr kumimoji="0" lang="en-A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3272"/>
                          </a:solidFill>
                          <a:effectLst/>
                          <a:latin typeface="Arial" charset="0"/>
                        </a:rPr>
                        <a:t>:</a:t>
                      </a:r>
                      <a:br>
                        <a:rPr kumimoji="0" lang="en-A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3272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A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3272"/>
                          </a:solidFill>
                          <a:effectLst/>
                          <a:latin typeface="Arial" charset="0"/>
                        </a:rPr>
                        <a:t>No examples today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3272"/>
                          </a:solidFill>
                          <a:effectLst/>
                          <a:latin typeface="Arial" charset="0"/>
                        </a:rPr>
                        <a:t>MIMD</a:t>
                      </a:r>
                      <a:r>
                        <a:rPr kumimoji="0" lang="en-A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3272"/>
                          </a:solidFill>
                          <a:effectLst/>
                          <a:latin typeface="Arial" charset="0"/>
                        </a:rPr>
                        <a:t>:</a:t>
                      </a:r>
                      <a:br>
                        <a:rPr kumimoji="0" lang="en-A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3272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A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3272"/>
                          </a:solidFill>
                          <a:effectLst/>
                          <a:latin typeface="Arial" charset="0"/>
                        </a:rPr>
                        <a:t>Intel Xeon e5345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98500" y="974852"/>
            <a:ext cx="10858500" cy="5413248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Single instruction, single data (SISD) stream</a:t>
            </a:r>
            <a:r>
              <a:rPr lang="en-US" sz="2800" dirty="0" smtClean="0"/>
              <a:t>: A single processor executes a single instruction stream to operate on data stored in a single memory. </a:t>
            </a:r>
            <a:r>
              <a:rPr lang="en-US" sz="2800" dirty="0" err="1" smtClean="0"/>
              <a:t>Uniprocessors</a:t>
            </a:r>
            <a:r>
              <a:rPr lang="en-US" sz="2800" dirty="0" smtClean="0"/>
              <a:t> fall into this category.</a:t>
            </a:r>
          </a:p>
          <a:p>
            <a:r>
              <a:rPr lang="en-US" sz="2800" b="1" dirty="0" smtClean="0"/>
              <a:t>Single instruction, multiple data (SIMD) stream</a:t>
            </a:r>
            <a:r>
              <a:rPr lang="en-US" sz="2800" dirty="0" smtClean="0"/>
              <a:t>: A single machine instruction controls the simultaneous execution of a number of processing elements on a lockstep basis. Each has an associated data memory, so that instructions are executed on different sets of data by different processors. Vector and array processors fall into this category.</a:t>
            </a:r>
          </a:p>
          <a:p>
            <a:r>
              <a:rPr lang="en-US" sz="2800" b="1" dirty="0" smtClean="0"/>
              <a:t>Multiple instruction, single data (MISD) stream</a:t>
            </a:r>
            <a:r>
              <a:rPr lang="en-US" sz="2800" dirty="0" smtClean="0"/>
              <a:t>: A sequence of data is transmitted to a set of processors, each of which executes a different instruction sequence. Not commercially implemented.</a:t>
            </a:r>
          </a:p>
          <a:p>
            <a:r>
              <a:rPr lang="en-US" sz="2800" b="1" dirty="0" smtClean="0"/>
              <a:t>Multiple instruction, multiple data (MIMD) stream</a:t>
            </a:r>
            <a:r>
              <a:rPr lang="en-US" sz="2800" dirty="0" smtClean="0"/>
              <a:t>: A set of processors simultaneously execute different instruction sequences on different data sets. SMPs, clusters, and NUMA systems fit into this category.</a:t>
            </a:r>
            <a:endParaRPr lang="ru-RU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397BFD8-F312-4EF2-A268-44FB4BDDBBB0}" type="slidenum">
              <a:rPr lang="ru-RU" smtClean="0"/>
              <a:pPr algn="ctr"/>
              <a:t>4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Parallel Processing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38200" y="990600"/>
            <a:ext cx="10515600" cy="5715000"/>
          </a:xfrm>
        </p:spPr>
        <p:txBody>
          <a:bodyPr>
            <a:noAutofit/>
          </a:bodyPr>
          <a:lstStyle/>
          <a:p>
            <a:r>
              <a:rPr lang="en-AU" altLang="en-US" dirty="0" smtClean="0"/>
              <a:t>Highly pipelined function units</a:t>
            </a:r>
          </a:p>
          <a:p>
            <a:r>
              <a:rPr lang="en-AU" altLang="en-US" dirty="0" smtClean="0"/>
              <a:t>Stream data from/to vector registers to units</a:t>
            </a:r>
          </a:p>
          <a:p>
            <a:pPr lvl="1"/>
            <a:r>
              <a:rPr lang="en-AU" altLang="en-US" dirty="0" smtClean="0"/>
              <a:t>Data collected from memory into registers</a:t>
            </a:r>
          </a:p>
          <a:p>
            <a:pPr lvl="1"/>
            <a:r>
              <a:rPr lang="en-AU" altLang="en-US" dirty="0" smtClean="0"/>
              <a:t>Results stored from registers to memory</a:t>
            </a:r>
          </a:p>
          <a:p>
            <a:r>
              <a:rPr lang="en-AU" altLang="en-US" dirty="0" smtClean="0"/>
              <a:t>Example: Vector extension to RISC-V</a:t>
            </a:r>
          </a:p>
          <a:p>
            <a:pPr lvl="1"/>
            <a:r>
              <a:rPr lang="en-US" altLang="en-US" dirty="0" smtClean="0">
                <a:cs typeface="Arial" charset="0"/>
              </a:rPr>
              <a:t>v0 to v31: </a:t>
            </a:r>
            <a:r>
              <a:rPr lang="en-AU" altLang="en-US" dirty="0" smtClean="0"/>
              <a:t>32 </a:t>
            </a:r>
            <a:r>
              <a:rPr lang="en-US" altLang="en-US" dirty="0" smtClean="0">
                <a:cs typeface="Arial" charset="0"/>
              </a:rPr>
              <a:t>× 64-element registers, (64-bit elements)</a:t>
            </a:r>
          </a:p>
          <a:p>
            <a:pPr lvl="1"/>
            <a:r>
              <a:rPr lang="en-US" altLang="en-US" dirty="0" smtClean="0">
                <a:cs typeface="Arial" charset="0"/>
              </a:rPr>
              <a:t>Vector instructions</a:t>
            </a:r>
          </a:p>
          <a:p>
            <a:pPr lvl="2"/>
            <a:r>
              <a:rPr lang="en-US" altLang="en-US" sz="2800" dirty="0" err="1" smtClean="0">
                <a:latin typeface="Lucida Console" pitchFamily="49" charset="0"/>
                <a:cs typeface="Arial" charset="0"/>
              </a:rPr>
              <a:t>fld.v</a:t>
            </a:r>
            <a:r>
              <a:rPr lang="en-US" altLang="en-US" sz="2800" dirty="0" smtClean="0">
                <a:cs typeface="Arial" charset="0"/>
              </a:rPr>
              <a:t>, </a:t>
            </a:r>
            <a:r>
              <a:rPr lang="en-US" altLang="en-US" sz="2800" dirty="0" err="1" smtClean="0">
                <a:cs typeface="Arial" charset="0"/>
              </a:rPr>
              <a:t>f</a:t>
            </a:r>
            <a:r>
              <a:rPr lang="en-US" altLang="en-US" sz="2800" dirty="0" err="1" smtClean="0">
                <a:latin typeface="Lucida Console" pitchFamily="49" charset="0"/>
                <a:cs typeface="Arial" charset="0"/>
              </a:rPr>
              <a:t>sd.v</a:t>
            </a:r>
            <a:r>
              <a:rPr lang="en-US" altLang="en-US" sz="2800" dirty="0" smtClean="0">
                <a:cs typeface="Arial" charset="0"/>
              </a:rPr>
              <a:t>: load/store vector</a:t>
            </a:r>
          </a:p>
          <a:p>
            <a:pPr lvl="2"/>
            <a:r>
              <a:rPr lang="en-US" altLang="en-US" sz="2800" dirty="0" err="1" smtClean="0">
                <a:latin typeface="Lucida Console" pitchFamily="49" charset="0"/>
                <a:cs typeface="Arial" charset="0"/>
              </a:rPr>
              <a:t>fadd.d.v</a:t>
            </a:r>
            <a:r>
              <a:rPr lang="en-US" altLang="en-US" sz="2800" dirty="0" smtClean="0">
                <a:cs typeface="Arial" charset="0"/>
              </a:rPr>
              <a:t>: add vectors of double</a:t>
            </a:r>
          </a:p>
          <a:p>
            <a:pPr lvl="2"/>
            <a:r>
              <a:rPr lang="en-US" altLang="en-US" sz="2800" dirty="0" err="1" smtClean="0">
                <a:latin typeface="Lucida Console" pitchFamily="49" charset="0"/>
                <a:cs typeface="Arial" charset="0"/>
              </a:rPr>
              <a:t>fadd.d.vs</a:t>
            </a:r>
            <a:r>
              <a:rPr lang="en-US" altLang="en-US" sz="2800" dirty="0" smtClean="0">
                <a:cs typeface="Arial" charset="0"/>
              </a:rPr>
              <a:t>: add scalar to each element of vector of double</a:t>
            </a:r>
          </a:p>
          <a:p>
            <a:r>
              <a:rPr lang="en-US" altLang="en-US" dirty="0" smtClean="0">
                <a:cs typeface="Arial" charset="0"/>
              </a:rPr>
              <a:t>Significantly reduces instruction-fetch bandwidth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397BFD8-F312-4EF2-A268-44FB4BDDBBB0}" type="slidenum">
              <a:rPr lang="ru-RU" smtClean="0"/>
              <a:pPr algn="ctr"/>
              <a:t>5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 smtClean="0"/>
              <a:t>Vector Processors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38200" y="990600"/>
            <a:ext cx="10515600" cy="5753100"/>
          </a:xfrm>
        </p:spPr>
        <p:txBody>
          <a:bodyPr>
            <a:noAutofit/>
          </a:bodyPr>
          <a:lstStyle/>
          <a:p>
            <a:pPr marL="0" indent="0">
              <a:spcBef>
                <a:spcPts val="500"/>
              </a:spcBef>
              <a:spcAft>
                <a:spcPts val="1200"/>
              </a:spcAft>
              <a:defRPr/>
            </a:pPr>
            <a:r>
              <a:rPr lang="en-AU" altLang="en-US" sz="2800" dirty="0" smtClean="0"/>
              <a:t> </a:t>
            </a:r>
            <a:r>
              <a:rPr lang="en-AU" altLang="en-US" sz="3200" dirty="0" smtClean="0"/>
              <a:t>Conventional RISC-V code:</a:t>
            </a:r>
            <a:endParaRPr lang="en-AU" altLang="en-US" sz="2800" dirty="0" smtClean="0"/>
          </a:p>
          <a:p>
            <a:pPr marL="746125" indent="-746125">
              <a:spcBef>
                <a:spcPts val="0"/>
              </a:spcBef>
              <a:buNone/>
              <a:defRPr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      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fld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      f0,a(x3)     </a:t>
            </a:r>
            <a:r>
              <a:rPr lang="en-AU" altLang="en-US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load scalar a</a:t>
            </a:r>
          </a:p>
          <a:p>
            <a:pPr marL="746125" indent="-746125">
              <a:spcBef>
                <a:spcPts val="0"/>
              </a:spcBef>
              <a:buNone/>
              <a:defRPr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      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addi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     x5,x19,512   </a:t>
            </a:r>
            <a:r>
              <a:rPr lang="en-AU" altLang="en-US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end of array X</a:t>
            </a:r>
          </a:p>
          <a:p>
            <a:pPr marL="746125" indent="-746125">
              <a:spcBef>
                <a:spcPts val="0"/>
              </a:spcBef>
              <a:buNone/>
              <a:defRPr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loop: 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fld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      f1,0(x19)    </a:t>
            </a:r>
            <a:r>
              <a:rPr lang="en-AU" altLang="en-US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load x[</a:t>
            </a:r>
            <a:r>
              <a:rPr lang="en-AU" altLang="en-US" sz="2000" dirty="0" err="1" smtClean="0">
                <a:solidFill>
                  <a:srgbClr val="00B050"/>
                </a:solidFill>
                <a:latin typeface="Lucida Console" panose="020B0609040504020204" pitchFamily="49" charset="0"/>
              </a:rPr>
              <a:t>i</a:t>
            </a:r>
            <a:r>
              <a:rPr lang="en-AU" altLang="en-US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]</a:t>
            </a:r>
          </a:p>
          <a:p>
            <a:pPr marL="746125" indent="-746125">
              <a:spcBef>
                <a:spcPts val="0"/>
              </a:spcBef>
              <a:buNone/>
              <a:defRPr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      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fmul.d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   f1,f1,f0     </a:t>
            </a:r>
            <a:r>
              <a:rPr lang="en-AU" altLang="en-US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a * x[</a:t>
            </a:r>
            <a:r>
              <a:rPr lang="en-AU" altLang="en-US" sz="2000" dirty="0" err="1" smtClean="0">
                <a:solidFill>
                  <a:srgbClr val="00B050"/>
                </a:solidFill>
                <a:latin typeface="Lucida Console" panose="020B0609040504020204" pitchFamily="49" charset="0"/>
              </a:rPr>
              <a:t>i</a:t>
            </a:r>
            <a:r>
              <a:rPr lang="en-AU" altLang="en-US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]</a:t>
            </a:r>
          </a:p>
          <a:p>
            <a:pPr marL="746125" indent="-746125">
              <a:spcBef>
                <a:spcPts val="0"/>
              </a:spcBef>
              <a:buNone/>
              <a:defRPr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      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fld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      f2,0(x20)    </a:t>
            </a:r>
            <a:r>
              <a:rPr lang="en-AU" altLang="en-US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load y[</a:t>
            </a:r>
            <a:r>
              <a:rPr lang="en-AU" altLang="en-US" sz="2000" dirty="0" err="1" smtClean="0">
                <a:solidFill>
                  <a:srgbClr val="00B050"/>
                </a:solidFill>
                <a:latin typeface="Lucida Console" panose="020B0609040504020204" pitchFamily="49" charset="0"/>
              </a:rPr>
              <a:t>i</a:t>
            </a:r>
            <a:r>
              <a:rPr lang="en-AU" altLang="en-US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]</a:t>
            </a:r>
          </a:p>
          <a:p>
            <a:pPr marL="746125" indent="-746125">
              <a:spcBef>
                <a:spcPts val="0"/>
              </a:spcBef>
              <a:buNone/>
              <a:defRPr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      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fadd.d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   f2,f2,f1     </a:t>
            </a:r>
            <a:r>
              <a:rPr lang="en-AU" altLang="en-US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a * x[</a:t>
            </a:r>
            <a:r>
              <a:rPr lang="en-AU" altLang="en-US" sz="2000" dirty="0" err="1" smtClean="0">
                <a:solidFill>
                  <a:srgbClr val="00B050"/>
                </a:solidFill>
                <a:latin typeface="Lucida Console" panose="020B0609040504020204" pitchFamily="49" charset="0"/>
              </a:rPr>
              <a:t>i</a:t>
            </a:r>
            <a:r>
              <a:rPr lang="en-AU" altLang="en-US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] + y[</a:t>
            </a:r>
            <a:r>
              <a:rPr lang="en-AU" altLang="en-US" sz="2000" dirty="0" err="1" smtClean="0">
                <a:solidFill>
                  <a:srgbClr val="00B050"/>
                </a:solidFill>
                <a:latin typeface="Lucida Console" panose="020B0609040504020204" pitchFamily="49" charset="0"/>
              </a:rPr>
              <a:t>i</a:t>
            </a:r>
            <a:r>
              <a:rPr lang="en-AU" altLang="en-US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]</a:t>
            </a:r>
          </a:p>
          <a:p>
            <a:pPr marL="746125" indent="-746125">
              <a:spcBef>
                <a:spcPts val="0"/>
              </a:spcBef>
              <a:buNone/>
              <a:defRPr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      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fsd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      f2,0(x20)    </a:t>
            </a:r>
            <a:r>
              <a:rPr lang="en-AU" altLang="en-US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store y[</a:t>
            </a:r>
            <a:r>
              <a:rPr lang="en-AU" altLang="en-US" sz="2000" dirty="0" err="1" smtClean="0">
                <a:solidFill>
                  <a:srgbClr val="00B050"/>
                </a:solidFill>
                <a:latin typeface="Lucida Console" panose="020B0609040504020204" pitchFamily="49" charset="0"/>
              </a:rPr>
              <a:t>i</a:t>
            </a:r>
            <a:r>
              <a:rPr lang="en-AU" altLang="en-US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]</a:t>
            </a:r>
          </a:p>
          <a:p>
            <a:pPr marL="746125" indent="-746125">
              <a:spcBef>
                <a:spcPts val="0"/>
              </a:spcBef>
              <a:buNone/>
              <a:defRPr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      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addi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     x19,x19,8    </a:t>
            </a:r>
            <a:r>
              <a:rPr lang="en-AU" altLang="en-US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increment index to x</a:t>
            </a:r>
          </a:p>
          <a:p>
            <a:pPr marL="746125" indent="-746125">
              <a:spcBef>
                <a:spcPts val="0"/>
              </a:spcBef>
              <a:buNone/>
              <a:defRPr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      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addi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     x20,x20,8    </a:t>
            </a:r>
            <a:r>
              <a:rPr lang="en-AU" altLang="en-US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increment index to y</a:t>
            </a:r>
          </a:p>
          <a:p>
            <a:pPr marL="746125" indent="-746125">
              <a:spcBef>
                <a:spcPts val="0"/>
              </a:spcBef>
              <a:buNone/>
              <a:defRPr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      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bltu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     x19,x5,loop  </a:t>
            </a:r>
            <a:r>
              <a:rPr lang="en-AU" altLang="en-US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repeat if not done</a:t>
            </a:r>
          </a:p>
          <a:p>
            <a:pPr marL="0" indent="0">
              <a:spcBef>
                <a:spcPts val="500"/>
              </a:spcBef>
              <a:spcAft>
                <a:spcPts val="1200"/>
              </a:spcAft>
              <a:defRPr/>
            </a:pPr>
            <a:r>
              <a:rPr lang="en-AU" altLang="en-US" sz="3200" dirty="0" smtClean="0"/>
              <a:t> Vector RISC-V code:</a:t>
            </a:r>
          </a:p>
          <a:p>
            <a:pPr marL="746125" indent="-746125">
              <a:spcBef>
                <a:spcPts val="0"/>
              </a:spcBef>
              <a:buNone/>
              <a:defRPr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      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fld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      f0,a(x3)     </a:t>
            </a:r>
            <a:r>
              <a:rPr lang="en-AU" altLang="en-US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load scalar a</a:t>
            </a:r>
          </a:p>
          <a:p>
            <a:pPr marL="746125" indent="-746125">
              <a:spcBef>
                <a:spcPts val="0"/>
              </a:spcBef>
              <a:buNone/>
              <a:defRPr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      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fld.v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    v0,0(x19)    </a:t>
            </a:r>
            <a:r>
              <a:rPr lang="en-AU" altLang="en-US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load vector x</a:t>
            </a:r>
          </a:p>
          <a:p>
            <a:pPr marL="746125" indent="-746125">
              <a:spcBef>
                <a:spcPts val="0"/>
              </a:spcBef>
              <a:buNone/>
              <a:defRPr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      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fmul.d.vs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v0,v0,f0     </a:t>
            </a:r>
            <a:r>
              <a:rPr lang="en-AU" altLang="en-US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vector-scalar multiply</a:t>
            </a:r>
          </a:p>
          <a:p>
            <a:pPr marL="746125" indent="-746125">
              <a:spcBef>
                <a:spcPts val="0"/>
              </a:spcBef>
              <a:buNone/>
              <a:defRPr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      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fld.v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    v1,0(x20)    </a:t>
            </a:r>
            <a:r>
              <a:rPr lang="en-AU" altLang="en-US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load vector y</a:t>
            </a:r>
          </a:p>
          <a:p>
            <a:pPr marL="746125" indent="-746125">
              <a:spcBef>
                <a:spcPts val="0"/>
              </a:spcBef>
              <a:buNone/>
              <a:defRPr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      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fadd.d.v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 v1,v1,v0     </a:t>
            </a:r>
            <a:r>
              <a:rPr lang="en-AU" altLang="en-US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vector-vector add</a:t>
            </a:r>
          </a:p>
          <a:p>
            <a:pPr marL="746125" indent="-746125">
              <a:spcBef>
                <a:spcPts val="0"/>
              </a:spcBef>
              <a:buNone/>
              <a:defRPr/>
            </a:pPr>
            <a:r>
              <a:rPr lang="en-AU" altLang="en-US" sz="2000" dirty="0" smtClean="0">
                <a:latin typeface="Lucida Console" panose="020B0609040504020204" pitchFamily="49" charset="0"/>
              </a:rPr>
              <a:t>       </a:t>
            </a:r>
            <a:r>
              <a:rPr lang="en-AU" altLang="en-US" sz="2000" dirty="0" err="1" smtClean="0">
                <a:latin typeface="Lucida Console" panose="020B0609040504020204" pitchFamily="49" charset="0"/>
              </a:rPr>
              <a:t>fsd.v</a:t>
            </a:r>
            <a:r>
              <a:rPr lang="en-AU" altLang="en-US" sz="2000" dirty="0" smtClean="0">
                <a:latin typeface="Lucida Console" panose="020B0609040504020204" pitchFamily="49" charset="0"/>
              </a:rPr>
              <a:t>     v1,0(x20)    </a:t>
            </a:r>
            <a:r>
              <a:rPr lang="en-AU" altLang="en-US" sz="2000" dirty="0" smtClean="0">
                <a:solidFill>
                  <a:srgbClr val="00B050"/>
                </a:solidFill>
                <a:latin typeface="Lucida Console" panose="020B0609040504020204" pitchFamily="49" charset="0"/>
              </a:rPr>
              <a:t># store vector y</a:t>
            </a:r>
            <a:endParaRPr lang="ru-RU" sz="2000" dirty="0">
              <a:solidFill>
                <a:srgbClr val="00B050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397BFD8-F312-4EF2-A268-44FB4BDDBBB0}" type="slidenum">
              <a:rPr lang="ru-RU" smtClean="0"/>
              <a:pPr algn="ctr"/>
              <a:t>6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 smtClean="0"/>
              <a:t>Example: DAXPY (Y = a × X + Y)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00100" y="1066800"/>
            <a:ext cx="10617200" cy="56134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AU" altLang="en-US" dirty="0" smtClean="0"/>
              <a:t>Vector architectures and compilers</a:t>
            </a:r>
          </a:p>
          <a:p>
            <a:pPr lvl="1">
              <a:lnSpc>
                <a:spcPct val="100000"/>
              </a:lnSpc>
            </a:pPr>
            <a:r>
              <a:rPr lang="en-AU" altLang="en-US" dirty="0" smtClean="0"/>
              <a:t>Simplify data-parallel programming</a:t>
            </a:r>
          </a:p>
          <a:p>
            <a:pPr lvl="1">
              <a:lnSpc>
                <a:spcPct val="100000"/>
              </a:lnSpc>
            </a:pPr>
            <a:r>
              <a:rPr lang="en-AU" altLang="en-US" dirty="0" smtClean="0"/>
              <a:t>Explicit statement of absence of loop-carried dependences</a:t>
            </a:r>
          </a:p>
          <a:p>
            <a:pPr lvl="2">
              <a:lnSpc>
                <a:spcPct val="100000"/>
              </a:lnSpc>
            </a:pPr>
            <a:r>
              <a:rPr lang="en-AU" altLang="en-US" sz="2800" dirty="0" smtClean="0"/>
              <a:t>Reduced checking in hardware</a:t>
            </a:r>
          </a:p>
          <a:p>
            <a:pPr lvl="1">
              <a:lnSpc>
                <a:spcPct val="100000"/>
              </a:lnSpc>
            </a:pPr>
            <a:r>
              <a:rPr lang="en-AU" altLang="en-US" dirty="0" smtClean="0"/>
              <a:t>Regular access patterns benefit from interleaved and burst memory</a:t>
            </a:r>
          </a:p>
          <a:p>
            <a:pPr lvl="1">
              <a:lnSpc>
                <a:spcPct val="100000"/>
              </a:lnSpc>
            </a:pPr>
            <a:r>
              <a:rPr lang="en-AU" altLang="en-US" dirty="0" smtClean="0"/>
              <a:t>Avoid control hazards by avoiding loops</a:t>
            </a:r>
          </a:p>
          <a:p>
            <a:pPr>
              <a:lnSpc>
                <a:spcPct val="100000"/>
              </a:lnSpc>
            </a:pPr>
            <a:r>
              <a:rPr lang="en-AU" altLang="en-US" dirty="0" smtClean="0"/>
              <a:t>More general than ad-hoc media extensions (such as MMX, SSE)</a:t>
            </a:r>
          </a:p>
          <a:p>
            <a:pPr lvl="1">
              <a:lnSpc>
                <a:spcPct val="100000"/>
              </a:lnSpc>
            </a:pPr>
            <a:r>
              <a:rPr lang="en-AU" altLang="en-US" dirty="0" smtClean="0"/>
              <a:t>Better match with compiler technology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397BFD8-F312-4EF2-A268-44FB4BDDBBB0}" type="slidenum">
              <a:rPr lang="ru-RU" smtClean="0"/>
              <a:pPr algn="ctr"/>
              <a:t>7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 smtClean="0"/>
              <a:t>Vector vs. Scalar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38200" y="1178052"/>
            <a:ext cx="10515600" cy="5311647"/>
          </a:xfrm>
        </p:spPr>
        <p:txBody>
          <a:bodyPr/>
          <a:lstStyle/>
          <a:p>
            <a:r>
              <a:rPr lang="en-AU" altLang="en-US" dirty="0" smtClean="0"/>
              <a:t>Operate </a:t>
            </a:r>
            <a:r>
              <a:rPr lang="en-AU" altLang="en-US" dirty="0" err="1" smtClean="0"/>
              <a:t>elementwise</a:t>
            </a:r>
            <a:r>
              <a:rPr lang="en-AU" altLang="en-US" dirty="0" smtClean="0"/>
              <a:t> on vectors of data</a:t>
            </a:r>
          </a:p>
          <a:p>
            <a:pPr lvl="1"/>
            <a:r>
              <a:rPr lang="en-AU" altLang="en-US" dirty="0" smtClean="0"/>
              <a:t>E.g., MMX and SSE instructions in x86</a:t>
            </a:r>
          </a:p>
          <a:p>
            <a:pPr lvl="2"/>
            <a:r>
              <a:rPr lang="en-AU" altLang="en-US" sz="2800" dirty="0" smtClean="0"/>
              <a:t>Multiple data elements in 128-bit wide registers</a:t>
            </a:r>
          </a:p>
          <a:p>
            <a:r>
              <a:rPr lang="en-AU" altLang="en-US" dirty="0" smtClean="0"/>
              <a:t>All processors execute the same instruction at the same time</a:t>
            </a:r>
          </a:p>
          <a:p>
            <a:pPr lvl="1"/>
            <a:r>
              <a:rPr lang="en-AU" altLang="en-US" dirty="0" smtClean="0"/>
              <a:t>Each with different data address, etc.</a:t>
            </a:r>
          </a:p>
          <a:p>
            <a:r>
              <a:rPr lang="en-AU" altLang="en-US" dirty="0" smtClean="0"/>
              <a:t>Simplifies synchronization</a:t>
            </a:r>
          </a:p>
          <a:p>
            <a:r>
              <a:rPr lang="en-AU" altLang="en-US" dirty="0" smtClean="0"/>
              <a:t>Reduced instruction control hardware</a:t>
            </a:r>
          </a:p>
          <a:p>
            <a:r>
              <a:rPr lang="en-AU" altLang="en-US" dirty="0" smtClean="0"/>
              <a:t>Works best for highly data-parallel applications</a:t>
            </a:r>
          </a:p>
          <a:p>
            <a:pPr lvl="1"/>
            <a:endParaRPr lang="en-AU" altLang="en-US" dirty="0" smtClean="0"/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397BFD8-F312-4EF2-A268-44FB4BDDBBB0}" type="slidenum">
              <a:rPr lang="ru-RU" smtClean="0"/>
              <a:pPr algn="ctr"/>
              <a:t>8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 smtClean="0"/>
              <a:t>SIMD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38200" y="1066800"/>
            <a:ext cx="10896600" cy="5524499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altLang="en-US" sz="2800" dirty="0" smtClean="0"/>
              <a:t>Vector instructions have a variable vector width, multimedia extensions have a fixed width</a:t>
            </a:r>
          </a:p>
          <a:p>
            <a:pPr>
              <a:spcBef>
                <a:spcPts val="600"/>
              </a:spcBef>
            </a:pPr>
            <a:r>
              <a:rPr lang="en-US" altLang="en-US" sz="2800" dirty="0" smtClean="0"/>
              <a:t>Vector instructions support </a:t>
            </a:r>
            <a:r>
              <a:rPr lang="en-US" altLang="en-US" sz="2800" dirty="0" err="1" smtClean="0"/>
              <a:t>strided</a:t>
            </a:r>
            <a:r>
              <a:rPr lang="en-US" altLang="en-US" sz="2800" dirty="0" smtClean="0"/>
              <a:t> access, multimedia extensions do not</a:t>
            </a:r>
          </a:p>
          <a:p>
            <a:pPr>
              <a:spcBef>
                <a:spcPts val="600"/>
              </a:spcBef>
            </a:pPr>
            <a:r>
              <a:rPr lang="en-US" altLang="en-US" sz="2800" dirty="0" smtClean="0"/>
              <a:t>Vector units can be combination of pipelined and arrayed functional units:</a:t>
            </a:r>
            <a:endParaRPr lang="ru-RU" sz="2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1397BFD8-F312-4EF2-A268-44FB4BDDBBB0}" type="slidenum">
              <a:rPr lang="ru-RU" smtClean="0"/>
              <a:pPr algn="ctr"/>
              <a:t>9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Vector vs. Multimedia Extensions</a:t>
            </a:r>
            <a:endParaRPr lang="ru-RU" b="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0821" y="3409946"/>
            <a:ext cx="416052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93819" y="3589020"/>
            <a:ext cx="4640580" cy="3192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Дымчатое стекло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chemeClr val="bg1"/>
        </a:solidFill>
      </a:spPr>
      <a:bodyPr wrap="square" lIns="72000" tIns="25200" rIns="0" bIns="25200" rtlCol="0" anchor="ctr" anchorCtr="0">
        <a:normAutofit/>
      </a:bodyPr>
      <a:lstStyle>
        <a:defPPr>
          <a:defRPr sz="4400" b="0" dirty="0" smtClean="0">
            <a:solidFill>
              <a:srgbClr val="2E5E8E"/>
            </a:solidFill>
            <a:latin typeface="+mj-lt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21005</TotalTime>
  <Words>848</Words>
  <Application>Microsoft Office PowerPoint</Application>
  <PresentationFormat>Произвольный</PresentationFormat>
  <Paragraphs>153</Paragraphs>
  <Slides>16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Computer Architecture and Operating Systems Lecture 16: Data-level parallelism: Vector, SIMD, GPU</vt:lpstr>
      <vt:lpstr>Data-Level Parallelism</vt:lpstr>
      <vt:lpstr>Instruction and Data Streams</vt:lpstr>
      <vt:lpstr>Types of Parallel Processing</vt:lpstr>
      <vt:lpstr>Vector Processors</vt:lpstr>
      <vt:lpstr>Example: DAXPY (Y = a × X + Y)</vt:lpstr>
      <vt:lpstr>Vector vs. Scalar</vt:lpstr>
      <vt:lpstr>SIMD</vt:lpstr>
      <vt:lpstr>Vector vs. Multimedia Extensions</vt:lpstr>
      <vt:lpstr>GPU Architectures</vt:lpstr>
      <vt:lpstr>History of GPUs</vt:lpstr>
      <vt:lpstr>Example: NVIDIA Fermi</vt:lpstr>
      <vt:lpstr>Example: NVIDIA Fermi</vt:lpstr>
      <vt:lpstr>GPU Memory Structures</vt:lpstr>
      <vt:lpstr>Concluding Remarks</vt:lpstr>
      <vt:lpstr>Any Questions?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Architecture and Operating Systems Lecture X: Lecture Topic</dc:title>
  <dc:creator>Sergey</dc:creator>
  <cp:lastModifiedBy>Sergey</cp:lastModifiedBy>
  <cp:revision>511</cp:revision>
  <dcterms:created xsi:type="dcterms:W3CDTF">2015-11-11T03:30:50Z</dcterms:created>
  <dcterms:modified xsi:type="dcterms:W3CDTF">2026-02-27T12:35:07Z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(2)G/0n5s0OJt210kN0rMWPVQgnJI6CDE+6BJT+m6OwLQhkCYjwBoWUkYgkanWIKkgRsYh1B8Uj
e9GKfJM6aX3r56ETiFwURgdOiBOzXg//2GJs86GhGmUDxNF53xchHKM7j5AmpDAb9kCVOthI
Vzwq8aqehDohU2q0rm75EVuWLFLycQxUptlmAykA+3y+mCquEUlzScYjU+C0yNJA0e25zFTR
VsiptQwuBlrGi0PH0B</vt:lpwstr>
  </property>
  <property fmtid="{D5CDD505-2E9C-101B-9397-08002B2CF9AE}" pid="3" name="_2015_ms_pID_7253431">
    <vt:lpwstr>cFpAZV5KZCnc4SP5f7FtzXr/76MDjckm9A3DXxVCfqeMgEQYiQ0I+M
4j2HbcKpUuwdcu9RQEEs4C2URPiN+OAiEjj+Hnx0ogsoNU0RUZ2tVUDezP69WF3SgS0C61Fy
Mt8fLffal9Igb8Y/bfA71baKTUgfKfEcrC/ahGnsp/HEWn8Mjtc1ed1HsSBiMbW5tJ3TsC4f
MGpi5EfdQ8hu73PY</vt:lpwstr>
  </property>
</Properties>
</file>