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8" r:id="rId3"/>
    <p:sldId id="273" r:id="rId4"/>
    <p:sldId id="275" r:id="rId5"/>
    <p:sldId id="285" r:id="rId6"/>
    <p:sldId id="276" r:id="rId7"/>
    <p:sldId id="277" r:id="rId8"/>
    <p:sldId id="280" r:id="rId9"/>
    <p:sldId id="274" r:id="rId10"/>
    <p:sldId id="286" r:id="rId11"/>
    <p:sldId id="282" r:id="rId12"/>
    <p:sldId id="283" r:id="rId13"/>
    <p:sldId id="279" r:id="rId14"/>
    <p:sldId id="287" r:id="rId15"/>
    <p:sldId id="281" r:id="rId16"/>
    <p:sldId id="289" r:id="rId17"/>
    <p:sldId id="290" r:id="rId18"/>
    <p:sldId id="291" r:id="rId19"/>
    <p:sldId id="278" r:id="rId20"/>
    <p:sldId id="292" r:id="rId21"/>
    <p:sldId id="284" r:id="rId22"/>
    <p:sldId id="272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амкин Александр Сергеевич" initials="КАС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3272"/>
    <a:srgbClr val="F7B217"/>
    <a:srgbClr val="2F5CB5"/>
    <a:srgbClr val="F3B217"/>
    <a:srgbClr val="F07F09"/>
    <a:srgbClr val="FF6600"/>
    <a:srgbClr val="273272"/>
    <a:srgbClr val="F8BA30"/>
    <a:srgbClr val="FFC000"/>
    <a:srgbClr val="2E5E8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32" autoAdjust="0"/>
    <p:restoredTop sz="99729" autoAdjust="0"/>
  </p:normalViewPr>
  <p:slideViewPr>
    <p:cSldViewPr snapToGrid="0">
      <p:cViewPr>
        <p:scale>
          <a:sx n="75" d="100"/>
          <a:sy n="75" d="100"/>
        </p:scale>
        <p:origin x="-744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307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06195-8D78-4F6F-B8E4-FA67975ACEF5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301F6-630C-4517-9108-FC1E44EE8C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727997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212F1-C3D9-4F2B-8F42-5E960FE8BE51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3B3A5-99BF-45D9-956B-DC57CC23AD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6502139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3B3A5-99BF-45D9-956B-DC57CC23AD97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81791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B3A5-99BF-45D9-956B-DC57CC23AD97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15950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/>
          <p:nvPr userDrawn="1"/>
        </p:nvSpPr>
        <p:spPr>
          <a:xfrm>
            <a:off x="-1" y="2601087"/>
            <a:ext cx="12192001" cy="1603772"/>
          </a:xfrm>
          <a:prstGeom prst="rect">
            <a:avLst/>
          </a:prstGeom>
          <a:solidFill>
            <a:srgbClr val="2F5CB5"/>
          </a:solidFill>
          <a:ln w="19050" cap="sq" cmpd="sng" algn="ctr">
            <a:solidFill>
              <a:srgbClr val="FF6600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6"/>
          <p:cNvSpPr/>
          <p:nvPr userDrawn="1"/>
        </p:nvSpPr>
        <p:spPr>
          <a:xfrm>
            <a:off x="0" y="2545985"/>
            <a:ext cx="12192000" cy="59883"/>
          </a:xfrm>
          <a:prstGeom prst="rect">
            <a:avLst/>
          </a:prstGeom>
          <a:solidFill>
            <a:srgbClr val="F7B217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9"/>
          <p:cNvSpPr/>
          <p:nvPr userDrawn="1"/>
        </p:nvSpPr>
        <p:spPr>
          <a:xfrm>
            <a:off x="0" y="4210574"/>
            <a:ext cx="12192000" cy="45719"/>
          </a:xfrm>
          <a:prstGeom prst="rect">
            <a:avLst/>
          </a:prstGeom>
          <a:solidFill>
            <a:srgbClr val="F7B217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itle 7"/>
          <p:cNvSpPr>
            <a:spLocks noGrp="1"/>
          </p:cNvSpPr>
          <p:nvPr>
            <p:ph type="ctrTitle"/>
          </p:nvPr>
        </p:nvSpPr>
        <p:spPr>
          <a:xfrm>
            <a:off x="0" y="2601227"/>
            <a:ext cx="12192000" cy="1840144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9" name="Рисунок 8" descr="logo_с_hse_cmyk_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934031" y="213770"/>
            <a:ext cx="1704213" cy="2196275"/>
          </a:xfrm>
          <a:prstGeom prst="rect">
            <a:avLst/>
          </a:prstGeom>
        </p:spPr>
      </p:pic>
      <p:pic>
        <p:nvPicPr>
          <p:cNvPr id="10" name="Рисунок 9" descr="Unknown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045713" y="21988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2455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1117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8877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 userDrawn="1"/>
        </p:nvSpPr>
        <p:spPr>
          <a:xfrm>
            <a:off x="838200" y="123553"/>
            <a:ext cx="10515600" cy="842818"/>
          </a:xfrm>
          <a:prstGeom prst="rect">
            <a:avLst/>
          </a:prstGeom>
          <a:solidFill>
            <a:srgbClr val="2F5CB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273272"/>
              </a:solidFill>
            </a:endParaRPr>
          </a:p>
        </p:txBody>
      </p:sp>
      <p:sp>
        <p:nvSpPr>
          <p:cNvPr id="21" name="Овал 20"/>
          <p:cNvSpPr/>
          <p:nvPr userDrawn="1"/>
        </p:nvSpPr>
        <p:spPr>
          <a:xfrm flipV="1">
            <a:off x="10775841" y="6190935"/>
            <a:ext cx="584617" cy="502173"/>
          </a:xfrm>
          <a:prstGeom prst="ellipse">
            <a:avLst/>
          </a:prstGeom>
          <a:solidFill>
            <a:srgbClr val="2F5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7327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78053"/>
            <a:ext cx="10515600" cy="4997896"/>
          </a:xfrm>
        </p:spPr>
        <p:txBody>
          <a:bodyPr/>
          <a:lstStyle>
            <a:lvl1pPr>
              <a:buFont typeface="Wingdings" pitchFamily="2" charset="2"/>
              <a:buChar char="§"/>
              <a:defRPr sz="3600">
                <a:solidFill>
                  <a:srgbClr val="273272"/>
                </a:solidFill>
              </a:defRPr>
            </a:lvl1pPr>
            <a:lvl2pPr>
              <a:buClr>
                <a:srgbClr val="F7B217"/>
              </a:buClr>
              <a:buFont typeface="Wingdings" pitchFamily="2" charset="2"/>
              <a:buChar char="§"/>
              <a:defRPr sz="3200">
                <a:solidFill>
                  <a:srgbClr val="273272"/>
                </a:solidFill>
              </a:defRPr>
            </a:lvl2pPr>
            <a:lvl3pPr>
              <a:buFont typeface="Wingdings" pitchFamily="2" charset="2"/>
              <a:buChar char="§"/>
              <a:defRPr sz="2400">
                <a:solidFill>
                  <a:srgbClr val="273272"/>
                </a:solidFill>
              </a:defRPr>
            </a:lvl3pPr>
            <a:lvl4pPr>
              <a:defRPr sz="2000">
                <a:solidFill>
                  <a:srgbClr val="273272"/>
                </a:solidFill>
              </a:defRPr>
            </a:lvl4pPr>
            <a:lvl5pPr>
              <a:defRPr sz="1800">
                <a:solidFill>
                  <a:srgbClr val="273272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>
            <a:lvl1pPr>
              <a:defRPr sz="2000" b="1">
                <a:solidFill>
                  <a:srgbClr val="F7B217"/>
                </a:solidFill>
              </a:defRPr>
            </a:lvl1pPr>
          </a:lstStyle>
          <a:p>
            <a:pPr algn="ctr"/>
            <a:fld id="{1397BFD8-F312-4EF2-A268-44FB4BDDBBB0}" type="slidenum">
              <a:rPr lang="ru-RU" smtClean="0"/>
              <a:pPr algn="ctr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38200" y="107867"/>
            <a:ext cx="10515600" cy="840215"/>
          </a:xfrm>
          <a:noFill/>
          <a:effectLst/>
        </p:spPr>
        <p:txBody>
          <a:bodyPr lIns="72000" tIns="25200" rIns="0" bIns="25200"/>
          <a:lstStyle>
            <a:lvl1pPr algn="ctr">
              <a:lnSpc>
                <a:spcPct val="100000"/>
              </a:lnSpc>
              <a:defRPr sz="4800" b="1">
                <a:solidFill>
                  <a:srgbClr val="F7B217"/>
                </a:solidFill>
              </a:defRPr>
            </a:lvl1pPr>
          </a:lstStyle>
          <a:p>
            <a:r>
              <a:rPr lang="en-US" dirty="0" smtClean="0"/>
              <a:t>Slide Header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56953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67076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10015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5590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89604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384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7791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2705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68833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0696"/>
            <a:ext cx="12192000" cy="1543791"/>
          </a:xfrm>
          <a:effectLst/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7B217"/>
                </a:solidFill>
              </a:rPr>
              <a:t>Computer Architecture </a:t>
            </a:r>
            <a:r>
              <a:rPr lang="en-US" b="1" dirty="0" smtClean="0"/>
              <a:t>and Operating Systems</a:t>
            </a:r>
            <a:br>
              <a:rPr lang="en-US" b="1" dirty="0" smtClean="0"/>
            </a:br>
            <a:r>
              <a:rPr lang="en-US" b="1" dirty="0" smtClean="0"/>
              <a:t>Lecture </a:t>
            </a:r>
            <a:r>
              <a:rPr lang="ru-RU" b="1" dirty="0" smtClean="0"/>
              <a:t>14</a:t>
            </a:r>
            <a:r>
              <a:rPr lang="en-US" b="1" dirty="0" smtClean="0"/>
              <a:t>: </a:t>
            </a:r>
            <a:r>
              <a:rPr lang="en-US" b="1" dirty="0" smtClean="0"/>
              <a:t>Thread-Level </a:t>
            </a:r>
            <a:r>
              <a:rPr lang="en-US" b="1" dirty="0" smtClean="0"/>
              <a:t>P</a:t>
            </a:r>
            <a:r>
              <a:rPr lang="en-US" b="1" dirty="0" smtClean="0"/>
              <a:t>arallelism</a:t>
            </a:r>
            <a:endParaRPr lang="ru-RU" b="1" dirty="0"/>
          </a:p>
        </p:txBody>
      </p:sp>
      <p:sp>
        <p:nvSpPr>
          <p:cNvPr id="5" name="Subtitle 11"/>
          <p:cNvSpPr>
            <a:spLocks noGrp="1"/>
          </p:cNvSpPr>
          <p:nvPr>
            <p:ph type="subTitle" idx="4294967295"/>
          </p:nvPr>
        </p:nvSpPr>
        <p:spPr>
          <a:xfrm>
            <a:off x="0" y="4423118"/>
            <a:ext cx="12192000" cy="573664"/>
          </a:xfrm>
        </p:spPr>
        <p:txBody>
          <a:bodyPr>
            <a:noAutofit/>
          </a:bodyPr>
          <a:lstStyle/>
          <a:p>
            <a:pPr algn="ctr">
              <a:buNone/>
              <a:defRPr/>
            </a:pPr>
            <a:r>
              <a:rPr lang="en-US" sz="4800" b="1" dirty="0" smtClean="0"/>
              <a:t>Andrei Tatarnikov</a:t>
            </a:r>
            <a:endParaRPr lang="en-US" sz="4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-47500" y="5305305"/>
            <a:ext cx="122395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u="sng" dirty="0" smtClean="0">
                <a:solidFill>
                  <a:srgbClr val="0070C0"/>
                </a:solidFill>
                <a:latin typeface="+mj-lt"/>
                <a:cs typeface="Calibri" pitchFamily="34" charset="0"/>
              </a:rPr>
              <a:t>atatarnikov@hse.ru </a:t>
            </a:r>
          </a:p>
          <a:p>
            <a:pPr algn="ctr">
              <a:defRPr/>
            </a:pPr>
            <a:r>
              <a:rPr lang="en-US" sz="2800" b="1" u="sng" dirty="0" smtClean="0">
                <a:solidFill>
                  <a:srgbClr val="0070C0"/>
                </a:solidFill>
                <a:latin typeface="+mj-lt"/>
                <a:cs typeface="Calibri" pitchFamily="34" charset="0"/>
              </a:rPr>
              <a:t>@andrewt0301</a:t>
            </a:r>
            <a:endParaRPr lang="en-US" sz="2800" b="1" u="sng" dirty="0">
              <a:solidFill>
                <a:srgbClr val="0070C0"/>
              </a:solidFill>
              <a:latin typeface="+mj-lt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289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1178052"/>
            <a:ext cx="10515600" cy="5464048"/>
          </a:xfrm>
        </p:spPr>
        <p:txBody>
          <a:bodyPr>
            <a:normAutofit/>
          </a:bodyPr>
          <a:lstStyle/>
          <a:p>
            <a:r>
              <a:rPr lang="en-US" dirty="0" smtClean="0"/>
              <a:t>Multiple copies of architectural state</a:t>
            </a:r>
          </a:p>
          <a:p>
            <a:r>
              <a:rPr lang="en-US" dirty="0" smtClean="0"/>
              <a:t>Multiple threads active at once:</a:t>
            </a:r>
          </a:p>
          <a:p>
            <a:pPr lvl="1"/>
            <a:r>
              <a:rPr lang="en-US" dirty="0" smtClean="0"/>
              <a:t>When one thread stalls, another runs immediately</a:t>
            </a:r>
          </a:p>
          <a:p>
            <a:pPr lvl="1"/>
            <a:r>
              <a:rPr lang="en-US" dirty="0" smtClean="0"/>
              <a:t>If one thread can’t keep all execution units busy, another thread can use them</a:t>
            </a:r>
          </a:p>
          <a:p>
            <a:r>
              <a:rPr lang="en-US" dirty="0" smtClean="0"/>
              <a:t>Does not increase instruction-level parallelism (ILP) of single thread, but increases throughput 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	Intel calls this “</a:t>
            </a:r>
            <a:r>
              <a:rPr lang="en-US" dirty="0" err="1" smtClean="0"/>
              <a:t>hyperthreading</a:t>
            </a:r>
            <a:r>
              <a:rPr lang="en-US" dirty="0" smtClean="0"/>
              <a:t>”</a:t>
            </a: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10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Multithreading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87400" y="1028700"/>
            <a:ext cx="10579100" cy="5524500"/>
          </a:xfrm>
        </p:spPr>
        <p:txBody>
          <a:bodyPr>
            <a:noAutofit/>
          </a:bodyPr>
          <a:lstStyle/>
          <a:p>
            <a:r>
              <a:rPr lang="en-AU" altLang="en-US" dirty="0" smtClean="0"/>
              <a:t>Performing multiple threads of execution in parallel</a:t>
            </a:r>
          </a:p>
          <a:p>
            <a:pPr lvl="1"/>
            <a:r>
              <a:rPr lang="en-AU" altLang="en-US" sz="2800" dirty="0" smtClean="0"/>
              <a:t>Replicate registers, PC, etc.</a:t>
            </a:r>
          </a:p>
          <a:p>
            <a:pPr lvl="1"/>
            <a:r>
              <a:rPr lang="en-AU" altLang="en-US" sz="2800" dirty="0" smtClean="0"/>
              <a:t>Fast switching between threads</a:t>
            </a:r>
          </a:p>
          <a:p>
            <a:r>
              <a:rPr lang="en-AU" altLang="en-US" dirty="0" smtClean="0"/>
              <a:t>Fine-grained </a:t>
            </a:r>
            <a:r>
              <a:rPr lang="en-AU" altLang="en-US" dirty="0" smtClean="0"/>
              <a:t>multithreading</a:t>
            </a:r>
          </a:p>
          <a:p>
            <a:pPr lvl="1"/>
            <a:r>
              <a:rPr lang="en-AU" altLang="en-US" sz="2800" dirty="0" smtClean="0"/>
              <a:t>Switch threads after each cycle</a:t>
            </a:r>
          </a:p>
          <a:p>
            <a:pPr lvl="1"/>
            <a:r>
              <a:rPr lang="en-AU" altLang="en-US" sz="2800" dirty="0" smtClean="0"/>
              <a:t>Interleave instruction execution</a:t>
            </a:r>
          </a:p>
          <a:p>
            <a:pPr lvl="1"/>
            <a:r>
              <a:rPr lang="en-AU" altLang="en-US" sz="2800" dirty="0" smtClean="0"/>
              <a:t>If one thread stalls, others are executed</a:t>
            </a:r>
          </a:p>
          <a:p>
            <a:r>
              <a:rPr lang="en-AU" altLang="en-US" dirty="0" smtClean="0"/>
              <a:t>Coarse-grained </a:t>
            </a:r>
            <a:r>
              <a:rPr lang="en-AU" altLang="en-US" dirty="0" smtClean="0"/>
              <a:t>multithreading</a:t>
            </a:r>
          </a:p>
          <a:p>
            <a:pPr lvl="1"/>
            <a:r>
              <a:rPr lang="en-AU" altLang="en-US" sz="2800" dirty="0" smtClean="0"/>
              <a:t>Only switch on long stall (e.g., L2-cache miss)</a:t>
            </a:r>
          </a:p>
          <a:p>
            <a:pPr lvl="1"/>
            <a:r>
              <a:rPr lang="en-AU" altLang="en-US" sz="2800" dirty="0" smtClean="0"/>
              <a:t>Simplifies hardware, but doesn’t hide short stalls (</a:t>
            </a:r>
            <a:r>
              <a:rPr lang="en-AU" altLang="en-US" sz="2800" dirty="0" err="1" smtClean="0"/>
              <a:t>eg</a:t>
            </a:r>
            <a:r>
              <a:rPr lang="en-AU" altLang="en-US" sz="2800" dirty="0" smtClean="0"/>
              <a:t>, data hazards</a:t>
            </a:r>
            <a:r>
              <a:rPr lang="en-AU" altLang="en-US" sz="2800" dirty="0" smtClean="0"/>
              <a:t>)</a:t>
            </a:r>
          </a:p>
          <a:p>
            <a:r>
              <a:rPr lang="en-AU" altLang="en-US" dirty="0" smtClean="0"/>
              <a:t>Simultaneous multithreading</a:t>
            </a:r>
            <a:endParaRPr lang="en-AU" altLang="en-US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11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 smtClean="0"/>
              <a:t>Hardware Multithreading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altLang="en-US" dirty="0" smtClean="0"/>
              <a:t>In multiple-issue dynamically scheduled processor</a:t>
            </a:r>
          </a:p>
          <a:p>
            <a:pPr lvl="1"/>
            <a:r>
              <a:rPr lang="en-AU" altLang="en-US" dirty="0" smtClean="0"/>
              <a:t>Schedule instructions from multiple threads</a:t>
            </a:r>
          </a:p>
          <a:p>
            <a:pPr lvl="1"/>
            <a:r>
              <a:rPr lang="en-AU" altLang="en-US" dirty="0" smtClean="0"/>
              <a:t>Instructions from independent threads execute when function units are available</a:t>
            </a:r>
          </a:p>
          <a:p>
            <a:pPr lvl="1"/>
            <a:r>
              <a:rPr lang="en-AU" altLang="en-US" dirty="0" smtClean="0"/>
              <a:t>Within threads, dependencies handled by scheduling and register renaming</a:t>
            </a:r>
          </a:p>
          <a:p>
            <a:r>
              <a:rPr lang="en-AU" altLang="en-US" dirty="0" smtClean="0"/>
              <a:t>Example: Intel Pentium-4 HT</a:t>
            </a:r>
          </a:p>
          <a:p>
            <a:pPr lvl="1"/>
            <a:r>
              <a:rPr lang="en-AU" altLang="en-US" dirty="0" smtClean="0"/>
              <a:t>Two threads: duplicated registers, shared function units and caches</a:t>
            </a: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12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 smtClean="0"/>
              <a:t>Simultaneous Multithreading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13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 smtClean="0"/>
              <a:t>Multithreading Example</a:t>
            </a:r>
            <a:endParaRPr lang="ru-RU" dirty="0"/>
          </a:p>
        </p:txBody>
      </p:sp>
      <p:pic>
        <p:nvPicPr>
          <p:cNvPr id="5" name="Picture 5" descr="f07-05-P37449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55981" y="1141412"/>
            <a:ext cx="5356110" cy="5512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1178052"/>
            <a:ext cx="10515600" cy="5349747"/>
          </a:xfrm>
        </p:spPr>
        <p:txBody>
          <a:bodyPr/>
          <a:lstStyle/>
          <a:p>
            <a:r>
              <a:rPr lang="en-US" dirty="0" smtClean="0"/>
              <a:t>Multiple processors (cores) with a method of communication between them</a:t>
            </a:r>
          </a:p>
          <a:p>
            <a:r>
              <a:rPr lang="en-US" dirty="0" smtClean="0"/>
              <a:t>Types:</a:t>
            </a:r>
          </a:p>
          <a:p>
            <a:pPr lvl="1"/>
            <a:r>
              <a:rPr lang="en-US" dirty="0" smtClean="0"/>
              <a:t>Homogeneous: multiple cores with shared memory</a:t>
            </a:r>
          </a:p>
          <a:p>
            <a:pPr lvl="1"/>
            <a:r>
              <a:rPr lang="en-US" dirty="0" smtClean="0"/>
              <a:t>Heterogeneous: separate cores for different tasks (for example, DSP and CPU in cell phone)</a:t>
            </a:r>
          </a:p>
          <a:p>
            <a:pPr lvl="1"/>
            <a:r>
              <a:rPr lang="en-US" dirty="0" smtClean="0"/>
              <a:t>Clusters: each core has own memory system</a:t>
            </a: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14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Multiprocessors (MIMD)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1025653"/>
            <a:ext cx="10680700" cy="3114547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AU" altLang="en-US" dirty="0" smtClean="0"/>
              <a:t>SMP: shared memory multiprocessor</a:t>
            </a:r>
          </a:p>
          <a:p>
            <a:pPr lvl="1">
              <a:spcBef>
                <a:spcPts val="1200"/>
              </a:spcBef>
            </a:pPr>
            <a:r>
              <a:rPr lang="en-AU" altLang="en-US" sz="2800" dirty="0" smtClean="0"/>
              <a:t>Hardware provides single physical address space for all processors</a:t>
            </a:r>
          </a:p>
          <a:p>
            <a:pPr lvl="1">
              <a:spcBef>
                <a:spcPts val="1200"/>
              </a:spcBef>
            </a:pPr>
            <a:r>
              <a:rPr lang="en-AU" altLang="en-US" sz="2800" dirty="0" smtClean="0"/>
              <a:t>Synchronize shared variables using locks</a:t>
            </a:r>
          </a:p>
          <a:p>
            <a:pPr lvl="1">
              <a:spcBef>
                <a:spcPts val="1200"/>
              </a:spcBef>
            </a:pPr>
            <a:r>
              <a:rPr lang="en-AU" altLang="en-US" sz="2800" dirty="0" smtClean="0"/>
              <a:t>Memory access time</a:t>
            </a:r>
          </a:p>
          <a:p>
            <a:pPr lvl="2">
              <a:spcBef>
                <a:spcPts val="1200"/>
              </a:spcBef>
            </a:pPr>
            <a:r>
              <a:rPr lang="en-AU" altLang="en-US" sz="2800" dirty="0" smtClean="0"/>
              <a:t>UMA (uniform) vs. NUMA (</a:t>
            </a:r>
            <a:r>
              <a:rPr lang="en-AU" altLang="en-US" sz="2800" dirty="0" err="1" smtClean="0"/>
              <a:t>nonuniform</a:t>
            </a:r>
            <a:r>
              <a:rPr lang="en-AU" altLang="en-US" sz="2800" dirty="0" smtClean="0"/>
              <a:t>)</a:t>
            </a:r>
          </a:p>
          <a:p>
            <a:endParaRPr lang="en-AU" altLang="en-US" dirty="0" smtClean="0"/>
          </a:p>
          <a:p>
            <a:endParaRPr lang="ru-RU" sz="4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15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 err="1" smtClean="0"/>
              <a:t>Multicores</a:t>
            </a:r>
            <a:r>
              <a:rPr lang="en-AU" altLang="en-US" dirty="0" smtClean="0"/>
              <a:t>: Shared </a:t>
            </a:r>
            <a:r>
              <a:rPr lang="en-AU" altLang="en-US" dirty="0" smtClean="0"/>
              <a:t>Memory</a:t>
            </a:r>
            <a:endParaRPr lang="ru-RU" dirty="0"/>
          </a:p>
        </p:txBody>
      </p:sp>
      <p:pic>
        <p:nvPicPr>
          <p:cNvPr id="5" name="Picture 6" descr="f07-02-P37449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1023" y="3884609"/>
            <a:ext cx="5733299" cy="2849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1178053"/>
            <a:ext cx="10515600" cy="1209547"/>
          </a:xfrm>
        </p:spPr>
        <p:txBody>
          <a:bodyPr/>
          <a:lstStyle/>
          <a:p>
            <a:r>
              <a:rPr lang="en-AU" altLang="en-US" dirty="0" smtClean="0"/>
              <a:t>Suppose two CPU cores share a physical address space</a:t>
            </a:r>
          </a:p>
          <a:p>
            <a:pPr lvl="1"/>
            <a:r>
              <a:rPr lang="en-AU" altLang="en-US" dirty="0" smtClean="0"/>
              <a:t>Write-through caches</a:t>
            </a: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16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Multicores</a:t>
            </a:r>
            <a:r>
              <a:rPr lang="en-US" dirty="0" smtClean="0"/>
              <a:t> and </a:t>
            </a:r>
            <a:r>
              <a:rPr lang="en-US" dirty="0" smtClean="0"/>
              <a:t>Cache Coherence</a:t>
            </a:r>
            <a:endParaRPr lang="ru-RU" dirty="0"/>
          </a:p>
        </p:txBody>
      </p:sp>
      <p:graphicFrame>
        <p:nvGraphicFramePr>
          <p:cNvPr id="5" name="Group 68"/>
          <p:cNvGraphicFramePr>
            <a:graphicFrameLocks noGrp="1"/>
          </p:cNvGraphicFramePr>
          <p:nvPr/>
        </p:nvGraphicFramePr>
        <p:xfrm>
          <a:off x="1574800" y="2780221"/>
          <a:ext cx="9296399" cy="3017630"/>
        </p:xfrm>
        <a:graphic>
          <a:graphicData uri="http://schemas.openxmlformats.org/drawingml/2006/table">
            <a:tbl>
              <a:tblPr/>
              <a:tblGrid>
                <a:gridCol w="1219200"/>
                <a:gridCol w="3378200"/>
                <a:gridCol w="1511300"/>
                <a:gridCol w="1727200"/>
                <a:gridCol w="1460499"/>
              </a:tblGrid>
              <a:tr h="6999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Time step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Event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CPU A’s cache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CPU B’s cache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Memory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2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2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CPU A reads X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8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CPU B reads X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2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CPU A writes 1 to X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1178052"/>
            <a:ext cx="10515600" cy="5489448"/>
          </a:xfrm>
        </p:spPr>
        <p:txBody>
          <a:bodyPr/>
          <a:lstStyle/>
          <a:p>
            <a:r>
              <a:rPr lang="en-AU" altLang="en-US" dirty="0" smtClean="0"/>
              <a:t>Informally: Reads return most recently written value</a:t>
            </a:r>
          </a:p>
          <a:p>
            <a:r>
              <a:rPr lang="en-AU" altLang="en-US" dirty="0" smtClean="0"/>
              <a:t>Formally:</a:t>
            </a:r>
          </a:p>
          <a:p>
            <a:pPr lvl="1"/>
            <a:r>
              <a:rPr lang="en-AU" altLang="en-US" dirty="0" smtClean="0"/>
              <a:t>P writes X; P reads X (no intervening writes)</a:t>
            </a:r>
            <a:br>
              <a:rPr lang="en-AU" altLang="en-US" dirty="0" smtClean="0"/>
            </a:br>
            <a:r>
              <a:rPr lang="en-AU" altLang="en-US" dirty="0" smtClean="0">
                <a:sym typeface="Symbol" pitchFamily="18" charset="2"/>
              </a:rPr>
              <a:t> read returns written value</a:t>
            </a:r>
          </a:p>
          <a:p>
            <a:pPr lvl="1"/>
            <a:r>
              <a:rPr lang="en-AU" altLang="en-US" dirty="0" smtClean="0">
                <a:sym typeface="Symbol" pitchFamily="18" charset="2"/>
              </a:rPr>
              <a:t>P</a:t>
            </a:r>
            <a:r>
              <a:rPr lang="en-AU" altLang="en-US" baseline="-25000" dirty="0" smtClean="0">
                <a:sym typeface="Symbol" pitchFamily="18" charset="2"/>
              </a:rPr>
              <a:t>1</a:t>
            </a:r>
            <a:r>
              <a:rPr lang="en-AU" altLang="en-US" dirty="0" smtClean="0">
                <a:sym typeface="Symbol" pitchFamily="18" charset="2"/>
              </a:rPr>
              <a:t> writes X; P</a:t>
            </a:r>
            <a:r>
              <a:rPr lang="en-AU" altLang="en-US" baseline="-25000" dirty="0" smtClean="0">
                <a:sym typeface="Symbol" pitchFamily="18" charset="2"/>
              </a:rPr>
              <a:t>2</a:t>
            </a:r>
            <a:r>
              <a:rPr lang="en-AU" altLang="en-US" dirty="0" smtClean="0">
                <a:sym typeface="Symbol" pitchFamily="18" charset="2"/>
              </a:rPr>
              <a:t> reads X (sufficiently later)</a:t>
            </a:r>
            <a:br>
              <a:rPr lang="en-AU" altLang="en-US" dirty="0" smtClean="0">
                <a:sym typeface="Symbol" pitchFamily="18" charset="2"/>
              </a:rPr>
            </a:br>
            <a:r>
              <a:rPr lang="en-AU" altLang="en-US" dirty="0" smtClean="0">
                <a:sym typeface="Symbol" pitchFamily="18" charset="2"/>
              </a:rPr>
              <a:t> read returns written value</a:t>
            </a:r>
          </a:p>
          <a:p>
            <a:pPr lvl="2"/>
            <a:r>
              <a:rPr lang="en-AU" altLang="en-US" sz="2800" dirty="0" smtClean="0">
                <a:sym typeface="Symbol" pitchFamily="18" charset="2"/>
              </a:rPr>
              <a:t>CPU </a:t>
            </a:r>
            <a:r>
              <a:rPr lang="en-AU" altLang="en-US" sz="2800" dirty="0" smtClean="0">
                <a:sym typeface="Symbol" pitchFamily="18" charset="2"/>
              </a:rPr>
              <a:t>B reading X after step 3 in example</a:t>
            </a:r>
          </a:p>
          <a:p>
            <a:pPr lvl="1"/>
            <a:r>
              <a:rPr lang="en-AU" altLang="en-US" dirty="0" smtClean="0">
                <a:sym typeface="Symbol" pitchFamily="18" charset="2"/>
              </a:rPr>
              <a:t>P</a:t>
            </a:r>
            <a:r>
              <a:rPr lang="en-AU" altLang="en-US" baseline="-25000" dirty="0" smtClean="0">
                <a:sym typeface="Symbol" pitchFamily="18" charset="2"/>
              </a:rPr>
              <a:t>1</a:t>
            </a:r>
            <a:r>
              <a:rPr lang="en-AU" altLang="en-US" dirty="0" smtClean="0">
                <a:sym typeface="Symbol" pitchFamily="18" charset="2"/>
              </a:rPr>
              <a:t> writes X, P</a:t>
            </a:r>
            <a:r>
              <a:rPr lang="en-AU" altLang="en-US" baseline="-25000" dirty="0" smtClean="0">
                <a:sym typeface="Symbol" pitchFamily="18" charset="2"/>
              </a:rPr>
              <a:t>2</a:t>
            </a:r>
            <a:r>
              <a:rPr lang="en-AU" altLang="en-US" dirty="0" smtClean="0">
                <a:sym typeface="Symbol" pitchFamily="18" charset="2"/>
              </a:rPr>
              <a:t> writes X</a:t>
            </a:r>
            <a:br>
              <a:rPr lang="en-AU" altLang="en-US" dirty="0" smtClean="0">
                <a:sym typeface="Symbol" pitchFamily="18" charset="2"/>
              </a:rPr>
            </a:br>
            <a:r>
              <a:rPr lang="en-AU" altLang="en-US" dirty="0" smtClean="0">
                <a:sym typeface="Symbol" pitchFamily="18" charset="2"/>
              </a:rPr>
              <a:t> all processors see writes in the same order</a:t>
            </a:r>
          </a:p>
          <a:p>
            <a:pPr lvl="2"/>
            <a:r>
              <a:rPr lang="en-AU" altLang="en-US" sz="2800" dirty="0" smtClean="0">
                <a:sym typeface="Symbol" pitchFamily="18" charset="2"/>
              </a:rPr>
              <a:t>End up with the same final value for </a:t>
            </a:r>
            <a:r>
              <a:rPr lang="en-AU" altLang="en-US" sz="2800" dirty="0" smtClean="0">
                <a:sym typeface="Symbol" pitchFamily="18" charset="2"/>
              </a:rPr>
              <a:t>X</a:t>
            </a:r>
            <a:endParaRPr lang="en-AU" altLang="en-US" sz="2800" dirty="0" smtClean="0">
              <a:sym typeface="Symbol" pitchFamily="18" charset="2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17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 smtClean="0"/>
              <a:t>Coherence Defined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1178052"/>
            <a:ext cx="10515600" cy="5476748"/>
          </a:xfrm>
        </p:spPr>
        <p:txBody>
          <a:bodyPr>
            <a:normAutofit lnSpcReduction="10000"/>
          </a:bodyPr>
          <a:lstStyle/>
          <a:p>
            <a:r>
              <a:rPr lang="en-AU" altLang="en-US" dirty="0" smtClean="0"/>
              <a:t>Operations performed by caches in multiprocessors to ensure coherence</a:t>
            </a:r>
          </a:p>
          <a:p>
            <a:pPr lvl="1"/>
            <a:r>
              <a:rPr lang="en-AU" altLang="en-US" dirty="0" smtClean="0"/>
              <a:t>Migration of data to local caches</a:t>
            </a:r>
          </a:p>
          <a:p>
            <a:pPr lvl="2"/>
            <a:r>
              <a:rPr lang="en-AU" altLang="en-US" sz="2800" dirty="0" smtClean="0"/>
              <a:t>Reduces bandwidth for shared memory</a:t>
            </a:r>
          </a:p>
          <a:p>
            <a:pPr lvl="1"/>
            <a:r>
              <a:rPr lang="en-AU" altLang="en-US" dirty="0" smtClean="0"/>
              <a:t>Replication of read-shared data</a:t>
            </a:r>
          </a:p>
          <a:p>
            <a:pPr lvl="2"/>
            <a:r>
              <a:rPr lang="en-AU" altLang="en-US" sz="2800" dirty="0" smtClean="0"/>
              <a:t>Reduces contention for access</a:t>
            </a:r>
          </a:p>
          <a:p>
            <a:r>
              <a:rPr lang="en-AU" altLang="en-US" dirty="0" smtClean="0"/>
              <a:t>Snooping protocols</a:t>
            </a:r>
          </a:p>
          <a:p>
            <a:pPr lvl="1"/>
            <a:r>
              <a:rPr lang="en-AU" altLang="en-US" dirty="0" smtClean="0"/>
              <a:t>Each cache monitors bus reads/writes</a:t>
            </a:r>
          </a:p>
          <a:p>
            <a:r>
              <a:rPr lang="en-AU" altLang="en-US" dirty="0" smtClean="0"/>
              <a:t>Directory-based protocols</a:t>
            </a:r>
          </a:p>
          <a:p>
            <a:pPr lvl="1"/>
            <a:r>
              <a:rPr lang="en-AU" altLang="en-US" dirty="0" smtClean="0"/>
              <a:t>Caches and memory record sharing status of blocks in a </a:t>
            </a:r>
            <a:r>
              <a:rPr lang="en-AU" altLang="en-US" dirty="0" smtClean="0"/>
              <a:t>directory</a:t>
            </a:r>
            <a:endParaRPr lang="en-AU" altLang="en-US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18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 smtClean="0"/>
              <a:t>Cache Coherence Protocols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36600" y="1025652"/>
            <a:ext cx="10566400" cy="556564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 smtClean="0"/>
              <a:t>Atomic exchange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800" dirty="0" smtClean="0"/>
              <a:t>Swaps register with memory location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 smtClean="0"/>
              <a:t>Test-and-set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800" dirty="0" smtClean="0"/>
              <a:t>Sets under condition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 smtClean="0"/>
              <a:t>Fetch-and-increment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800" dirty="0" smtClean="0"/>
              <a:t>Reads original value from memory and increments it in memory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 smtClean="0"/>
              <a:t>Requires read and write in uninterruptable instruction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 smtClean="0"/>
              <a:t>RISC-V: load reserved/store conditional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800" dirty="0" smtClean="0"/>
              <a:t>If the memory location specified by the load is changed before the store conditional to the same address, the store conditional fails</a:t>
            </a:r>
            <a:endParaRPr lang="ru-RU" sz="36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19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Synchronization: Basic Building Blocks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1079500"/>
            <a:ext cx="10515600" cy="55499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altLang="en-US" sz="3900" b="1" dirty="0" smtClean="0">
                <a:solidFill>
                  <a:srgbClr val="1E3272"/>
                </a:solidFill>
              </a:rPr>
              <a:t>Goals</a:t>
            </a:r>
            <a:endParaRPr lang="en-US" altLang="en-US" b="1" dirty="0" smtClean="0">
              <a:solidFill>
                <a:srgbClr val="1E3272"/>
              </a:solidFill>
            </a:endParaRPr>
          </a:p>
          <a:p>
            <a:r>
              <a:rPr lang="en-US" altLang="en-US" dirty="0" smtClean="0"/>
              <a:t>Task-level </a:t>
            </a:r>
            <a:r>
              <a:rPr lang="en-US" altLang="en-US" dirty="0" smtClean="0"/>
              <a:t>(process-level) parallelism</a:t>
            </a:r>
          </a:p>
          <a:p>
            <a:pPr lvl="1"/>
            <a:r>
              <a:rPr lang="en-US" altLang="en-US" dirty="0" smtClean="0"/>
              <a:t>High throughput for independent jobs</a:t>
            </a:r>
          </a:p>
          <a:p>
            <a:r>
              <a:rPr lang="en-US" altLang="en-US" dirty="0" smtClean="0"/>
              <a:t>Parallel processing program</a:t>
            </a:r>
          </a:p>
          <a:p>
            <a:pPr lvl="1"/>
            <a:r>
              <a:rPr lang="en-US" altLang="en-US" dirty="0" smtClean="0"/>
              <a:t>Single program run on multiple </a:t>
            </a:r>
            <a:r>
              <a:rPr lang="en-US" altLang="en-US" dirty="0" smtClean="0"/>
              <a:t>processors</a:t>
            </a:r>
          </a:p>
          <a:p>
            <a:pPr lvl="1" algn="ctr">
              <a:spcBef>
                <a:spcPts val="1200"/>
              </a:spcBef>
              <a:buNone/>
            </a:pPr>
            <a:r>
              <a:rPr lang="en-US" altLang="en-US" sz="3900" b="1" dirty="0" smtClean="0"/>
              <a:t>Implementations</a:t>
            </a:r>
            <a:endParaRPr lang="en-US" altLang="en-US" b="1" dirty="0" smtClean="0"/>
          </a:p>
          <a:p>
            <a:r>
              <a:rPr lang="en-US" altLang="en-US" dirty="0" smtClean="0"/>
              <a:t>Hardware multithreading</a:t>
            </a:r>
          </a:p>
          <a:p>
            <a:r>
              <a:rPr lang="en-US" altLang="en-US" dirty="0" err="1" smtClean="0"/>
              <a:t>Multicore</a:t>
            </a:r>
            <a:r>
              <a:rPr lang="en-US" altLang="en-US" dirty="0" smtClean="0"/>
              <a:t> </a:t>
            </a:r>
            <a:r>
              <a:rPr lang="en-US" altLang="en-US" dirty="0" smtClean="0"/>
              <a:t>microprocessors</a:t>
            </a:r>
          </a:p>
          <a:p>
            <a:pPr lvl="1"/>
            <a:r>
              <a:rPr lang="en-US" altLang="en-US" dirty="0" smtClean="0"/>
              <a:t>Chips with multiple processors (cores</a:t>
            </a:r>
            <a:r>
              <a:rPr lang="en-US" altLang="en-US" dirty="0" smtClean="0"/>
              <a:t>)</a:t>
            </a:r>
          </a:p>
          <a:p>
            <a:r>
              <a:rPr lang="en-US" altLang="en-US" dirty="0" smtClean="0"/>
              <a:t>Multiprocessors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Connecting multiple computers </a:t>
            </a:r>
            <a:r>
              <a:rPr lang="en-US" altLang="en-US" dirty="0" smtClean="0"/>
              <a:t>to get higher performance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Scalability, availability, power </a:t>
            </a:r>
            <a:r>
              <a:rPr lang="en-US" altLang="en-US" dirty="0" smtClean="0"/>
              <a:t>efficiency</a:t>
            </a:r>
            <a:endParaRPr lang="en-US" altLang="en-US" dirty="0" smtClean="0"/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smtClean="0"/>
              <a:t>We Need </a:t>
            </a:r>
            <a:r>
              <a:rPr lang="en-US" dirty="0" smtClean="0"/>
              <a:t>Thread-Level </a:t>
            </a:r>
            <a:r>
              <a:rPr lang="en-US" dirty="0" smtClean="0"/>
              <a:t>Parallelism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1178052"/>
            <a:ext cx="10515600" cy="5451347"/>
          </a:xfrm>
        </p:spPr>
        <p:txBody>
          <a:bodyPr>
            <a:normAutofit fontScale="70000" lnSpcReduction="20000"/>
          </a:bodyPr>
          <a:lstStyle/>
          <a:p>
            <a:r>
              <a:rPr lang="en-US" sz="5100" dirty="0" smtClean="0"/>
              <a:t>Atomic exchange (EXCH):</a:t>
            </a:r>
          </a:p>
          <a:p>
            <a:pPr>
              <a:buNone/>
            </a:pPr>
            <a:r>
              <a:rPr lang="en-US" sz="4000" i="1" dirty="0" smtClean="0"/>
              <a:t>try:</a:t>
            </a:r>
            <a:r>
              <a:rPr lang="en-US" sz="4000" dirty="0" smtClean="0"/>
              <a:t>	</a:t>
            </a:r>
            <a:r>
              <a:rPr lang="en-US" sz="4000" dirty="0" err="1" smtClean="0"/>
              <a:t>mov</a:t>
            </a:r>
            <a:r>
              <a:rPr lang="en-US" sz="4000" dirty="0" smtClean="0"/>
              <a:t> x3,x4	</a:t>
            </a:r>
            <a:r>
              <a:rPr lang="en-US" sz="4000" dirty="0" smtClean="0">
                <a:solidFill>
                  <a:srgbClr val="00B050"/>
                </a:solidFill>
              </a:rPr>
              <a:t># </a:t>
            </a:r>
            <a:r>
              <a:rPr lang="en-US" sz="4000" dirty="0" err="1" smtClean="0">
                <a:solidFill>
                  <a:srgbClr val="00B050"/>
                </a:solidFill>
              </a:rPr>
              <a:t>mov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smtClean="0">
                <a:solidFill>
                  <a:srgbClr val="00B050"/>
                </a:solidFill>
              </a:rPr>
              <a:t>exchange value</a:t>
            </a:r>
          </a:p>
          <a:p>
            <a:pPr>
              <a:buNone/>
            </a:pPr>
            <a:r>
              <a:rPr lang="en-US" sz="4000" dirty="0" smtClean="0"/>
              <a:t>		</a:t>
            </a:r>
            <a:r>
              <a:rPr lang="en-US" sz="4000" dirty="0" err="1" smtClean="0"/>
              <a:t>lr</a:t>
            </a:r>
            <a:r>
              <a:rPr lang="en-US" sz="4000" dirty="0" smtClean="0"/>
              <a:t> </a:t>
            </a:r>
            <a:r>
              <a:rPr lang="en-US" sz="4000" dirty="0" smtClean="0"/>
              <a:t>x2,x1</a:t>
            </a:r>
            <a:r>
              <a:rPr lang="en-US" sz="4000" dirty="0" smtClean="0"/>
              <a:t>	</a:t>
            </a:r>
            <a:r>
              <a:rPr lang="en-US" sz="4000" dirty="0" smtClean="0">
                <a:solidFill>
                  <a:srgbClr val="00B050"/>
                </a:solidFill>
              </a:rPr>
              <a:t># load </a:t>
            </a:r>
            <a:r>
              <a:rPr lang="en-US" sz="4000" dirty="0" smtClean="0">
                <a:solidFill>
                  <a:srgbClr val="00B050"/>
                </a:solidFill>
              </a:rPr>
              <a:t>reserved from</a:t>
            </a:r>
          </a:p>
          <a:p>
            <a:pPr>
              <a:buNone/>
            </a:pPr>
            <a:r>
              <a:rPr lang="en-US" sz="4000" dirty="0" smtClean="0"/>
              <a:t>		sc x3,0(x1)	</a:t>
            </a:r>
            <a:r>
              <a:rPr lang="en-US" sz="4000" dirty="0" smtClean="0">
                <a:solidFill>
                  <a:srgbClr val="00B050"/>
                </a:solidFill>
              </a:rPr>
              <a:t># store </a:t>
            </a:r>
            <a:r>
              <a:rPr lang="en-US" sz="4000" dirty="0" smtClean="0">
                <a:solidFill>
                  <a:srgbClr val="00B050"/>
                </a:solidFill>
              </a:rPr>
              <a:t>conditional</a:t>
            </a:r>
          </a:p>
          <a:p>
            <a:pPr>
              <a:buNone/>
            </a:pPr>
            <a:r>
              <a:rPr lang="en-US" sz="4000" dirty="0" smtClean="0"/>
              <a:t>		</a:t>
            </a:r>
            <a:r>
              <a:rPr lang="en-US" sz="4000" dirty="0" err="1" smtClean="0"/>
              <a:t>bnez</a:t>
            </a:r>
            <a:r>
              <a:rPr lang="en-US" sz="4000" dirty="0" smtClean="0"/>
              <a:t> x3,try	</a:t>
            </a:r>
            <a:r>
              <a:rPr lang="en-US" sz="4000" dirty="0" smtClean="0">
                <a:solidFill>
                  <a:srgbClr val="00B050"/>
                </a:solidFill>
              </a:rPr>
              <a:t># branch </a:t>
            </a:r>
            <a:r>
              <a:rPr lang="en-US" sz="4000" dirty="0" smtClean="0">
                <a:solidFill>
                  <a:srgbClr val="00B050"/>
                </a:solidFill>
              </a:rPr>
              <a:t>store fails</a:t>
            </a:r>
          </a:p>
          <a:p>
            <a:pPr>
              <a:buNone/>
            </a:pPr>
            <a:r>
              <a:rPr lang="en-US" sz="4000" dirty="0" smtClean="0"/>
              <a:t>		</a:t>
            </a:r>
            <a:r>
              <a:rPr lang="en-US" sz="4000" dirty="0" err="1" smtClean="0"/>
              <a:t>mov</a:t>
            </a:r>
            <a:r>
              <a:rPr lang="en-US" sz="4000" dirty="0" smtClean="0"/>
              <a:t> x4,x2	</a:t>
            </a:r>
            <a:r>
              <a:rPr lang="en-US" sz="4000" dirty="0" smtClean="0">
                <a:solidFill>
                  <a:srgbClr val="00B050"/>
                </a:solidFill>
              </a:rPr>
              <a:t># put </a:t>
            </a:r>
            <a:r>
              <a:rPr lang="en-US" sz="4000" dirty="0" smtClean="0">
                <a:solidFill>
                  <a:srgbClr val="00B050"/>
                </a:solidFill>
              </a:rPr>
              <a:t>load value in x4?</a:t>
            </a:r>
          </a:p>
          <a:p>
            <a:endParaRPr lang="en-US" dirty="0" smtClean="0"/>
          </a:p>
          <a:p>
            <a:r>
              <a:rPr lang="en-US" sz="5100" dirty="0" smtClean="0"/>
              <a:t>Atomic increment:</a:t>
            </a:r>
          </a:p>
          <a:p>
            <a:pPr>
              <a:buNone/>
            </a:pPr>
            <a:r>
              <a:rPr lang="en-US" sz="4000" i="1" dirty="0" smtClean="0"/>
              <a:t>try:</a:t>
            </a:r>
            <a:r>
              <a:rPr lang="en-US" sz="4000" dirty="0" smtClean="0"/>
              <a:t>	</a:t>
            </a:r>
            <a:r>
              <a:rPr lang="en-US" sz="4000" dirty="0" err="1" smtClean="0"/>
              <a:t>lr</a:t>
            </a:r>
            <a:r>
              <a:rPr lang="en-US" sz="4000" dirty="0" smtClean="0"/>
              <a:t> </a:t>
            </a:r>
            <a:r>
              <a:rPr lang="en-US" sz="4000" dirty="0" smtClean="0"/>
              <a:t>x2,x1</a:t>
            </a:r>
            <a:r>
              <a:rPr lang="en-US" sz="4000" dirty="0" smtClean="0"/>
              <a:t>	</a:t>
            </a:r>
            <a:r>
              <a:rPr lang="en-US" sz="4000" dirty="0" smtClean="0">
                <a:solidFill>
                  <a:srgbClr val="00B050"/>
                </a:solidFill>
              </a:rPr>
              <a:t># load </a:t>
            </a:r>
            <a:r>
              <a:rPr lang="en-US" sz="4000" dirty="0" smtClean="0">
                <a:solidFill>
                  <a:srgbClr val="00B050"/>
                </a:solidFill>
              </a:rPr>
              <a:t>reserved 0(x1)</a:t>
            </a:r>
          </a:p>
          <a:p>
            <a:pPr>
              <a:buNone/>
            </a:pPr>
            <a:r>
              <a:rPr lang="en-US" sz="4000" dirty="0" smtClean="0"/>
              <a:t>		</a:t>
            </a:r>
            <a:r>
              <a:rPr lang="en-US" sz="4000" dirty="0" err="1" smtClean="0"/>
              <a:t>addi</a:t>
            </a:r>
            <a:r>
              <a:rPr lang="en-US" sz="4000" dirty="0" smtClean="0"/>
              <a:t> x3,x2,1	</a:t>
            </a:r>
            <a:r>
              <a:rPr lang="en-US" sz="4000" dirty="0" smtClean="0">
                <a:solidFill>
                  <a:srgbClr val="00B050"/>
                </a:solidFill>
              </a:rPr>
              <a:t># increment</a:t>
            </a:r>
            <a:endParaRPr lang="en-US" sz="40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4000" dirty="0" smtClean="0"/>
              <a:t>		sc x3,0(x1)	</a:t>
            </a:r>
            <a:r>
              <a:rPr lang="en-US" sz="4000" dirty="0" smtClean="0">
                <a:solidFill>
                  <a:srgbClr val="00B050"/>
                </a:solidFill>
              </a:rPr>
              <a:t># store </a:t>
            </a:r>
            <a:r>
              <a:rPr lang="en-US" sz="4000" dirty="0" smtClean="0">
                <a:solidFill>
                  <a:srgbClr val="00B050"/>
                </a:solidFill>
              </a:rPr>
              <a:t>conditional</a:t>
            </a:r>
          </a:p>
          <a:p>
            <a:pPr>
              <a:buNone/>
            </a:pPr>
            <a:r>
              <a:rPr lang="en-US" sz="4000" dirty="0" smtClean="0"/>
              <a:t>		</a:t>
            </a:r>
            <a:r>
              <a:rPr lang="en-US" sz="4000" dirty="0" err="1" smtClean="0"/>
              <a:t>bnez</a:t>
            </a:r>
            <a:r>
              <a:rPr lang="en-US" sz="4000" dirty="0" smtClean="0"/>
              <a:t> x3,try	</a:t>
            </a:r>
            <a:r>
              <a:rPr lang="en-US" sz="4000" dirty="0" smtClean="0">
                <a:solidFill>
                  <a:srgbClr val="00B050"/>
                </a:solidFill>
              </a:rPr>
              <a:t># branch </a:t>
            </a:r>
            <a:r>
              <a:rPr lang="en-US" sz="4000" dirty="0" smtClean="0">
                <a:solidFill>
                  <a:srgbClr val="00B050"/>
                </a:solidFill>
              </a:rPr>
              <a:t>store fails</a:t>
            </a: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20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Implementing Locks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87400" y="1076453"/>
            <a:ext cx="10883900" cy="1908047"/>
          </a:xfrm>
        </p:spPr>
        <p:txBody>
          <a:bodyPr/>
          <a:lstStyle/>
          <a:p>
            <a:r>
              <a:rPr lang="en-AU" altLang="en-US" dirty="0" smtClean="0"/>
              <a:t>Each processor has private physical address space</a:t>
            </a:r>
          </a:p>
          <a:p>
            <a:r>
              <a:rPr lang="en-AU" altLang="en-US" dirty="0" smtClean="0"/>
              <a:t>Hardware sends/receives messages between processors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21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 smtClean="0"/>
              <a:t>Multiprocessors: Message </a:t>
            </a:r>
            <a:r>
              <a:rPr lang="en-AU" altLang="en-US" dirty="0" smtClean="0"/>
              <a:t>Passing</a:t>
            </a:r>
            <a:endParaRPr lang="ru-RU" dirty="0"/>
          </a:p>
        </p:txBody>
      </p:sp>
      <p:pic>
        <p:nvPicPr>
          <p:cNvPr id="5" name="Picture 6" descr="f07-04-P37449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68616" y="2554282"/>
            <a:ext cx="6336805" cy="314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64999" y="472120"/>
            <a:ext cx="7524751" cy="5262979"/>
          </a:xfrm>
          <a:prstGeom prst="rect">
            <a:avLst/>
          </a:prstGeom>
          <a:noFill/>
          <a:ln>
            <a:noFill/>
          </a:ln>
          <a:scene3d>
            <a:camera prst="perspectiveRelaxed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.text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__start:	addi t1, zero, 0x18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addi t2, zero, 0x21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cycle: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 t1, t2, done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slt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 t0, t1, t2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bne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 t0, zero, 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if_less</a:t>
            </a:r>
            <a:endParaRPr lang="en-US" sz="2400" dirty="0" smtClean="0">
              <a:ln w="0"/>
              <a:solidFill>
                <a:srgbClr val="273272"/>
              </a:solidFill>
              <a:effectLst>
                <a:reflection blurRad="6350" stA="53000" endA="300" endPos="35500" dir="5400000" sy="-90000" algn="bl" rotWithShape="0"/>
              </a:effectLst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nop</a:t>
            </a:r>
            <a:endParaRPr lang="en-US" sz="2400" dirty="0" smtClean="0">
              <a:ln w="0"/>
              <a:solidFill>
                <a:srgbClr val="273272"/>
              </a:solidFill>
              <a:effectLst>
                <a:reflection blurRad="6350" stA="53000" endA="300" endPos="35500" dir="5400000" sy="-90000" algn="bl" rotWithShape="0"/>
              </a:effectLst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sub t1, t1, t2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j cycle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nop</a:t>
            </a:r>
            <a:endParaRPr lang="en-US" sz="2400" dirty="0" smtClean="0">
              <a:ln w="0"/>
              <a:solidFill>
                <a:srgbClr val="273272"/>
              </a:solidFill>
              <a:effectLst>
                <a:reflection blurRad="6350" stA="53000" endA="300" endPos="35500" dir="5400000" sy="-90000" algn="bl" rotWithShape="0"/>
              </a:effectLst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if_less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:	sub t2, t2, t1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j cycle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done:		add t3, t1, zero</a:t>
            </a:r>
            <a:endParaRPr lang="ru-RU" sz="2400" b="0" cap="none" spc="0" dirty="0">
              <a:ln w="0"/>
              <a:solidFill>
                <a:srgbClr val="273272"/>
              </a:solidFill>
              <a:effectLst>
                <a:reflection blurRad="6350" stA="53000" endA="300" endPos="35500" dir="5400000" sy="-90000" algn="bl" rotWithShape="0"/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Questions?</a:t>
            </a:r>
            <a:endParaRPr lang="ru-RU" sz="40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22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1787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AU" altLang="en-US" dirty="0" smtClean="0"/>
              <a:t>P</a:t>
            </a:r>
            <a:r>
              <a:rPr lang="en-AU" altLang="en-US" dirty="0" smtClean="0"/>
              <a:t>arallel hardware requires parallel software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AU" altLang="en-US" dirty="0" smtClean="0"/>
              <a:t>Parallel </a:t>
            </a:r>
            <a:r>
              <a:rPr lang="en-AU" altLang="en-US" dirty="0" smtClean="0"/>
              <a:t>software is the problem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AU" altLang="en-US" dirty="0" smtClean="0"/>
              <a:t>Need to get significant performance improvement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AU" altLang="en-US" dirty="0" smtClean="0"/>
              <a:t>Otherwise, just use a faster </a:t>
            </a:r>
            <a:r>
              <a:rPr lang="en-AU" altLang="en-US" dirty="0" err="1" smtClean="0"/>
              <a:t>uniprocessor</a:t>
            </a:r>
            <a:r>
              <a:rPr lang="en-AU" altLang="en-US" dirty="0" smtClean="0"/>
              <a:t>, since </a:t>
            </a:r>
            <a:r>
              <a:rPr lang="en-AU" altLang="en-US" dirty="0" smtClean="0"/>
              <a:t>it is easier</a:t>
            </a:r>
            <a:endParaRPr lang="en-AU" altLang="en-US" dirty="0" smtClean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AU" altLang="en-US" dirty="0" smtClean="0"/>
              <a:t>Difficulties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AU" altLang="en-US" dirty="0" smtClean="0"/>
              <a:t>Partitioning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AU" altLang="en-US" dirty="0" smtClean="0"/>
              <a:t>Coordination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AU" altLang="en-US" dirty="0" smtClean="0"/>
              <a:t>Communications overhead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3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 smtClean="0"/>
              <a:t>Challenge: Parallel </a:t>
            </a:r>
            <a:r>
              <a:rPr lang="en-AU" altLang="en-US" dirty="0" smtClean="0"/>
              <a:t>Programming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1178052"/>
            <a:ext cx="10515600" cy="528624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Process: program running on a computer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Multiple processes can run at once: e.g., surfing Web, playing music, writing a </a:t>
            </a:r>
            <a:r>
              <a:rPr lang="en-US" dirty="0" smtClean="0"/>
              <a:t>paper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Separate virtual memory, stack, registers</a:t>
            </a: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Thread: part of a program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Each process has multiple threads: e.g., a word processor may have threads for typing, spell checking, </a:t>
            </a:r>
            <a:r>
              <a:rPr lang="en-US" dirty="0" smtClean="0"/>
              <a:t>printing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Shared virtual memory, separate stack and registers</a:t>
            </a:r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4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Threading: Definitions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1178052"/>
            <a:ext cx="10515600" cy="5489448"/>
          </a:xfrm>
        </p:spPr>
        <p:txBody>
          <a:bodyPr>
            <a:normAutofit/>
          </a:bodyPr>
          <a:lstStyle/>
          <a:p>
            <a:r>
              <a:rPr lang="en-US" dirty="0" smtClean="0"/>
              <a:t>One thread runs at once</a:t>
            </a:r>
          </a:p>
          <a:p>
            <a:r>
              <a:rPr lang="en-US" dirty="0" smtClean="0"/>
              <a:t>When one thread stalls (for example, waiting for memory):</a:t>
            </a:r>
          </a:p>
          <a:p>
            <a:pPr lvl="1"/>
            <a:r>
              <a:rPr lang="en-US" dirty="0" smtClean="0"/>
              <a:t>Architectural state of that thread stored</a:t>
            </a:r>
          </a:p>
          <a:p>
            <a:pPr lvl="1"/>
            <a:r>
              <a:rPr lang="en-US" dirty="0" smtClean="0"/>
              <a:t>Architectural state of waiting thread loaded into processor and it runs</a:t>
            </a:r>
          </a:p>
          <a:p>
            <a:pPr lvl="1"/>
            <a:r>
              <a:rPr lang="en-US" dirty="0" smtClean="0"/>
              <a:t>Called </a:t>
            </a:r>
            <a:r>
              <a:rPr lang="en-US" b="1" dirty="0" smtClean="0"/>
              <a:t>context </a:t>
            </a:r>
            <a:r>
              <a:rPr lang="en-US" b="1" dirty="0" smtClean="0"/>
              <a:t>switching </a:t>
            </a:r>
            <a:r>
              <a:rPr lang="en-US" dirty="0" smtClean="0"/>
              <a:t>(can take thousands of cycles)</a:t>
            </a:r>
            <a:endParaRPr lang="en-US" dirty="0" smtClean="0"/>
          </a:p>
          <a:p>
            <a:r>
              <a:rPr lang="en-US" dirty="0" smtClean="0"/>
              <a:t>Appears to user like all threads running </a:t>
            </a:r>
            <a:r>
              <a:rPr lang="en-US" dirty="0" smtClean="0"/>
              <a:t>simultaneously</a:t>
            </a:r>
          </a:p>
          <a:p>
            <a:r>
              <a:rPr lang="en-US" dirty="0" smtClean="0"/>
              <a:t>Does not improve performance </a:t>
            </a:r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5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Threads in Conventional </a:t>
            </a:r>
            <a:r>
              <a:rPr lang="en-US" dirty="0" err="1" smtClean="0"/>
              <a:t>Uniprocessor</a:t>
            </a:r>
            <a:r>
              <a:rPr lang="en-US" dirty="0" smtClean="0"/>
              <a:t> (SISD)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2120901"/>
            <a:ext cx="10515600" cy="4622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AU" altLang="en-US" dirty="0" smtClean="0"/>
              <a:t>Sequential part can limit speedup</a:t>
            </a:r>
          </a:p>
          <a:p>
            <a:pPr>
              <a:lnSpc>
                <a:spcPct val="100000"/>
              </a:lnSpc>
            </a:pPr>
            <a:r>
              <a:rPr lang="en-AU" altLang="en-US" dirty="0" smtClean="0"/>
              <a:t>Example: 100 processors, 90 </a:t>
            </a:r>
            <a:r>
              <a:rPr lang="en-US" altLang="en-US" dirty="0" smtClean="0">
                <a:cs typeface="Arial" charset="0"/>
              </a:rPr>
              <a:t>×</a:t>
            </a:r>
            <a:r>
              <a:rPr lang="en-AU" altLang="en-US" dirty="0" smtClean="0"/>
              <a:t> speedup?</a:t>
            </a:r>
          </a:p>
          <a:p>
            <a:pPr lvl="1"/>
            <a:r>
              <a:rPr lang="en-AU" altLang="en-US" dirty="0" err="1" smtClean="0"/>
              <a:t>T</a:t>
            </a:r>
            <a:r>
              <a:rPr lang="en-AU" altLang="en-US" baseline="-25000" dirty="0" err="1" smtClean="0"/>
              <a:t>new</a:t>
            </a:r>
            <a:r>
              <a:rPr lang="en-AU" altLang="en-US" dirty="0" smtClean="0"/>
              <a:t> = </a:t>
            </a:r>
            <a:r>
              <a:rPr lang="en-AU" altLang="en-US" dirty="0" err="1" smtClean="0"/>
              <a:t>T</a:t>
            </a:r>
            <a:r>
              <a:rPr lang="en-AU" altLang="en-US" baseline="-25000" dirty="0" err="1" smtClean="0"/>
              <a:t>parallelizable</a:t>
            </a:r>
            <a:r>
              <a:rPr lang="en-AU" altLang="en-US" dirty="0" smtClean="0"/>
              <a:t>/100 + </a:t>
            </a:r>
            <a:r>
              <a:rPr lang="en-AU" altLang="en-US" dirty="0" err="1" smtClean="0"/>
              <a:t>T</a:t>
            </a:r>
            <a:r>
              <a:rPr lang="en-AU" altLang="en-US" baseline="-25000" dirty="0" err="1" smtClean="0"/>
              <a:t>sequential</a:t>
            </a:r>
            <a:endParaRPr lang="en-AU" altLang="en-US" baseline="-25000" dirty="0" smtClean="0"/>
          </a:p>
          <a:p>
            <a:pPr lvl="1">
              <a:spcBef>
                <a:spcPct val="100000"/>
              </a:spcBef>
              <a:spcAft>
                <a:spcPct val="100000"/>
              </a:spcAft>
            </a:pPr>
            <a:r>
              <a:rPr lang="en-AU" altLang="en-US" dirty="0" smtClean="0">
                <a:cs typeface="Arial" charset="0"/>
                <a:sym typeface="Symbol" pitchFamily="18" charset="2"/>
              </a:rPr>
              <a:t> Speedup =</a:t>
            </a:r>
          </a:p>
          <a:p>
            <a:pPr lvl="1"/>
            <a:r>
              <a:rPr lang="en-AU" altLang="en-US" dirty="0" smtClean="0">
                <a:cs typeface="Arial" charset="0"/>
                <a:sym typeface="Symbol" pitchFamily="18" charset="2"/>
              </a:rPr>
              <a:t>Solving: </a:t>
            </a:r>
            <a:r>
              <a:rPr lang="en-AU" altLang="en-US" dirty="0" err="1" smtClean="0">
                <a:cs typeface="Arial" charset="0"/>
                <a:sym typeface="Symbol" pitchFamily="18" charset="2"/>
              </a:rPr>
              <a:t>F</a:t>
            </a:r>
            <a:r>
              <a:rPr lang="en-AU" altLang="en-US" baseline="-25000" dirty="0" err="1" smtClean="0"/>
              <a:t>parallelizable</a:t>
            </a:r>
            <a:r>
              <a:rPr lang="en-AU" altLang="en-US" dirty="0" smtClean="0">
                <a:cs typeface="Arial" charset="0"/>
                <a:sym typeface="Symbol" pitchFamily="18" charset="2"/>
              </a:rPr>
              <a:t> = </a:t>
            </a:r>
            <a:r>
              <a:rPr lang="en-AU" altLang="en-US" dirty="0" smtClean="0">
                <a:sym typeface="Symbol" pitchFamily="18" charset="2"/>
              </a:rPr>
              <a:t>0.999</a:t>
            </a:r>
            <a:endParaRPr lang="en-AU" altLang="en-US" dirty="0" smtClean="0">
              <a:cs typeface="Arial" charset="0"/>
              <a:sym typeface="Symbol" pitchFamily="18" charset="2"/>
            </a:endParaRPr>
          </a:p>
          <a:p>
            <a:r>
              <a:rPr lang="en-AU" altLang="en-US" dirty="0" smtClean="0">
                <a:sym typeface="Symbol" pitchFamily="18" charset="2"/>
              </a:rPr>
              <a:t>Need sequential part to be 0.1% of original time</a:t>
            </a:r>
            <a:endParaRPr lang="en-US" altLang="en-US" dirty="0" smtClean="0">
              <a:sym typeface="Symbol" pitchFamily="18" charset="2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6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altLang="en-US" dirty="0" smtClean="0"/>
              <a:t>Parallel Processing Challenge: Amdahl’s </a:t>
            </a:r>
            <a:r>
              <a:rPr lang="en-AU" altLang="en-US" dirty="0" smtClean="0"/>
              <a:t>Law</a:t>
            </a:r>
            <a:endParaRPr lang="ru-RU" dirty="0"/>
          </a:p>
        </p:txBody>
      </p:sp>
      <p:graphicFrame>
        <p:nvGraphicFramePr>
          <p:cNvPr id="1027" name="Object 7"/>
          <p:cNvGraphicFramePr>
            <a:graphicFrameLocks noChangeAspect="1"/>
          </p:cNvGraphicFramePr>
          <p:nvPr/>
        </p:nvGraphicFramePr>
        <p:xfrm>
          <a:off x="3059112" y="1028700"/>
          <a:ext cx="6313488" cy="1003300"/>
        </p:xfrm>
        <a:graphic>
          <a:graphicData uri="http://schemas.openxmlformats.org/presentationml/2006/ole">
            <p:oleObj spid="_x0000_s1027" name="Уравнение" r:id="rId3" imgW="2641320" imgH="41904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3609974" y="4171950"/>
          <a:ext cx="6359525" cy="974725"/>
        </p:xfrm>
        <a:graphic>
          <a:graphicData uri="http://schemas.openxmlformats.org/presentationml/2006/ole">
            <p:oleObj spid="_x0000_s1028" name="Уравнение" r:id="rId4" imgW="231120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AU" altLang="en-US" dirty="0" smtClean="0"/>
              <a:t>Workload: sum of 10 scalars, and 10 </a:t>
            </a:r>
            <a:r>
              <a:rPr lang="en-US" altLang="en-US" dirty="0" smtClean="0">
                <a:cs typeface="Arial" charset="0"/>
              </a:rPr>
              <a:t>× 10 matrix sum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>
                <a:cs typeface="Arial" charset="0"/>
              </a:rPr>
              <a:t>Speed up from 10 to 100 processors</a:t>
            </a:r>
          </a:p>
          <a:p>
            <a:pPr>
              <a:lnSpc>
                <a:spcPct val="80000"/>
              </a:lnSpc>
            </a:pPr>
            <a:r>
              <a:rPr lang="en-US" altLang="en-US" dirty="0" smtClean="0">
                <a:cs typeface="Arial" charset="0"/>
              </a:rPr>
              <a:t>Single processor: Time = (10 + 100) × </a:t>
            </a:r>
            <a:r>
              <a:rPr lang="en-US" altLang="en-US" dirty="0" err="1" smtClean="0">
                <a:cs typeface="Arial" charset="0"/>
              </a:rPr>
              <a:t>t</a:t>
            </a:r>
            <a:r>
              <a:rPr lang="en-US" altLang="en-US" baseline="-25000" dirty="0" err="1" smtClean="0">
                <a:cs typeface="Arial" charset="0"/>
              </a:rPr>
              <a:t>add</a:t>
            </a:r>
            <a:endParaRPr lang="en-US" altLang="en-US" baseline="-25000" dirty="0" smtClean="0"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altLang="en-US" dirty="0" smtClean="0">
                <a:cs typeface="Arial" charset="0"/>
              </a:rPr>
              <a:t>10 processors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>
                <a:cs typeface="Arial" charset="0"/>
              </a:rPr>
              <a:t>Time = 10 × </a:t>
            </a:r>
            <a:r>
              <a:rPr lang="en-US" altLang="en-US" dirty="0" err="1" smtClean="0">
                <a:cs typeface="Arial" charset="0"/>
              </a:rPr>
              <a:t>t</a:t>
            </a:r>
            <a:r>
              <a:rPr lang="en-US" altLang="en-US" baseline="-25000" dirty="0" err="1" smtClean="0">
                <a:cs typeface="Arial" charset="0"/>
              </a:rPr>
              <a:t>add</a:t>
            </a:r>
            <a:r>
              <a:rPr lang="en-US" altLang="en-US" dirty="0" smtClean="0">
                <a:cs typeface="Arial" charset="0"/>
              </a:rPr>
              <a:t> + 100/10 × </a:t>
            </a:r>
            <a:r>
              <a:rPr lang="en-US" altLang="en-US" dirty="0" err="1" smtClean="0">
                <a:cs typeface="Arial" charset="0"/>
              </a:rPr>
              <a:t>t</a:t>
            </a:r>
            <a:r>
              <a:rPr lang="en-US" altLang="en-US" baseline="-25000" dirty="0" err="1" smtClean="0">
                <a:cs typeface="Arial" charset="0"/>
              </a:rPr>
              <a:t>add</a:t>
            </a:r>
            <a:r>
              <a:rPr lang="en-US" altLang="en-US" dirty="0" smtClean="0">
                <a:cs typeface="Arial" charset="0"/>
              </a:rPr>
              <a:t> = 20 × </a:t>
            </a:r>
            <a:r>
              <a:rPr lang="en-US" altLang="en-US" dirty="0" err="1" smtClean="0">
                <a:cs typeface="Arial" charset="0"/>
              </a:rPr>
              <a:t>t</a:t>
            </a:r>
            <a:r>
              <a:rPr lang="en-US" altLang="en-US" baseline="-25000" dirty="0" err="1" smtClean="0">
                <a:cs typeface="Arial" charset="0"/>
              </a:rPr>
              <a:t>add</a:t>
            </a:r>
            <a:endParaRPr lang="en-US" altLang="en-US" dirty="0" smtClean="0">
              <a:cs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altLang="en-US" dirty="0" smtClean="0">
                <a:cs typeface="Arial" charset="0"/>
              </a:rPr>
              <a:t>Speedup = 110/20 = 5.5 (55% of potential)</a:t>
            </a:r>
            <a:endParaRPr lang="en-US" altLang="en-US" baseline="-25000" dirty="0" smtClean="0"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altLang="en-US" dirty="0" smtClean="0">
                <a:cs typeface="Arial" charset="0"/>
              </a:rPr>
              <a:t>100 processors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>
                <a:cs typeface="Arial" charset="0"/>
              </a:rPr>
              <a:t>Time = 10 × </a:t>
            </a:r>
            <a:r>
              <a:rPr lang="en-US" altLang="en-US" dirty="0" err="1" smtClean="0">
                <a:cs typeface="Arial" charset="0"/>
              </a:rPr>
              <a:t>t</a:t>
            </a:r>
            <a:r>
              <a:rPr lang="en-US" altLang="en-US" baseline="-25000" dirty="0" err="1" smtClean="0">
                <a:cs typeface="Arial" charset="0"/>
              </a:rPr>
              <a:t>add</a:t>
            </a:r>
            <a:r>
              <a:rPr lang="en-US" altLang="en-US" dirty="0" smtClean="0">
                <a:cs typeface="Arial" charset="0"/>
              </a:rPr>
              <a:t> + 100/100 × </a:t>
            </a:r>
            <a:r>
              <a:rPr lang="en-US" altLang="en-US" dirty="0" err="1" smtClean="0">
                <a:cs typeface="Arial" charset="0"/>
              </a:rPr>
              <a:t>t</a:t>
            </a:r>
            <a:r>
              <a:rPr lang="en-US" altLang="en-US" baseline="-25000" dirty="0" err="1" smtClean="0">
                <a:cs typeface="Arial" charset="0"/>
              </a:rPr>
              <a:t>add</a:t>
            </a:r>
            <a:r>
              <a:rPr lang="en-US" altLang="en-US" dirty="0" smtClean="0">
                <a:cs typeface="Arial" charset="0"/>
              </a:rPr>
              <a:t> = 11 × </a:t>
            </a:r>
            <a:r>
              <a:rPr lang="en-US" altLang="en-US" dirty="0" err="1" smtClean="0">
                <a:cs typeface="Arial" charset="0"/>
              </a:rPr>
              <a:t>t</a:t>
            </a:r>
            <a:r>
              <a:rPr lang="en-US" altLang="en-US" baseline="-25000" dirty="0" err="1" smtClean="0">
                <a:cs typeface="Arial" charset="0"/>
              </a:rPr>
              <a:t>add</a:t>
            </a:r>
            <a:endParaRPr lang="en-US" altLang="en-US" baseline="-25000" dirty="0" smtClean="0">
              <a:cs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altLang="en-US" dirty="0" smtClean="0">
                <a:cs typeface="Arial" charset="0"/>
              </a:rPr>
              <a:t>Speedup = 110/11 = 10 (10% of potential)</a:t>
            </a:r>
          </a:p>
          <a:p>
            <a:pPr>
              <a:lnSpc>
                <a:spcPct val="80000"/>
              </a:lnSpc>
            </a:pPr>
            <a:r>
              <a:rPr lang="en-US" altLang="en-US" dirty="0" smtClean="0">
                <a:cs typeface="Arial" charset="0"/>
              </a:rPr>
              <a:t>Assumes load can be balanced across processors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7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 smtClean="0"/>
              <a:t>Scaling Example 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AU" altLang="en-US" dirty="0" smtClean="0"/>
              <a:t>What if matrix size is 100 </a:t>
            </a:r>
            <a:r>
              <a:rPr lang="en-US" altLang="en-US" dirty="0" smtClean="0">
                <a:cs typeface="Arial" charset="0"/>
              </a:rPr>
              <a:t>× 100?</a:t>
            </a:r>
          </a:p>
          <a:p>
            <a:r>
              <a:rPr lang="en-US" altLang="en-US" dirty="0" smtClean="0">
                <a:cs typeface="Arial" charset="0"/>
              </a:rPr>
              <a:t>Single processor: Time = (10 + 10000) × </a:t>
            </a:r>
            <a:r>
              <a:rPr lang="en-US" altLang="en-US" dirty="0" err="1" smtClean="0">
                <a:cs typeface="Arial" charset="0"/>
              </a:rPr>
              <a:t>t</a:t>
            </a:r>
            <a:r>
              <a:rPr lang="en-US" altLang="en-US" baseline="-25000" dirty="0" err="1" smtClean="0">
                <a:cs typeface="Arial" charset="0"/>
              </a:rPr>
              <a:t>add</a:t>
            </a:r>
            <a:endParaRPr lang="en-US" altLang="en-US" baseline="-25000" dirty="0" smtClean="0">
              <a:cs typeface="Arial" charset="0"/>
            </a:endParaRPr>
          </a:p>
          <a:p>
            <a:r>
              <a:rPr lang="en-US" altLang="en-US" dirty="0" smtClean="0">
                <a:cs typeface="Arial" charset="0"/>
              </a:rPr>
              <a:t>10 processors</a:t>
            </a:r>
          </a:p>
          <a:p>
            <a:pPr lvl="1"/>
            <a:r>
              <a:rPr lang="en-US" altLang="en-US" dirty="0" smtClean="0">
                <a:cs typeface="Arial" charset="0"/>
              </a:rPr>
              <a:t>Time = 10 × </a:t>
            </a:r>
            <a:r>
              <a:rPr lang="en-US" altLang="en-US" dirty="0" err="1" smtClean="0">
                <a:cs typeface="Arial" charset="0"/>
              </a:rPr>
              <a:t>t</a:t>
            </a:r>
            <a:r>
              <a:rPr lang="en-US" altLang="en-US" baseline="-25000" dirty="0" err="1" smtClean="0">
                <a:cs typeface="Arial" charset="0"/>
              </a:rPr>
              <a:t>add</a:t>
            </a:r>
            <a:r>
              <a:rPr lang="en-US" altLang="en-US" dirty="0" smtClean="0">
                <a:cs typeface="Arial" charset="0"/>
              </a:rPr>
              <a:t> + 10000/10 × </a:t>
            </a:r>
            <a:r>
              <a:rPr lang="en-US" altLang="en-US" dirty="0" err="1" smtClean="0">
                <a:cs typeface="Arial" charset="0"/>
              </a:rPr>
              <a:t>t</a:t>
            </a:r>
            <a:r>
              <a:rPr lang="en-US" altLang="en-US" baseline="-25000" dirty="0" err="1" smtClean="0">
                <a:cs typeface="Arial" charset="0"/>
              </a:rPr>
              <a:t>add</a:t>
            </a:r>
            <a:r>
              <a:rPr lang="en-US" altLang="en-US" dirty="0" smtClean="0">
                <a:cs typeface="Arial" charset="0"/>
              </a:rPr>
              <a:t> = 1010 × </a:t>
            </a:r>
            <a:r>
              <a:rPr lang="en-US" altLang="en-US" dirty="0" err="1" smtClean="0">
                <a:cs typeface="Arial" charset="0"/>
              </a:rPr>
              <a:t>t</a:t>
            </a:r>
            <a:r>
              <a:rPr lang="en-US" altLang="en-US" baseline="-25000" dirty="0" err="1" smtClean="0">
                <a:cs typeface="Arial" charset="0"/>
              </a:rPr>
              <a:t>add</a:t>
            </a:r>
            <a:endParaRPr lang="en-US" altLang="en-US" dirty="0" smtClean="0">
              <a:cs typeface="Arial" charset="0"/>
            </a:endParaRPr>
          </a:p>
          <a:p>
            <a:pPr lvl="1"/>
            <a:r>
              <a:rPr lang="en-US" altLang="en-US" dirty="0" smtClean="0">
                <a:cs typeface="Arial" charset="0"/>
              </a:rPr>
              <a:t>Speedup = 10010/1010 = 9.9 (99% of potential)</a:t>
            </a:r>
            <a:endParaRPr lang="en-US" altLang="en-US" baseline="-25000" dirty="0" smtClean="0">
              <a:cs typeface="Arial" charset="0"/>
            </a:endParaRPr>
          </a:p>
          <a:p>
            <a:r>
              <a:rPr lang="en-US" altLang="en-US" dirty="0" smtClean="0">
                <a:cs typeface="Arial" charset="0"/>
              </a:rPr>
              <a:t>100 processors</a:t>
            </a:r>
          </a:p>
          <a:p>
            <a:pPr lvl="1"/>
            <a:r>
              <a:rPr lang="en-US" altLang="en-US" dirty="0" smtClean="0">
                <a:cs typeface="Arial" charset="0"/>
              </a:rPr>
              <a:t>Time = 10 × </a:t>
            </a:r>
            <a:r>
              <a:rPr lang="en-US" altLang="en-US" dirty="0" err="1" smtClean="0">
                <a:cs typeface="Arial" charset="0"/>
              </a:rPr>
              <a:t>t</a:t>
            </a:r>
            <a:r>
              <a:rPr lang="en-US" altLang="en-US" baseline="-25000" dirty="0" err="1" smtClean="0">
                <a:cs typeface="Arial" charset="0"/>
              </a:rPr>
              <a:t>add</a:t>
            </a:r>
            <a:r>
              <a:rPr lang="en-US" altLang="en-US" dirty="0" smtClean="0">
                <a:cs typeface="Arial" charset="0"/>
              </a:rPr>
              <a:t> + 10000/100 × </a:t>
            </a:r>
            <a:r>
              <a:rPr lang="en-US" altLang="en-US" dirty="0" err="1" smtClean="0">
                <a:cs typeface="Arial" charset="0"/>
              </a:rPr>
              <a:t>t</a:t>
            </a:r>
            <a:r>
              <a:rPr lang="en-US" altLang="en-US" baseline="-25000" dirty="0" err="1" smtClean="0">
                <a:cs typeface="Arial" charset="0"/>
              </a:rPr>
              <a:t>add</a:t>
            </a:r>
            <a:r>
              <a:rPr lang="en-US" altLang="en-US" dirty="0" smtClean="0">
                <a:cs typeface="Arial" charset="0"/>
              </a:rPr>
              <a:t> = 110 × </a:t>
            </a:r>
            <a:r>
              <a:rPr lang="en-US" altLang="en-US" dirty="0" err="1" smtClean="0">
                <a:cs typeface="Arial" charset="0"/>
              </a:rPr>
              <a:t>t</a:t>
            </a:r>
            <a:r>
              <a:rPr lang="en-US" altLang="en-US" baseline="-25000" dirty="0" err="1" smtClean="0">
                <a:cs typeface="Arial" charset="0"/>
              </a:rPr>
              <a:t>add</a:t>
            </a:r>
            <a:endParaRPr lang="en-US" altLang="en-US" baseline="-25000" dirty="0" smtClean="0">
              <a:cs typeface="Arial" charset="0"/>
            </a:endParaRPr>
          </a:p>
          <a:p>
            <a:pPr lvl="1"/>
            <a:r>
              <a:rPr lang="en-US" altLang="en-US" dirty="0" smtClean="0">
                <a:cs typeface="Arial" charset="0"/>
              </a:rPr>
              <a:t>Speedup = 10010/110 = 91 (91% of potential)</a:t>
            </a:r>
          </a:p>
          <a:p>
            <a:r>
              <a:rPr lang="en-US" altLang="en-US" dirty="0" smtClean="0">
                <a:cs typeface="Arial" charset="0"/>
              </a:rPr>
              <a:t>Assuming load balanced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8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Scaling Example 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1178052"/>
            <a:ext cx="10515600" cy="527354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AU" altLang="en-US" dirty="0" smtClean="0"/>
              <a:t>Strong scaling: problem size fixed</a:t>
            </a:r>
          </a:p>
          <a:p>
            <a:pPr lvl="1">
              <a:lnSpc>
                <a:spcPct val="100000"/>
              </a:lnSpc>
            </a:pPr>
            <a:r>
              <a:rPr lang="en-AU" altLang="en-US" dirty="0" smtClean="0"/>
              <a:t>As in </a:t>
            </a:r>
            <a:r>
              <a:rPr lang="en-AU" altLang="en-US" dirty="0" smtClean="0"/>
              <a:t>the examples</a:t>
            </a:r>
            <a:endParaRPr lang="en-AU" altLang="en-US" dirty="0" smtClean="0"/>
          </a:p>
          <a:p>
            <a:pPr>
              <a:lnSpc>
                <a:spcPct val="100000"/>
              </a:lnSpc>
            </a:pPr>
            <a:r>
              <a:rPr lang="en-AU" altLang="en-US" dirty="0" smtClean="0"/>
              <a:t>Weak scaling: problem size proportional to number of processors</a:t>
            </a:r>
          </a:p>
          <a:p>
            <a:pPr lvl="1">
              <a:lnSpc>
                <a:spcPct val="100000"/>
              </a:lnSpc>
            </a:pPr>
            <a:r>
              <a:rPr lang="en-AU" altLang="en-US" dirty="0" smtClean="0"/>
              <a:t>10 processors, 10 </a:t>
            </a:r>
            <a:r>
              <a:rPr lang="en-US" altLang="en-US" dirty="0" smtClean="0">
                <a:cs typeface="Arial" charset="0"/>
              </a:rPr>
              <a:t>× 10 matrix</a:t>
            </a:r>
          </a:p>
          <a:p>
            <a:pPr lvl="2">
              <a:lnSpc>
                <a:spcPct val="100000"/>
              </a:lnSpc>
            </a:pPr>
            <a:r>
              <a:rPr lang="en-US" altLang="en-US" sz="2800" dirty="0" smtClean="0">
                <a:cs typeface="Arial" charset="0"/>
              </a:rPr>
              <a:t>Time = 20 × </a:t>
            </a:r>
            <a:r>
              <a:rPr lang="en-US" altLang="en-US" sz="2800" dirty="0" err="1" smtClean="0">
                <a:cs typeface="Arial" charset="0"/>
              </a:rPr>
              <a:t>t</a:t>
            </a:r>
            <a:r>
              <a:rPr lang="en-US" altLang="en-US" sz="2800" baseline="-25000" dirty="0" err="1" smtClean="0">
                <a:cs typeface="Arial" charset="0"/>
              </a:rPr>
              <a:t>add</a:t>
            </a:r>
            <a:endParaRPr lang="en-US" altLang="en-US" sz="2800" dirty="0" smtClean="0">
              <a:cs typeface="Arial" charset="0"/>
            </a:endParaRPr>
          </a:p>
          <a:p>
            <a:pPr lvl="1">
              <a:lnSpc>
                <a:spcPct val="100000"/>
              </a:lnSpc>
            </a:pPr>
            <a:r>
              <a:rPr lang="en-AU" altLang="en-US" dirty="0" smtClean="0">
                <a:cs typeface="Arial" charset="0"/>
              </a:rPr>
              <a:t>100 processors, </a:t>
            </a:r>
            <a:r>
              <a:rPr lang="en-AU" altLang="en-US" dirty="0" smtClean="0"/>
              <a:t>32 </a:t>
            </a:r>
            <a:r>
              <a:rPr lang="en-US" altLang="en-US" dirty="0" smtClean="0">
                <a:cs typeface="Arial" charset="0"/>
              </a:rPr>
              <a:t>× 32 matrix</a:t>
            </a:r>
          </a:p>
          <a:p>
            <a:pPr lvl="2">
              <a:lnSpc>
                <a:spcPct val="100000"/>
              </a:lnSpc>
            </a:pPr>
            <a:r>
              <a:rPr lang="en-US" altLang="en-US" sz="2800" dirty="0" smtClean="0">
                <a:cs typeface="Arial" charset="0"/>
              </a:rPr>
              <a:t>Time = 10 × </a:t>
            </a:r>
            <a:r>
              <a:rPr lang="en-US" altLang="en-US" sz="2800" dirty="0" err="1" smtClean="0">
                <a:cs typeface="Arial" charset="0"/>
              </a:rPr>
              <a:t>t</a:t>
            </a:r>
            <a:r>
              <a:rPr lang="en-US" altLang="en-US" sz="2800" baseline="-25000" dirty="0" err="1" smtClean="0">
                <a:cs typeface="Arial" charset="0"/>
              </a:rPr>
              <a:t>add</a:t>
            </a:r>
            <a:r>
              <a:rPr lang="en-US" altLang="en-US" sz="2800" dirty="0" smtClean="0">
                <a:cs typeface="Arial" charset="0"/>
              </a:rPr>
              <a:t> + 1000/100 × </a:t>
            </a:r>
            <a:r>
              <a:rPr lang="en-US" altLang="en-US" sz="2800" dirty="0" err="1" smtClean="0">
                <a:cs typeface="Arial" charset="0"/>
              </a:rPr>
              <a:t>t</a:t>
            </a:r>
            <a:r>
              <a:rPr lang="en-US" altLang="en-US" sz="2800" baseline="-25000" dirty="0" err="1" smtClean="0">
                <a:cs typeface="Arial" charset="0"/>
              </a:rPr>
              <a:t>add</a:t>
            </a:r>
            <a:r>
              <a:rPr lang="en-US" altLang="en-US" sz="2800" dirty="0" smtClean="0">
                <a:cs typeface="Arial" charset="0"/>
              </a:rPr>
              <a:t> = 20 × </a:t>
            </a:r>
            <a:r>
              <a:rPr lang="en-US" altLang="en-US" sz="2800" dirty="0" err="1" smtClean="0">
                <a:cs typeface="Arial" charset="0"/>
              </a:rPr>
              <a:t>t</a:t>
            </a:r>
            <a:r>
              <a:rPr lang="en-US" altLang="en-US" sz="2800" baseline="-25000" dirty="0" err="1" smtClean="0">
                <a:cs typeface="Arial" charset="0"/>
              </a:rPr>
              <a:t>add</a:t>
            </a:r>
            <a:endParaRPr lang="en-US" altLang="en-US" sz="2800" dirty="0" smtClean="0">
              <a:cs typeface="Arial" charset="0"/>
            </a:endParaRPr>
          </a:p>
          <a:p>
            <a:pPr lvl="1">
              <a:lnSpc>
                <a:spcPct val="100000"/>
              </a:lnSpc>
            </a:pPr>
            <a:r>
              <a:rPr lang="en-AU" altLang="en-US" dirty="0" smtClean="0">
                <a:cs typeface="Arial" charset="0"/>
              </a:rPr>
              <a:t>Constant performance in this example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9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 smtClean="0"/>
              <a:t>Strong </a:t>
            </a:r>
            <a:r>
              <a:rPr lang="en-AU" altLang="en-US" dirty="0" err="1" smtClean="0"/>
              <a:t>vs</a:t>
            </a:r>
            <a:r>
              <a:rPr lang="en-AU" altLang="en-US" dirty="0" smtClean="0"/>
              <a:t> Weak Scaling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Дымчатое стекло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chemeClr val="bg1"/>
        </a:solidFill>
      </a:spPr>
      <a:bodyPr wrap="square" lIns="72000" tIns="25200" rIns="0" bIns="25200" rtlCol="0" anchor="ctr" anchorCtr="0">
        <a:normAutofit/>
      </a:bodyPr>
      <a:lstStyle>
        <a:defPPr>
          <a:defRPr sz="4400" b="0" dirty="0" smtClean="0">
            <a:solidFill>
              <a:srgbClr val="2E5E8E"/>
            </a:solidFill>
            <a:latin typeface="+mj-lt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21230</TotalTime>
  <Words>1003</Words>
  <Application>Microsoft Office PowerPoint</Application>
  <PresentationFormat>Произвольный</PresentationFormat>
  <Paragraphs>224</Paragraphs>
  <Slides>22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Тема Office</vt:lpstr>
      <vt:lpstr>Уравнение</vt:lpstr>
      <vt:lpstr>Computer Architecture and Operating Systems Lecture 14: Thread-Level Parallelism</vt:lpstr>
      <vt:lpstr>Why We Need Thread-Level Parallelism</vt:lpstr>
      <vt:lpstr>Challenge: Parallel Programming</vt:lpstr>
      <vt:lpstr>Threading: Definitions</vt:lpstr>
      <vt:lpstr>Threads in Conventional Uniprocessor (SISD)</vt:lpstr>
      <vt:lpstr>Parallel Processing Challenge: Amdahl’s Law</vt:lpstr>
      <vt:lpstr>Scaling Example 1</vt:lpstr>
      <vt:lpstr>Scaling Example 2</vt:lpstr>
      <vt:lpstr>Strong vs Weak Scaling</vt:lpstr>
      <vt:lpstr>Hardware Multithreading</vt:lpstr>
      <vt:lpstr>Hardware Multithreading</vt:lpstr>
      <vt:lpstr>Simultaneous Multithreading</vt:lpstr>
      <vt:lpstr>Multithreading Example</vt:lpstr>
      <vt:lpstr>Multiprocessors (MIMD)</vt:lpstr>
      <vt:lpstr>Multicores: Shared Memory</vt:lpstr>
      <vt:lpstr>Multicores and Cache Coherence</vt:lpstr>
      <vt:lpstr>Coherence Defined</vt:lpstr>
      <vt:lpstr>Cache Coherence Protocols</vt:lpstr>
      <vt:lpstr>Synchronization: Basic Building Blocks</vt:lpstr>
      <vt:lpstr>Implementing Locks</vt:lpstr>
      <vt:lpstr>Multiprocessors: Message Passing</vt:lpstr>
      <vt:lpstr>Any Questions?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and Operating Systems Lecture X: Lecture Topic</dc:title>
  <dc:creator>Sergey</dc:creator>
  <cp:lastModifiedBy>Sergey</cp:lastModifiedBy>
  <cp:revision>530</cp:revision>
  <dcterms:created xsi:type="dcterms:W3CDTF">2015-11-11T03:30:50Z</dcterms:created>
  <dcterms:modified xsi:type="dcterms:W3CDTF">2021-03-02T08:27:26Z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(2)G/0n5s0OJt210kN0rMWPVQgnJI6CDE+6BJT+m6OwLQhkCYjwBoWUkYgkanWIKkgRsYh1B8Uj
e9GKfJM6aX3r56ETiFwURgdOiBOzXg//2GJs86GhGmUDxNF53xchHKM7j5AmpDAb9kCVOthI
Vzwq8aqehDohU2q0rm75EVuWLFLycQxUptlmAykA+3y+mCquEUlzScYjU+C0yNJA0e25zFTR
VsiptQwuBlrGi0PH0B</vt:lpwstr>
  </property>
  <property fmtid="{D5CDD505-2E9C-101B-9397-08002B2CF9AE}" pid="3" name="_2015_ms_pID_7253431">
    <vt:lpwstr>cFpAZV5KZCnc4SP5f7FtzXr/76MDjckm9A3DXxVCfqeMgEQYiQ0I+M
4j2HbcKpUuwdcu9RQEEs4C2URPiN+OAiEjj+Hnx0ogsoNU0RUZ2tVUDezP69WF3SgS0C61Fy
Mt8fLffal9Igb8Y/bfA71baKTUgfKfEcrC/ahGnsp/HEWn8Mjtc1ed1HsSBiMbW5tJ3TsC4f
MGpi5EfdQ8hu73PY</vt:lpwstr>
  </property>
</Properties>
</file>