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275" r:id="rId15"/>
    <p:sldId id="276" r:id="rId16"/>
    <p:sldId id="30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272"/>
    <a:srgbClr val="F7B217"/>
    <a:srgbClr val="2F5CB5"/>
    <a:srgbClr val="F3B217"/>
    <a:srgbClr val="F07F09"/>
    <a:srgbClr val="FF6600"/>
    <a:srgbClr val="273272"/>
    <a:srgbClr val="F8BA30"/>
    <a:srgbClr val="FFC000"/>
    <a:srgbClr val="2E5E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2" autoAdjust="0"/>
    <p:restoredTop sz="99729" autoAdjust="0"/>
  </p:normalViewPr>
  <p:slideViewPr>
    <p:cSldViewPr snapToGrid="0">
      <p:cViewPr varScale="1">
        <p:scale>
          <a:sx n="100" d="100"/>
          <a:sy n="100" d="100"/>
        </p:scale>
        <p:origin x="-8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Computer Architecture </a:t>
            </a:r>
            <a:r>
              <a:rPr lang="en-US" b="1" dirty="0" smtClean="0"/>
              <a:t>and Operating Systems</a:t>
            </a:r>
            <a:br>
              <a:rPr lang="en-US" b="1" dirty="0" smtClean="0"/>
            </a:br>
            <a:r>
              <a:rPr lang="en-US" b="1" dirty="0" smtClean="0"/>
              <a:t>Lecture </a:t>
            </a:r>
            <a:r>
              <a:rPr lang="ru-RU" b="1" dirty="0" smtClean="0"/>
              <a:t>13</a:t>
            </a:r>
            <a:r>
              <a:rPr lang="en-US" b="1" dirty="0" smtClean="0"/>
              <a:t>: </a:t>
            </a:r>
            <a:r>
              <a:rPr lang="en-US" b="1" dirty="0" smtClean="0"/>
              <a:t>Advanced </a:t>
            </a:r>
            <a:r>
              <a:rPr lang="en-US" b="1" dirty="0" smtClean="0"/>
              <a:t>instruction-</a:t>
            </a:r>
            <a:r>
              <a:rPr lang="en-US" b="1" dirty="0" smtClean="0"/>
              <a:t>level parallelism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Allow the CPU to execute instructions out of order to avoid stalls</a:t>
            </a:r>
          </a:p>
          <a:p>
            <a:pPr lvl="1"/>
            <a:r>
              <a:rPr lang="en-US" altLang="en-US" dirty="0"/>
              <a:t>But commit result to registers in order</a:t>
            </a:r>
          </a:p>
          <a:p>
            <a:r>
              <a:rPr lang="en-US" altLang="en-US" dirty="0"/>
              <a:t>Example</a:t>
            </a:r>
          </a:p>
          <a:p>
            <a:pPr lvl="1">
              <a:buNone/>
            </a:pPr>
            <a:r>
              <a:rPr lang="en-US" altLang="en-US" dirty="0"/>
              <a:t>	</a:t>
            </a:r>
            <a:r>
              <a:rPr lang="fr-FR" altLang="en-US" dirty="0" err="1">
                <a:latin typeface="Lucida Console" panose="020B0609040504020204" pitchFamily="49" charset="0"/>
              </a:rPr>
              <a:t>ld</a:t>
            </a:r>
            <a:r>
              <a:rPr lang="fr-FR" altLang="en-US" dirty="0">
                <a:latin typeface="Lucida Console" panose="020B0609040504020204" pitchFamily="49" charset="0"/>
              </a:rPr>
              <a:t>   </a:t>
            </a:r>
            <a:r>
              <a:rPr lang="fr-FR" altLang="en-US" dirty="0">
                <a:solidFill>
                  <a:schemeClr val="hlink"/>
                </a:solidFill>
                <a:latin typeface="Lucida Console" panose="020B0609040504020204" pitchFamily="49" charset="0"/>
              </a:rPr>
              <a:t>x31</a:t>
            </a:r>
            <a:r>
              <a:rPr lang="fr-FR" altLang="en-US" dirty="0">
                <a:latin typeface="Lucida Console" panose="020B0609040504020204" pitchFamily="49" charset="0"/>
              </a:rPr>
              <a:t>,20(x21)</a:t>
            </a:r>
            <a:br>
              <a:rPr lang="fr-FR" altLang="en-US" dirty="0">
                <a:latin typeface="Lucida Console" panose="020B0609040504020204" pitchFamily="49" charset="0"/>
              </a:rPr>
            </a:br>
            <a:r>
              <a:rPr lang="fr-FR" altLang="en-US" dirty="0" err="1">
                <a:latin typeface="Lucida Console" panose="020B0609040504020204" pitchFamily="49" charset="0"/>
              </a:rPr>
              <a:t>add</a:t>
            </a:r>
            <a:r>
              <a:rPr lang="fr-FR" altLang="en-US" dirty="0">
                <a:latin typeface="Lucida Console" panose="020B0609040504020204" pitchFamily="49" charset="0"/>
              </a:rPr>
              <a:t>  x1,</a:t>
            </a:r>
            <a:r>
              <a:rPr lang="fr-FR" altLang="en-US" dirty="0">
                <a:solidFill>
                  <a:schemeClr val="hlink"/>
                </a:solidFill>
                <a:latin typeface="Lucida Console" panose="020B0609040504020204" pitchFamily="49" charset="0"/>
              </a:rPr>
              <a:t>x31</a:t>
            </a:r>
            <a:r>
              <a:rPr lang="fr-FR" altLang="en-US" dirty="0">
                <a:latin typeface="Lucida Console" panose="020B0609040504020204" pitchFamily="49" charset="0"/>
              </a:rPr>
              <a:t>,x2</a:t>
            </a:r>
            <a:br>
              <a:rPr lang="fr-FR" altLang="en-US" dirty="0">
                <a:latin typeface="Lucida Console" panose="020B0609040504020204" pitchFamily="49" charset="0"/>
              </a:rPr>
            </a:br>
            <a:r>
              <a:rPr lang="fr-FR" altLang="en-US" dirty="0" err="1">
                <a:latin typeface="Lucida Console" panose="020B0609040504020204" pitchFamily="49" charset="0"/>
              </a:rPr>
              <a:t>sub</a:t>
            </a:r>
            <a:r>
              <a:rPr lang="fr-FR" altLang="en-US" dirty="0">
                <a:latin typeface="Lucida Console" panose="020B0609040504020204" pitchFamily="49" charset="0"/>
              </a:rPr>
              <a:t>  x23,x23,x3</a:t>
            </a:r>
            <a:br>
              <a:rPr lang="fr-FR" altLang="en-US" dirty="0">
                <a:latin typeface="Lucida Console" panose="020B0609040504020204" pitchFamily="49" charset="0"/>
              </a:rPr>
            </a:br>
            <a:r>
              <a:rPr lang="fr-FR" altLang="en-US" dirty="0" err="1">
                <a:latin typeface="Lucida Console" panose="020B0609040504020204" pitchFamily="49" charset="0"/>
              </a:rPr>
              <a:t>andi</a:t>
            </a:r>
            <a:r>
              <a:rPr lang="fr-FR" altLang="en-US" dirty="0">
                <a:latin typeface="Lucida Console" panose="020B0609040504020204" pitchFamily="49" charset="0"/>
              </a:rPr>
              <a:t> x5,x23,20</a:t>
            </a:r>
          </a:p>
          <a:p>
            <a:pPr lvl="1"/>
            <a:r>
              <a:rPr lang="en-US" altLang="en-US" dirty="0"/>
              <a:t>Can start </a:t>
            </a:r>
            <a:r>
              <a:rPr lang="en-US" altLang="en-US" dirty="0">
                <a:latin typeface="Lucida Console" panose="020B0609040504020204" pitchFamily="49" charset="0"/>
              </a:rPr>
              <a:t>sub</a:t>
            </a:r>
            <a:r>
              <a:rPr lang="en-US" altLang="en-US" dirty="0"/>
              <a:t> while </a:t>
            </a:r>
            <a:r>
              <a:rPr lang="en-US" altLang="en-US" dirty="0">
                <a:latin typeface="Lucida Console" panose="020B0609040504020204" pitchFamily="49" charset="0"/>
              </a:rPr>
              <a:t>add </a:t>
            </a:r>
            <a:r>
              <a:rPr lang="en-US" altLang="en-US" dirty="0"/>
              <a:t>is waiting for </a:t>
            </a:r>
            <a:r>
              <a:rPr lang="en-US" altLang="en-US" dirty="0" err="1"/>
              <a:t>ld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10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Dynamic Pipeline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684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Why not just let the compiler schedule code?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Not all stalls are predicable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e.g., cache misses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Can’t always schedule around branches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Branch outcome is dynamically determined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Different implementations of an ISA have different latencies and </a:t>
            </a:r>
            <a:r>
              <a:rPr lang="en-US" altLang="en-US" dirty="0" smtClean="0"/>
              <a:t>hazards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11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Do Dynamic Scheduling?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8802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Dynamically Scheduled CPU</a:t>
            </a:r>
            <a:endParaRPr lang="en-US" dirty="0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7015370" y="3363015"/>
            <a:ext cx="1065213" cy="1362075"/>
          </a:xfrm>
          <a:custGeom>
            <a:avLst/>
            <a:gdLst>
              <a:gd name="T0" fmla="*/ 0 w 671"/>
              <a:gd name="T1" fmla="*/ 2147483646 h 858"/>
              <a:gd name="T2" fmla="*/ 2147483646 w 671"/>
              <a:gd name="T3" fmla="*/ 2147483646 h 858"/>
              <a:gd name="T4" fmla="*/ 2147483646 w 671"/>
              <a:gd name="T5" fmla="*/ 2147483646 h 858"/>
              <a:gd name="T6" fmla="*/ 2147483646 w 671"/>
              <a:gd name="T7" fmla="*/ 0 h 858"/>
              <a:gd name="T8" fmla="*/ 0 60000 65536"/>
              <a:gd name="T9" fmla="*/ 0 60000 65536"/>
              <a:gd name="T10" fmla="*/ 0 60000 65536"/>
              <a:gd name="T11" fmla="*/ 0 60000 65536"/>
              <a:gd name="T12" fmla="*/ 0 w 671"/>
              <a:gd name="T13" fmla="*/ 0 h 858"/>
              <a:gd name="T14" fmla="*/ 671 w 671"/>
              <a:gd name="T15" fmla="*/ 858 h 8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1" h="858">
                <a:moveTo>
                  <a:pt x="0" y="858"/>
                </a:moveTo>
                <a:cubicBezTo>
                  <a:pt x="95" y="838"/>
                  <a:pt x="469" y="850"/>
                  <a:pt x="570" y="738"/>
                </a:cubicBezTo>
                <a:cubicBezTo>
                  <a:pt x="671" y="626"/>
                  <a:pt x="652" y="309"/>
                  <a:pt x="606" y="186"/>
                </a:cubicBezTo>
                <a:cubicBezTo>
                  <a:pt x="560" y="63"/>
                  <a:pt x="359" y="39"/>
                  <a:pt x="294" y="0"/>
                </a:cubicBezTo>
              </a:path>
            </a:pathLst>
          </a:custGeom>
          <a:noFill/>
          <a:ln w="28575" cmpd="sng">
            <a:solidFill>
              <a:schemeClr val="hlink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3"/>
          <p:cNvSpPr>
            <a:spLocks/>
          </p:cNvSpPr>
          <p:nvPr/>
        </p:nvSpPr>
        <p:spPr bwMode="auto">
          <a:xfrm>
            <a:off x="5977145" y="3210615"/>
            <a:ext cx="2459038" cy="2152650"/>
          </a:xfrm>
          <a:custGeom>
            <a:avLst/>
            <a:gdLst>
              <a:gd name="T0" fmla="*/ 0 w 1549"/>
              <a:gd name="T1" fmla="*/ 2147483646 h 1356"/>
              <a:gd name="T2" fmla="*/ 2147483646 w 1549"/>
              <a:gd name="T3" fmla="*/ 2147483646 h 1356"/>
              <a:gd name="T4" fmla="*/ 2147483646 w 1549"/>
              <a:gd name="T5" fmla="*/ 2147483646 h 1356"/>
              <a:gd name="T6" fmla="*/ 2147483646 w 1549"/>
              <a:gd name="T7" fmla="*/ 0 h 1356"/>
              <a:gd name="T8" fmla="*/ 0 60000 65536"/>
              <a:gd name="T9" fmla="*/ 0 60000 65536"/>
              <a:gd name="T10" fmla="*/ 0 60000 65536"/>
              <a:gd name="T11" fmla="*/ 0 60000 65536"/>
              <a:gd name="T12" fmla="*/ 0 w 1549"/>
              <a:gd name="T13" fmla="*/ 0 h 1356"/>
              <a:gd name="T14" fmla="*/ 1549 w 1549"/>
              <a:gd name="T15" fmla="*/ 1356 h 13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9" h="1356">
                <a:moveTo>
                  <a:pt x="0" y="1356"/>
                </a:moveTo>
                <a:cubicBezTo>
                  <a:pt x="219" y="1298"/>
                  <a:pt x="1079" y="1198"/>
                  <a:pt x="1314" y="1008"/>
                </a:cubicBezTo>
                <a:cubicBezTo>
                  <a:pt x="1549" y="818"/>
                  <a:pt x="1466" y="384"/>
                  <a:pt x="1410" y="216"/>
                </a:cubicBezTo>
                <a:cubicBezTo>
                  <a:pt x="1354" y="48"/>
                  <a:pt x="1068" y="45"/>
                  <a:pt x="978" y="0"/>
                </a:cubicBezTo>
              </a:path>
            </a:pathLst>
          </a:custGeom>
          <a:noFill/>
          <a:ln w="28575" cmpd="sng">
            <a:solidFill>
              <a:schemeClr val="hlink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7299533" y="3886890"/>
            <a:ext cx="151288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/>
          </a:p>
        </p:txBody>
      </p:sp>
      <p:pic>
        <p:nvPicPr>
          <p:cNvPr id="8" name="Picture 4" descr="f04-72-P37449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7783" y="1581840"/>
            <a:ext cx="6550025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utoShape 11"/>
          <p:cNvSpPr>
            <a:spLocks/>
          </p:cNvSpPr>
          <p:nvPr/>
        </p:nvSpPr>
        <p:spPr bwMode="auto">
          <a:xfrm>
            <a:off x="9253463" y="4461565"/>
            <a:ext cx="2206349" cy="1064592"/>
          </a:xfrm>
          <a:prstGeom prst="borderCallout1">
            <a:avLst>
              <a:gd name="adj1" fmla="val 12204"/>
              <a:gd name="adj2" fmla="val -4412"/>
              <a:gd name="adj3" fmla="val 6273"/>
              <a:gd name="adj4" fmla="val -5514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800" dirty="0"/>
              <a:t>Results also sent to any waiting reservation stations</a:t>
            </a:r>
          </a:p>
        </p:txBody>
      </p:sp>
      <p:sp>
        <p:nvSpPr>
          <p:cNvPr id="10" name="AutoShape 12"/>
          <p:cNvSpPr>
            <a:spLocks/>
          </p:cNvSpPr>
          <p:nvPr/>
        </p:nvSpPr>
        <p:spPr bwMode="auto">
          <a:xfrm>
            <a:off x="2043320" y="5398190"/>
            <a:ext cx="1692275" cy="863462"/>
          </a:xfrm>
          <a:prstGeom prst="borderCallout1">
            <a:avLst>
              <a:gd name="adj1" fmla="val 17602"/>
              <a:gd name="adj2" fmla="val 104505"/>
              <a:gd name="adj3" fmla="val 12958"/>
              <a:gd name="adj4" fmla="val 13189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800" dirty="0"/>
              <a:t>Reorders buffer for register writes</a:t>
            </a:r>
          </a:p>
        </p:txBody>
      </p:sp>
      <p:sp>
        <p:nvSpPr>
          <p:cNvPr id="11" name="AutoShape 15"/>
          <p:cNvSpPr>
            <a:spLocks/>
          </p:cNvSpPr>
          <p:nvPr/>
        </p:nvSpPr>
        <p:spPr bwMode="auto">
          <a:xfrm>
            <a:off x="6757402" y="5850628"/>
            <a:ext cx="2089150" cy="885409"/>
          </a:xfrm>
          <a:prstGeom prst="borderCallout1">
            <a:avLst>
              <a:gd name="adj1" fmla="val 14431"/>
              <a:gd name="adj2" fmla="val -4505"/>
              <a:gd name="adj3" fmla="val -45292"/>
              <a:gd name="adj4" fmla="val -36208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800" dirty="0"/>
              <a:t>Can supply operands for issued instructions</a:t>
            </a:r>
          </a:p>
        </p:txBody>
      </p:sp>
      <p:sp>
        <p:nvSpPr>
          <p:cNvPr id="12" name="AutoShape 16"/>
          <p:cNvSpPr>
            <a:spLocks/>
          </p:cNvSpPr>
          <p:nvPr/>
        </p:nvSpPr>
        <p:spPr bwMode="auto">
          <a:xfrm>
            <a:off x="9154077" y="1437378"/>
            <a:ext cx="1717261" cy="739292"/>
          </a:xfrm>
          <a:prstGeom prst="borderCallout1">
            <a:avLst>
              <a:gd name="adj1" fmla="val 17602"/>
              <a:gd name="adj2" fmla="val -5426"/>
              <a:gd name="adj3" fmla="val 65769"/>
              <a:gd name="adj4" fmla="val -45875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800" dirty="0"/>
              <a:t>Preserves dependencies</a:t>
            </a:r>
          </a:p>
        </p:txBody>
      </p:sp>
      <p:sp>
        <p:nvSpPr>
          <p:cNvPr id="13" name="AutoShape 17"/>
          <p:cNvSpPr>
            <a:spLocks/>
          </p:cNvSpPr>
          <p:nvPr/>
        </p:nvSpPr>
        <p:spPr bwMode="auto">
          <a:xfrm>
            <a:off x="9154075" y="2734365"/>
            <a:ext cx="1610001" cy="649288"/>
          </a:xfrm>
          <a:prstGeom prst="borderCallout1">
            <a:avLst>
              <a:gd name="adj1" fmla="val 17602"/>
              <a:gd name="adj2" fmla="val -5426"/>
              <a:gd name="adj3" fmla="val 22736"/>
              <a:gd name="adj4" fmla="val -1006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n-US" sz="1800" dirty="0"/>
              <a:t>Hold pending operands</a:t>
            </a:r>
          </a:p>
        </p:txBody>
      </p:sp>
    </p:spTree>
    <p:extLst>
      <p:ext uri="{BB962C8B-B14F-4D97-AF65-F5344CB8AC3E}">
        <p14:creationId xmlns:p14="http://schemas.microsoft.com/office/powerpoint/2010/main" xmlns="" val="3637062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5492304"/>
          </a:xfrm>
        </p:spPr>
        <p:txBody>
          <a:bodyPr>
            <a:noAutofit/>
          </a:bodyPr>
          <a:lstStyle/>
          <a:p>
            <a:r>
              <a:rPr lang="en-US" altLang="en-US" dirty="0"/>
              <a:t>Yes, but not as much as we’d like</a:t>
            </a:r>
          </a:p>
          <a:p>
            <a:r>
              <a:rPr lang="en-US" altLang="en-US" dirty="0"/>
              <a:t>Programs have real dependencies that limit ILP</a:t>
            </a:r>
          </a:p>
          <a:p>
            <a:r>
              <a:rPr lang="en-US" altLang="en-US" dirty="0"/>
              <a:t>Some dependencies are hard to eliminate</a:t>
            </a:r>
          </a:p>
          <a:p>
            <a:pPr lvl="1"/>
            <a:r>
              <a:rPr lang="en-US" altLang="en-US" dirty="0"/>
              <a:t>e.g., pointer aliasing</a:t>
            </a:r>
          </a:p>
          <a:p>
            <a:r>
              <a:rPr lang="en-US" altLang="en-US" dirty="0"/>
              <a:t>Some parallelism is hard to expose</a:t>
            </a:r>
          </a:p>
          <a:p>
            <a:pPr lvl="1"/>
            <a:r>
              <a:rPr lang="en-US" altLang="en-US" dirty="0"/>
              <a:t>Limited window size during instruction issue</a:t>
            </a:r>
          </a:p>
          <a:p>
            <a:r>
              <a:rPr lang="en-US" altLang="en-US" dirty="0"/>
              <a:t>Memory delays and limited bandwidth</a:t>
            </a:r>
          </a:p>
          <a:p>
            <a:pPr lvl="1"/>
            <a:r>
              <a:rPr lang="en-US" altLang="en-US" dirty="0"/>
              <a:t>Hard to keep pipelines full</a:t>
            </a:r>
          </a:p>
          <a:p>
            <a:r>
              <a:rPr lang="en-AU" altLang="en-US" dirty="0"/>
              <a:t>Speculation can help if done </a:t>
            </a:r>
            <a:r>
              <a:rPr lang="en-AU" altLang="en-US" dirty="0" smtClean="0"/>
              <a:t>well</a:t>
            </a:r>
            <a:endParaRPr lang="en-AU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13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Does Multiple Issue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0111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98500" y="974852"/>
            <a:ext cx="10858500" cy="5413248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Single instruction, single data (SISD) stream</a:t>
            </a:r>
            <a:r>
              <a:rPr lang="en-US" sz="2800" dirty="0" smtClean="0"/>
              <a:t>: A single processor executes a single instruction stream to operate on data stored in a single memory. </a:t>
            </a:r>
            <a:r>
              <a:rPr lang="en-US" sz="2800" dirty="0" err="1" smtClean="0"/>
              <a:t>Uniprocessors</a:t>
            </a:r>
            <a:r>
              <a:rPr lang="en-US" sz="2800" dirty="0" smtClean="0"/>
              <a:t> fall into this category.</a:t>
            </a:r>
          </a:p>
          <a:p>
            <a:r>
              <a:rPr lang="en-US" sz="2800" b="1" dirty="0" smtClean="0"/>
              <a:t>Single instruction, multiple data (SIMD) stream</a:t>
            </a:r>
            <a:r>
              <a:rPr lang="en-US" sz="2800" dirty="0" smtClean="0"/>
              <a:t>: A single machine instruction controls the simultaneous execution of a number of processing elements on a lockstep basis. Each has an associated data memory, so that instructions are executed on different sets of data by different processors. Vector and array processors fall into this category.</a:t>
            </a:r>
          </a:p>
          <a:p>
            <a:r>
              <a:rPr lang="en-US" sz="2800" b="1" dirty="0" smtClean="0"/>
              <a:t>Multiple instruction, single data (MISD) stream</a:t>
            </a:r>
            <a:r>
              <a:rPr lang="en-US" sz="2800" dirty="0" smtClean="0"/>
              <a:t>: A sequence of data is transmitted to a set of processors, each of which executes a different instruction sequence. Not commercially implemented.</a:t>
            </a:r>
          </a:p>
          <a:p>
            <a:r>
              <a:rPr lang="en-US" sz="2800" b="1" dirty="0" smtClean="0"/>
              <a:t>Multiple instruction, multiple data (MIMD) stream</a:t>
            </a:r>
            <a:r>
              <a:rPr lang="en-US" sz="2800" dirty="0" smtClean="0"/>
              <a:t>: A set of processors simultaneously execute different instruction sequences on different data sets. SMPs, clusters, and NUMA systems fit into this category.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14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Types </a:t>
            </a:r>
            <a:r>
              <a:rPr lang="en-US" dirty="0" smtClean="0"/>
              <a:t>of </a:t>
            </a:r>
            <a:r>
              <a:rPr lang="en-US" dirty="0" smtClean="0"/>
              <a:t>Parallels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38200" y="1178052"/>
            <a:ext cx="10515600" cy="5527548"/>
          </a:xfrm>
        </p:spPr>
        <p:txBody>
          <a:bodyPr>
            <a:normAutofit/>
          </a:bodyPr>
          <a:lstStyle/>
          <a:p>
            <a:r>
              <a:rPr lang="en-AU" altLang="en-US" dirty="0" smtClean="0"/>
              <a:t>An alternate classification</a:t>
            </a:r>
          </a:p>
          <a:p>
            <a:endParaRPr lang="en-AU" altLang="en-US" dirty="0" smtClean="0"/>
          </a:p>
          <a:p>
            <a:endParaRPr lang="en-AU" altLang="en-US" dirty="0" smtClean="0"/>
          </a:p>
          <a:p>
            <a:endParaRPr lang="en-AU" altLang="en-US" dirty="0" smtClean="0"/>
          </a:p>
          <a:p>
            <a:endParaRPr lang="en-AU" altLang="en-US" dirty="0" smtClean="0"/>
          </a:p>
          <a:p>
            <a:endParaRPr lang="en-AU" altLang="en-US" dirty="0" smtClean="0"/>
          </a:p>
          <a:p>
            <a:r>
              <a:rPr lang="en-US" dirty="0" smtClean="0"/>
              <a:t>SPMD: Single Program Multiple Data</a:t>
            </a:r>
          </a:p>
          <a:p>
            <a:pPr lvl="1"/>
            <a:r>
              <a:rPr lang="en-US" dirty="0" smtClean="0"/>
              <a:t>A parallel program on a MIMD computer</a:t>
            </a:r>
          </a:p>
          <a:p>
            <a:pPr lvl="1"/>
            <a:r>
              <a:rPr lang="en-US" dirty="0" smtClean="0"/>
              <a:t>Conditional code for different processors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15</a:t>
            </a:fld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Instruction and Data Streams</a:t>
            </a:r>
            <a:endParaRPr lang="ru-RU" dirty="0"/>
          </a:p>
        </p:txBody>
      </p:sp>
      <p:graphicFrame>
        <p:nvGraphicFramePr>
          <p:cNvPr id="5" name="Group 61"/>
          <p:cNvGraphicFramePr>
            <a:graphicFrameLocks noGrp="1"/>
          </p:cNvGraphicFramePr>
          <p:nvPr/>
        </p:nvGraphicFramePr>
        <p:xfrm>
          <a:off x="1968500" y="1866900"/>
          <a:ext cx="8991601" cy="2933699"/>
        </p:xfrm>
        <a:graphic>
          <a:graphicData uri="http://schemas.openxmlformats.org/drawingml/2006/table">
            <a:tbl>
              <a:tblPr/>
              <a:tblGrid>
                <a:gridCol w="1651209"/>
                <a:gridCol w="1459737"/>
                <a:gridCol w="2896154"/>
                <a:gridCol w="2984501"/>
              </a:tblGrid>
              <a:tr h="522364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Data Streams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36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Single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Multiple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418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Instruction Streams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Single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SISD</a:t>
                      </a: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:</a:t>
                      </a:r>
                      <a:b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Intel Pentium 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SIMD</a:t>
                      </a: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: SSE instructions of x86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4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Multiple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MISD</a:t>
                      </a: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:</a:t>
                      </a:r>
                      <a:b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No examples today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A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MIMD</a:t>
                      </a: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:</a:t>
                      </a:r>
                      <a:b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A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Intel Xeon e5345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004317"/>
            <a:ext cx="10515600" cy="5666040"/>
          </a:xfrm>
        </p:spPr>
        <p:txBody>
          <a:bodyPr>
            <a:normAutofit/>
          </a:bodyPr>
          <a:lstStyle/>
          <a:p>
            <a:r>
              <a:rPr lang="en-US" altLang="en-US" dirty="0"/>
              <a:t>ISA influences design of </a:t>
            </a:r>
            <a:r>
              <a:rPr lang="en-US" altLang="en-US" dirty="0" err="1"/>
              <a:t>datapath</a:t>
            </a:r>
            <a:r>
              <a:rPr lang="en-US" altLang="en-US" dirty="0"/>
              <a:t> and control</a:t>
            </a:r>
          </a:p>
          <a:p>
            <a:r>
              <a:rPr lang="en-US" altLang="en-US" dirty="0" err="1"/>
              <a:t>Datapath</a:t>
            </a:r>
            <a:r>
              <a:rPr lang="en-US" altLang="en-US" dirty="0"/>
              <a:t> and control influence design of ISA</a:t>
            </a:r>
          </a:p>
          <a:p>
            <a:r>
              <a:rPr lang="en-US" altLang="en-US" dirty="0"/>
              <a:t>Pipelining improves instruction throughput</a:t>
            </a:r>
            <a:br>
              <a:rPr lang="en-US" altLang="en-US" dirty="0"/>
            </a:br>
            <a:r>
              <a:rPr lang="en-US" altLang="en-US" dirty="0"/>
              <a:t>using parallelism</a:t>
            </a:r>
          </a:p>
          <a:p>
            <a:pPr lvl="1"/>
            <a:r>
              <a:rPr lang="en-US" altLang="en-US" dirty="0"/>
              <a:t>More instructions completed per second</a:t>
            </a:r>
          </a:p>
          <a:p>
            <a:pPr lvl="1"/>
            <a:r>
              <a:rPr lang="en-US" altLang="en-US" dirty="0"/>
              <a:t>Latency for each instruction not reduced</a:t>
            </a:r>
          </a:p>
          <a:p>
            <a:r>
              <a:rPr lang="en-US" altLang="en-US" dirty="0"/>
              <a:t>Hazards: structural, data, control</a:t>
            </a:r>
          </a:p>
          <a:p>
            <a:r>
              <a:rPr lang="en-US" altLang="en-US" dirty="0"/>
              <a:t>Multiple issue and dynamic scheduling (ILP)</a:t>
            </a:r>
          </a:p>
          <a:p>
            <a:pPr lvl="1"/>
            <a:r>
              <a:rPr lang="en-US" altLang="en-US" dirty="0"/>
              <a:t>Dependencies limit achievable parallelism</a:t>
            </a:r>
          </a:p>
          <a:p>
            <a:pPr lvl="1"/>
            <a:r>
              <a:rPr lang="en-US" altLang="en-US" dirty="0"/>
              <a:t>Complexity leads to the power wall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16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8987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addi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addi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78052"/>
            <a:ext cx="10515600" cy="5492305"/>
          </a:xfrm>
        </p:spPr>
        <p:txBody>
          <a:bodyPr>
            <a:normAutofit/>
          </a:bodyPr>
          <a:lstStyle/>
          <a:p>
            <a:r>
              <a:rPr lang="en-US" altLang="en-US" dirty="0"/>
              <a:t>Pipelining: executing multiple instructions in parallel</a:t>
            </a:r>
          </a:p>
          <a:p>
            <a:r>
              <a:rPr lang="en-US" altLang="en-US" dirty="0"/>
              <a:t>To increase ILP</a:t>
            </a:r>
          </a:p>
          <a:p>
            <a:pPr lvl="1"/>
            <a:r>
              <a:rPr lang="en-US" altLang="en-US" dirty="0"/>
              <a:t>Deeper pipeline</a:t>
            </a:r>
          </a:p>
          <a:p>
            <a:pPr lvl="2"/>
            <a:r>
              <a:rPr lang="en-US" altLang="en-US" sz="2800" dirty="0"/>
              <a:t>Less work per stage </a:t>
            </a:r>
            <a:r>
              <a:rPr lang="en-US" altLang="en-US" sz="2800" dirty="0">
                <a:sym typeface="Symbol" panose="05050102010706020507" pitchFamily="18" charset="2"/>
              </a:rPr>
              <a:t> shorter clock cycle</a:t>
            </a:r>
          </a:p>
          <a:p>
            <a:pPr lvl="1"/>
            <a:r>
              <a:rPr lang="en-US" altLang="en-US" dirty="0">
                <a:sym typeface="Symbol" panose="05050102010706020507" pitchFamily="18" charset="2"/>
              </a:rPr>
              <a:t>Multiple issue</a:t>
            </a:r>
          </a:p>
          <a:p>
            <a:pPr lvl="2"/>
            <a:r>
              <a:rPr lang="en-US" altLang="en-US" sz="2800" dirty="0">
                <a:sym typeface="Symbol" panose="05050102010706020507" pitchFamily="18" charset="2"/>
              </a:rPr>
              <a:t>Replicate pipeline stages  multiple pipelines</a:t>
            </a:r>
          </a:p>
          <a:p>
            <a:pPr lvl="2"/>
            <a:r>
              <a:rPr lang="en-US" altLang="en-US" sz="2800" dirty="0">
                <a:sym typeface="Symbol" panose="05050102010706020507" pitchFamily="18" charset="2"/>
              </a:rPr>
              <a:t>Start multiple instructions per clock cycle</a:t>
            </a:r>
          </a:p>
          <a:p>
            <a:pPr lvl="2"/>
            <a:r>
              <a:rPr lang="en-US" altLang="en-US" sz="2800" dirty="0">
                <a:sym typeface="Symbol" panose="05050102010706020507" pitchFamily="18" charset="2"/>
              </a:rPr>
              <a:t>CPI &lt; 1, so use Instructions Per Cycle (IPC)</a:t>
            </a:r>
          </a:p>
          <a:p>
            <a:pPr lvl="2"/>
            <a:r>
              <a:rPr lang="en-US" altLang="en-US" sz="2800" dirty="0">
                <a:sym typeface="Symbol" panose="05050102010706020507" pitchFamily="18" charset="2"/>
              </a:rPr>
              <a:t>E.g., 4GHz 4-way multiple-issue</a:t>
            </a:r>
          </a:p>
          <a:p>
            <a:pPr lvl="3"/>
            <a:r>
              <a:rPr lang="en-US" altLang="en-US" sz="2400" dirty="0">
                <a:sym typeface="Symbol" panose="05050102010706020507" pitchFamily="18" charset="2"/>
              </a:rPr>
              <a:t>16 BIPS, peak CPI = 0.25, peak IPC = 4</a:t>
            </a:r>
          </a:p>
          <a:p>
            <a:pPr lvl="2"/>
            <a:r>
              <a:rPr lang="en-US" altLang="en-US" sz="2800" dirty="0">
                <a:sym typeface="Symbol" panose="05050102010706020507" pitchFamily="18" charset="2"/>
              </a:rPr>
              <a:t>But dependencies reduce this in practice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Instruction-Level Parallelism (ILP)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5975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9328" y="1187197"/>
            <a:ext cx="10838688" cy="4997896"/>
          </a:xfrm>
        </p:spPr>
        <p:txBody>
          <a:bodyPr>
            <a:normAutofit/>
          </a:bodyPr>
          <a:lstStyle/>
          <a:p>
            <a:r>
              <a:rPr lang="en-US" altLang="en-US" dirty="0"/>
              <a:t>Static multiple issue</a:t>
            </a:r>
          </a:p>
          <a:p>
            <a:pPr lvl="1"/>
            <a:r>
              <a:rPr lang="en-US" altLang="en-US" dirty="0"/>
              <a:t>Compiler groups instructions to be issued together</a:t>
            </a:r>
          </a:p>
          <a:p>
            <a:pPr lvl="1"/>
            <a:r>
              <a:rPr lang="en-US" altLang="en-US" dirty="0"/>
              <a:t>Packages them into “issue slots”</a:t>
            </a:r>
          </a:p>
          <a:p>
            <a:pPr lvl="1"/>
            <a:r>
              <a:rPr lang="en-US" altLang="en-US" dirty="0"/>
              <a:t>Compiler detects and avoids hazards</a:t>
            </a:r>
          </a:p>
          <a:p>
            <a:r>
              <a:rPr lang="en-US" altLang="en-US" dirty="0"/>
              <a:t>Dynamic multiple issue</a:t>
            </a:r>
          </a:p>
          <a:p>
            <a:pPr lvl="1"/>
            <a:r>
              <a:rPr lang="en-US" altLang="en-US" dirty="0"/>
              <a:t>CPU examines instruction stream and chooses instructions to issue each cycle</a:t>
            </a:r>
          </a:p>
          <a:p>
            <a:pPr lvl="1"/>
            <a:r>
              <a:rPr lang="en-US" altLang="en-US" dirty="0"/>
              <a:t>Compiler can help by reordering instructions</a:t>
            </a:r>
          </a:p>
          <a:p>
            <a:pPr lvl="1"/>
            <a:r>
              <a:rPr lang="en-US" altLang="en-US" dirty="0"/>
              <a:t>CPU resolves hazards using advanced techniques at runtime</a:t>
            </a:r>
            <a:endParaRPr lang="en-AU" alt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Multiple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988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78052"/>
            <a:ext cx="10515600" cy="5561076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altLang="en-US" dirty="0"/>
              <a:t>“Guess” what to do with an instruction</a:t>
            </a:r>
          </a:p>
          <a:p>
            <a:pPr lvl="1">
              <a:spcBef>
                <a:spcPts val="300"/>
              </a:spcBef>
            </a:pPr>
            <a:r>
              <a:rPr lang="en-US" altLang="en-US" dirty="0"/>
              <a:t>Start operation as soon as possible</a:t>
            </a:r>
          </a:p>
          <a:p>
            <a:pPr lvl="1">
              <a:spcBef>
                <a:spcPts val="300"/>
              </a:spcBef>
            </a:pPr>
            <a:r>
              <a:rPr lang="en-US" altLang="en-US" dirty="0"/>
              <a:t>Check whether guess was right</a:t>
            </a:r>
          </a:p>
          <a:p>
            <a:pPr lvl="2">
              <a:spcBef>
                <a:spcPts val="300"/>
              </a:spcBef>
            </a:pPr>
            <a:r>
              <a:rPr lang="en-US" altLang="en-US" sz="2800" dirty="0"/>
              <a:t>If so, complete the operation</a:t>
            </a:r>
          </a:p>
          <a:p>
            <a:pPr lvl="2">
              <a:spcBef>
                <a:spcPts val="300"/>
              </a:spcBef>
            </a:pPr>
            <a:r>
              <a:rPr lang="en-US" altLang="en-US" sz="2800" dirty="0"/>
              <a:t>If not, roll-back and do the right thing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Common to static and dynamic multiple issue</a:t>
            </a:r>
          </a:p>
          <a:p>
            <a:pPr>
              <a:spcBef>
                <a:spcPts val="300"/>
              </a:spcBef>
            </a:pPr>
            <a:r>
              <a:rPr lang="en-US" altLang="en-US" dirty="0"/>
              <a:t>Examples</a:t>
            </a:r>
          </a:p>
          <a:p>
            <a:pPr lvl="1">
              <a:spcBef>
                <a:spcPts val="300"/>
              </a:spcBef>
            </a:pPr>
            <a:r>
              <a:rPr lang="en-US" altLang="en-US" dirty="0"/>
              <a:t>Speculate on branch outcome</a:t>
            </a:r>
          </a:p>
          <a:p>
            <a:pPr lvl="2">
              <a:spcBef>
                <a:spcPts val="300"/>
              </a:spcBef>
            </a:pPr>
            <a:r>
              <a:rPr lang="en-US" altLang="en-US" sz="2800" dirty="0"/>
              <a:t>Roll back if path taken is different</a:t>
            </a:r>
            <a:endParaRPr lang="en-US" altLang="en-US" sz="2000" dirty="0"/>
          </a:p>
          <a:p>
            <a:pPr lvl="1">
              <a:spcBef>
                <a:spcPts val="300"/>
              </a:spcBef>
            </a:pPr>
            <a:r>
              <a:rPr lang="en-US" altLang="en-US" dirty="0"/>
              <a:t>Speculate on load</a:t>
            </a:r>
          </a:p>
          <a:p>
            <a:pPr lvl="2">
              <a:spcBef>
                <a:spcPts val="300"/>
              </a:spcBef>
            </a:pPr>
            <a:r>
              <a:rPr lang="en-US" altLang="en-US" sz="2800" dirty="0"/>
              <a:t>Roll back if location is </a:t>
            </a:r>
            <a:r>
              <a:rPr lang="en-US" altLang="en-US" sz="2800" dirty="0" smtClean="0"/>
              <a:t>updated</a:t>
            </a:r>
            <a:endParaRPr lang="en-AU" alt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4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2367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Compiler can reorder instructions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e.g., move load before branch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Can include “fix-up” instructions to recover from incorrect guess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Hardware can look ahead for instructions to execute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Buffer results until it determines they are actually needed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Flush buffers on incorrect </a:t>
            </a:r>
            <a:r>
              <a:rPr lang="en-US" altLang="en-US" dirty="0" smtClean="0"/>
              <a:t>speculation</a:t>
            </a:r>
            <a:endParaRPr lang="en-AU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5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Compiler/Hardware Speculation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9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Compiler groups instructions into “issue packets”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Group of instructions that can be issued on a single cycle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Determined by pipeline resources required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Think of an issue packet as a very long instruction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Specifies multiple concurrent operations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>
                <a:sym typeface="Symbol" panose="05050102010706020507" pitchFamily="18" charset="2"/>
              </a:rPr>
              <a:t> Very Long Instruction Word (</a:t>
            </a:r>
            <a:r>
              <a:rPr lang="en-US" altLang="en-US" dirty="0"/>
              <a:t>VLIW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6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Static Multiple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713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Compiler must remove some/all hazards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Reorder instructions into issue packets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No dependencies with a packet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Possibly some dependencies between packets</a:t>
            </a:r>
          </a:p>
          <a:p>
            <a:pPr lvl="2">
              <a:lnSpc>
                <a:spcPct val="100000"/>
              </a:lnSpc>
              <a:spcBef>
                <a:spcPts val="1800"/>
              </a:spcBef>
            </a:pPr>
            <a:r>
              <a:rPr lang="en-US" altLang="en-US" sz="2800" dirty="0"/>
              <a:t>Varies between ISAs; compiler must know!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altLang="en-US" dirty="0"/>
              <a:t>Pad with </a:t>
            </a:r>
            <a:r>
              <a:rPr lang="en-US" altLang="en-US" dirty="0" err="1"/>
              <a:t>nop</a:t>
            </a:r>
            <a:r>
              <a:rPr lang="en-US" altLang="en-US" dirty="0"/>
              <a:t> if </a:t>
            </a:r>
            <a:r>
              <a:rPr lang="en-US" altLang="en-US" dirty="0" smtClean="0"/>
              <a:t>necessary</a:t>
            </a:r>
            <a:endParaRPr lang="en-AU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7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Scheduling Static Multiple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526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962971"/>
            <a:ext cx="10515600" cy="3083051"/>
          </a:xfrm>
        </p:spPr>
        <p:txBody>
          <a:bodyPr>
            <a:normAutofit/>
          </a:bodyPr>
          <a:lstStyle/>
          <a:p>
            <a:r>
              <a:rPr lang="en-US" altLang="en-US" dirty="0"/>
              <a:t>Two-issue packets</a:t>
            </a:r>
          </a:p>
          <a:p>
            <a:pPr lvl="1"/>
            <a:r>
              <a:rPr lang="en-US" altLang="en-US" dirty="0"/>
              <a:t>One ALU/branch instruction</a:t>
            </a:r>
          </a:p>
          <a:p>
            <a:pPr lvl="1"/>
            <a:r>
              <a:rPr lang="en-US" altLang="en-US" dirty="0"/>
              <a:t>One load/store instruction</a:t>
            </a:r>
          </a:p>
          <a:p>
            <a:pPr lvl="1"/>
            <a:r>
              <a:rPr lang="en-US" altLang="en-US" dirty="0"/>
              <a:t>64-bit aligned</a:t>
            </a:r>
          </a:p>
          <a:p>
            <a:pPr lvl="2"/>
            <a:r>
              <a:rPr lang="en-US" altLang="en-US" sz="2800" dirty="0"/>
              <a:t>ALU/branch, then load/store</a:t>
            </a:r>
          </a:p>
          <a:p>
            <a:pPr lvl="2"/>
            <a:r>
              <a:rPr lang="en-US" altLang="en-US" sz="2800" dirty="0"/>
              <a:t>Pad an unused instruction with </a:t>
            </a:r>
            <a:r>
              <a:rPr lang="en-US" altLang="en-US" sz="2800" dirty="0" err="1" smtClean="0"/>
              <a:t>nop</a:t>
            </a:r>
            <a:endParaRPr lang="en-AU" alt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8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RISC-V with Static Dual Issue</a:t>
            </a:r>
            <a:endParaRPr lang="en-US" dirty="0"/>
          </a:p>
        </p:txBody>
      </p:sp>
      <p:graphicFrame>
        <p:nvGraphicFramePr>
          <p:cNvPr id="5" name="Group 88"/>
          <p:cNvGraphicFramePr>
            <a:graphicFrameLocks noGrp="1"/>
          </p:cNvGraphicFramePr>
          <p:nvPr>
            <p:extLst/>
          </p:nvPr>
        </p:nvGraphicFramePr>
        <p:xfrm>
          <a:off x="2115640" y="4042623"/>
          <a:ext cx="8330385" cy="2648408"/>
        </p:xfrm>
        <a:graphic>
          <a:graphicData uri="http://schemas.openxmlformats.org/drawingml/2006/table">
            <a:tbl>
              <a:tblPr/>
              <a:tblGrid>
                <a:gridCol w="1079018"/>
                <a:gridCol w="1783122"/>
                <a:gridCol w="780917"/>
                <a:gridCol w="780916"/>
                <a:gridCol w="782746"/>
                <a:gridCol w="780917"/>
                <a:gridCol w="780916"/>
                <a:gridCol w="780917"/>
                <a:gridCol w="780916"/>
              </a:tblGrid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Address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Instruction type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Pipeline Stages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ALU/branch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IF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EX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MEM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WB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 + 4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Load/store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IF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EX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MEM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WB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 + 8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ALU/branch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IF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EX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MEM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WB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 + 12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Load/store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IF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EX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MEM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WB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 + 16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ALU/branch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IF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EX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MEM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WB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n + 20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Load/store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IF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EX</a:t>
                      </a:r>
                      <a:endParaRPr kumimoji="0" lang="en-A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MEM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E3272"/>
                          </a:solidFill>
                          <a:effectLst/>
                          <a:latin typeface="Arial" charset="0"/>
                        </a:rPr>
                        <a:t>WB</a:t>
                      </a:r>
                      <a:endParaRPr kumimoji="0" lang="en-A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E327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5707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“</a:t>
            </a:r>
            <a:r>
              <a:rPr lang="en-US" altLang="en-US" dirty="0" smtClean="0"/>
              <a:t>Superscalar” </a:t>
            </a:r>
            <a:r>
              <a:rPr lang="en-US" altLang="en-US" dirty="0"/>
              <a:t>processors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CPU decides whether to issue 0, 1, 2, … each cycle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Avoiding structural and data hazards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Avoids the need for compiler scheduling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Though it may still help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Code semantics ensured by the </a:t>
            </a:r>
            <a:r>
              <a:rPr lang="en-US" altLang="en-US" dirty="0" smtClean="0"/>
              <a:t>CPU</a:t>
            </a:r>
            <a:endParaRPr lang="en-AU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9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Dynamic Multiple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3482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21007</TotalTime>
  <Words>861</Words>
  <Application>Microsoft Office PowerPoint</Application>
  <PresentationFormat>Произвольный</PresentationFormat>
  <Paragraphs>214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Computer Architecture and Operating Systems Lecture 13: Advanced instruction-level parallelism</vt:lpstr>
      <vt:lpstr>Instruction-Level Parallelism (ILP)</vt:lpstr>
      <vt:lpstr>Multiple Issue</vt:lpstr>
      <vt:lpstr>Speculation</vt:lpstr>
      <vt:lpstr>Compiler/Hardware Speculation</vt:lpstr>
      <vt:lpstr>Static Multiple Issue</vt:lpstr>
      <vt:lpstr>Scheduling Static Multiple Issue</vt:lpstr>
      <vt:lpstr>RISC-V with Static Dual Issue</vt:lpstr>
      <vt:lpstr>Dynamic Multiple Issue</vt:lpstr>
      <vt:lpstr>Dynamic Pipeline Scheduling</vt:lpstr>
      <vt:lpstr>Why Do Dynamic Scheduling?</vt:lpstr>
      <vt:lpstr>Dynamically Scheduled CPU</vt:lpstr>
      <vt:lpstr>Does Multiple Issue Work?</vt:lpstr>
      <vt:lpstr>More Types of Parallels</vt:lpstr>
      <vt:lpstr>Instruction and Data Streams</vt:lpstr>
      <vt:lpstr>Conclusion</vt:lpstr>
      <vt:lpstr>Any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dc:creator>Sergey</dc:creator>
  <cp:lastModifiedBy>Sergey</cp:lastModifiedBy>
  <cp:revision>510</cp:revision>
  <dcterms:created xsi:type="dcterms:W3CDTF">2015-11-11T03:30:50Z</dcterms:created>
  <dcterms:modified xsi:type="dcterms:W3CDTF">2025-02-24T10:43:35Z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(2)G/0n5s0OJt210kN0rMWPVQgnJI6CDE+6BJT+m6OwLQhkCYjwBoWUkYgkanWIKkgRsYh1B8Uj
e9GKfJM6aX3r56ETiFwURgdOiBOzXg//2GJs86GhGmUDxNF53xchHKM7j5AmpDAb9kCVOthI
Vzwq8aqehDohU2q0rm75EVuWLFLycQxUptlmAykA+3y+mCquEUlzScYjU+C0yNJA0e25zFTR
VsiptQwuBlrGi0PH0B</vt:lpwstr>
  </property>
  <property fmtid="{D5CDD505-2E9C-101B-9397-08002B2CF9AE}" pid="3" name="_2015_ms_pID_7253431">
    <vt:lpwstr>cFpAZV5KZCnc4SP5f7FtzXr/76MDjckm9A3DXxVCfqeMgEQYiQ0I+M
4j2HbcKpUuwdcu9RQEEs4C2URPiN+OAiEjj+Hnx0ogsoNU0RUZ2tVUDezP69WF3SgS0C61Fy
Mt8fLffal9Igb8Y/bfA71baKTUgfKfEcrC/ahGnsp/HEWn8Mjtc1ed1HsSBiMbW5tJ3TsC4f
MGpi5EfdQ8hu73PY</vt:lpwstr>
  </property>
</Properties>
</file>