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15" r:id="rId3"/>
    <p:sldId id="427" r:id="rId4"/>
    <p:sldId id="430" r:id="rId5"/>
    <p:sldId id="429" r:id="rId6"/>
    <p:sldId id="416" r:id="rId7"/>
    <p:sldId id="417" r:id="rId8"/>
    <p:sldId id="418" r:id="rId9"/>
    <p:sldId id="428" r:id="rId10"/>
    <p:sldId id="419" r:id="rId11"/>
    <p:sldId id="420" r:id="rId12"/>
    <p:sldId id="421" r:id="rId13"/>
    <p:sldId id="422" r:id="rId14"/>
    <p:sldId id="425" r:id="rId15"/>
    <p:sldId id="426" r:id="rId16"/>
    <p:sldId id="423" r:id="rId17"/>
    <p:sldId id="424" r:id="rId18"/>
    <p:sldId id="380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амкин Александр Сергеевич" initials="КАС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272"/>
    <a:srgbClr val="F3B217"/>
    <a:srgbClr val="2F5CB5"/>
    <a:srgbClr val="F7B217"/>
    <a:srgbClr val="F07F09"/>
    <a:srgbClr val="FF6600"/>
    <a:srgbClr val="273272"/>
    <a:srgbClr val="F8BA30"/>
    <a:srgbClr val="FFC000"/>
    <a:srgbClr val="2E5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32" autoAdjust="0"/>
    <p:restoredTop sz="91484" autoAdjust="0"/>
  </p:normalViewPr>
  <p:slideViewPr>
    <p:cSldViewPr snapToGrid="0">
      <p:cViewPr varScale="1">
        <p:scale>
          <a:sx n="70" d="100"/>
          <a:sy n="70" d="100"/>
        </p:scale>
        <p:origin x="5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307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06195-8D78-4F6F-B8E4-FA67975ACEF5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301F6-630C-4517-9108-FC1E44EE8C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27997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212F1-C3D9-4F2B-8F42-5E960FE8BE51}" type="datetimeFigureOut">
              <a:rPr lang="ru-RU" smtClean="0"/>
              <a:pPr/>
              <a:t>12.02.2023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3B3A5-99BF-45D9-956B-DC57CC23AD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02139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1791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B3A5-99BF-45D9-956B-DC57CC23AD97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08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"/>
          <p:cNvSpPr/>
          <p:nvPr userDrawn="1"/>
        </p:nvSpPr>
        <p:spPr>
          <a:xfrm>
            <a:off x="-1" y="2601087"/>
            <a:ext cx="12192001" cy="1603772"/>
          </a:xfrm>
          <a:prstGeom prst="rect">
            <a:avLst/>
          </a:prstGeom>
          <a:solidFill>
            <a:srgbClr val="2F5CB5"/>
          </a:solidFill>
          <a:ln w="19050" cap="sq" cmpd="sng" algn="ctr">
            <a:solidFill>
              <a:srgbClr val="FF66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6"/>
          <p:cNvSpPr/>
          <p:nvPr userDrawn="1"/>
        </p:nvSpPr>
        <p:spPr>
          <a:xfrm>
            <a:off x="0" y="2545985"/>
            <a:ext cx="12192000" cy="59883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9"/>
          <p:cNvSpPr/>
          <p:nvPr userDrawn="1"/>
        </p:nvSpPr>
        <p:spPr>
          <a:xfrm>
            <a:off x="0" y="4210574"/>
            <a:ext cx="12192000" cy="45719"/>
          </a:xfrm>
          <a:prstGeom prst="rect">
            <a:avLst/>
          </a:prstGeom>
          <a:solidFill>
            <a:srgbClr val="F7B217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itle 7"/>
          <p:cNvSpPr>
            <a:spLocks noGrp="1"/>
          </p:cNvSpPr>
          <p:nvPr>
            <p:ph type="ctrTitle"/>
          </p:nvPr>
        </p:nvSpPr>
        <p:spPr>
          <a:xfrm>
            <a:off x="0" y="2601227"/>
            <a:ext cx="12192000" cy="1840144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9" name="Рисунок 8" descr="logo_с_hse_cmyk_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34031" y="213770"/>
            <a:ext cx="1704213" cy="2196275"/>
          </a:xfrm>
          <a:prstGeom prst="rect">
            <a:avLst/>
          </a:prstGeom>
        </p:spPr>
      </p:pic>
      <p:pic>
        <p:nvPicPr>
          <p:cNvPr id="10" name="Рисунок 9" descr="Unknown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045713" y="21988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55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11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877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 userDrawn="1"/>
        </p:nvSpPr>
        <p:spPr>
          <a:xfrm>
            <a:off x="838200" y="123553"/>
            <a:ext cx="10515600" cy="842818"/>
          </a:xfrm>
          <a:prstGeom prst="rect">
            <a:avLst/>
          </a:prstGeom>
          <a:solidFill>
            <a:srgbClr val="2F5CB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273272"/>
              </a:solidFill>
            </a:endParaRPr>
          </a:p>
        </p:txBody>
      </p:sp>
      <p:sp>
        <p:nvSpPr>
          <p:cNvPr id="21" name="Овал 20"/>
          <p:cNvSpPr/>
          <p:nvPr userDrawn="1"/>
        </p:nvSpPr>
        <p:spPr>
          <a:xfrm flipV="1">
            <a:off x="10775841" y="6190935"/>
            <a:ext cx="584617" cy="502173"/>
          </a:xfrm>
          <a:prstGeom prst="ellipse">
            <a:avLst/>
          </a:prstGeom>
          <a:solidFill>
            <a:srgbClr val="2F5C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27327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4997896"/>
          </a:xfrm>
        </p:spPr>
        <p:txBody>
          <a:bodyPr/>
          <a:lstStyle>
            <a:lvl1pPr>
              <a:buFont typeface="Wingdings" pitchFamily="2" charset="2"/>
              <a:buChar char="§"/>
              <a:defRPr sz="3600">
                <a:solidFill>
                  <a:srgbClr val="273272"/>
                </a:solidFill>
              </a:defRPr>
            </a:lvl1pPr>
            <a:lvl2pPr>
              <a:buClr>
                <a:srgbClr val="F7B217"/>
              </a:buClr>
              <a:buFont typeface="Wingdings" pitchFamily="2" charset="2"/>
              <a:buChar char="§"/>
              <a:defRPr sz="3200">
                <a:solidFill>
                  <a:srgbClr val="273272"/>
                </a:solidFill>
              </a:defRPr>
            </a:lvl2pPr>
            <a:lvl3pPr>
              <a:buFont typeface="Wingdings" pitchFamily="2" charset="2"/>
              <a:buChar char="§"/>
              <a:defRPr sz="2400">
                <a:solidFill>
                  <a:srgbClr val="273272"/>
                </a:solidFill>
              </a:defRPr>
            </a:lvl3pPr>
            <a:lvl4pPr>
              <a:defRPr sz="2000">
                <a:solidFill>
                  <a:srgbClr val="273272"/>
                </a:solidFill>
              </a:defRPr>
            </a:lvl4pPr>
            <a:lvl5pPr>
              <a:defRPr sz="1800">
                <a:solidFill>
                  <a:srgbClr val="27327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776031" y="6190938"/>
            <a:ext cx="594673" cy="479419"/>
          </a:xfrm>
        </p:spPr>
        <p:txBody>
          <a:bodyPr/>
          <a:lstStyle>
            <a:lvl1pPr>
              <a:defRPr sz="2000" b="1">
                <a:solidFill>
                  <a:srgbClr val="F7B217"/>
                </a:solidFill>
              </a:defRPr>
            </a:lvl1pPr>
          </a:lstStyle>
          <a:p>
            <a:pPr algn="ctr"/>
            <a:fld id="{1397BFD8-F312-4EF2-A268-44FB4BDDBBB0}" type="slidenum">
              <a:rPr lang="ru-RU" smtClean="0"/>
              <a:pPr algn="ctr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8200" y="107867"/>
            <a:ext cx="10515600" cy="840215"/>
          </a:xfrm>
          <a:noFill/>
          <a:effectLst/>
        </p:spPr>
        <p:txBody>
          <a:bodyPr lIns="72000" tIns="25200" rIns="0" bIns="25200"/>
          <a:lstStyle>
            <a:lvl1pPr algn="ctr">
              <a:lnSpc>
                <a:spcPct val="100000"/>
              </a:lnSpc>
              <a:defRPr sz="4800" b="1">
                <a:solidFill>
                  <a:srgbClr val="F7B217"/>
                </a:solidFill>
              </a:defRPr>
            </a:lvl1pPr>
          </a:lstStyle>
          <a:p>
            <a:r>
              <a:rPr lang="en-US" dirty="0" smtClean="0"/>
              <a:t>Slide Header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953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076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015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590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604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84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791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705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7BFD8-F312-4EF2-A268-44FB4BDDBB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83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00696"/>
            <a:ext cx="12192000" cy="1543791"/>
          </a:xfrm>
          <a:effectLst/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7B217"/>
                </a:solidFill>
              </a:rPr>
              <a:t>Computer Architecture </a:t>
            </a:r>
            <a:r>
              <a:rPr lang="en-US" b="1" dirty="0" smtClean="0"/>
              <a:t>and Operating Systems</a:t>
            </a:r>
            <a:br>
              <a:rPr lang="en-US" b="1" dirty="0" smtClean="0"/>
            </a:br>
            <a:r>
              <a:rPr lang="en-US" b="1" dirty="0" smtClean="0"/>
              <a:t>Lecture </a:t>
            </a:r>
            <a:r>
              <a:rPr lang="en-US" b="1" dirty="0" smtClean="0"/>
              <a:t>11: </a:t>
            </a:r>
            <a:r>
              <a:rPr lang="en-US" b="1" dirty="0" smtClean="0"/>
              <a:t>Exceptions</a:t>
            </a:r>
            <a:endParaRPr lang="ru-RU" b="1" dirty="0"/>
          </a:p>
        </p:txBody>
      </p:sp>
      <p:sp>
        <p:nvSpPr>
          <p:cNvPr id="5" name="Subtitle 11"/>
          <p:cNvSpPr>
            <a:spLocks noGrp="1"/>
          </p:cNvSpPr>
          <p:nvPr>
            <p:ph type="subTitle" idx="4294967295"/>
          </p:nvPr>
        </p:nvSpPr>
        <p:spPr>
          <a:xfrm>
            <a:off x="0" y="4423118"/>
            <a:ext cx="12192000" cy="573664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en-US" sz="4800" b="1" dirty="0" smtClean="0"/>
              <a:t>Andrei Tatarnikov</a:t>
            </a:r>
            <a:endParaRPr lang="en-US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-47500" y="5305305"/>
            <a:ext cx="122395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atatarnikov@hse.ru </a:t>
            </a:r>
          </a:p>
          <a:p>
            <a:pPr algn="ctr">
              <a:defRPr/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cs typeface="Calibri" pitchFamily="34" charset="0"/>
              </a:rPr>
              <a:t>@andrewt0301</a:t>
            </a:r>
            <a:endParaRPr lang="en-US" sz="2800" b="1" u="sng" dirty="0">
              <a:solidFill>
                <a:srgbClr val="0070C0"/>
              </a:solidFill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89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Another form of control hazard</a:t>
            </a:r>
          </a:p>
          <a:p>
            <a:r>
              <a:rPr lang="en-US" altLang="en-US" dirty="0"/>
              <a:t>Consider malfunction on add in EX stage</a:t>
            </a:r>
          </a:p>
          <a:p>
            <a:pPr lvl="1">
              <a:buNone/>
            </a:pPr>
            <a:r>
              <a:rPr lang="en-US" altLang="en-US" dirty="0">
                <a:latin typeface="Lucida Console" panose="020B0609040504020204" pitchFamily="49" charset="0"/>
              </a:rPr>
              <a:t>add x1, x2, x1</a:t>
            </a:r>
          </a:p>
          <a:p>
            <a:pPr lvl="1"/>
            <a:r>
              <a:rPr lang="en-US" altLang="en-US" dirty="0"/>
              <a:t>Prevent x1 from being clobbered</a:t>
            </a:r>
          </a:p>
          <a:p>
            <a:pPr lvl="1"/>
            <a:r>
              <a:rPr lang="en-US" altLang="en-US" dirty="0"/>
              <a:t>Complete previous instructions</a:t>
            </a:r>
          </a:p>
          <a:p>
            <a:pPr lvl="1"/>
            <a:r>
              <a:rPr lang="en-US" altLang="en-US" dirty="0"/>
              <a:t>Flush </a:t>
            </a:r>
            <a:r>
              <a:rPr lang="en-US" altLang="en-US" dirty="0">
                <a:latin typeface="Lucida Console" panose="020B0609040504020204" pitchFamily="49" charset="0"/>
              </a:rPr>
              <a:t>add</a:t>
            </a:r>
            <a:r>
              <a:rPr lang="en-US" altLang="en-US" dirty="0"/>
              <a:t> and subsequent instructions</a:t>
            </a:r>
          </a:p>
          <a:p>
            <a:pPr lvl="1"/>
            <a:r>
              <a:rPr lang="en-US" altLang="en-US" dirty="0"/>
              <a:t>Set SEPC and SCAUSE register values</a:t>
            </a:r>
          </a:p>
          <a:p>
            <a:pPr lvl="1"/>
            <a:r>
              <a:rPr lang="en-US" altLang="en-US" dirty="0"/>
              <a:t>Transfer control to handler</a:t>
            </a:r>
          </a:p>
          <a:p>
            <a:r>
              <a:rPr lang="en-US" altLang="en-US" dirty="0"/>
              <a:t>Similar to </a:t>
            </a:r>
            <a:r>
              <a:rPr lang="en-US" altLang="en-US" dirty="0" err="1"/>
              <a:t>mispredicted</a:t>
            </a:r>
            <a:r>
              <a:rPr lang="en-US" altLang="en-US" dirty="0"/>
              <a:t> branch</a:t>
            </a:r>
          </a:p>
          <a:p>
            <a:pPr lvl="1"/>
            <a:r>
              <a:rPr lang="en-US" altLang="en-US" dirty="0"/>
              <a:t>Use much of the same </a:t>
            </a:r>
            <a:r>
              <a:rPr lang="en-US" altLang="en-US" dirty="0" smtClean="0"/>
              <a:t>hardware</a:t>
            </a:r>
            <a:endParaRPr lang="en-AU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10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Exceptions in a Pipeline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07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11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Pipeline with Exceptions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002" y="1188823"/>
            <a:ext cx="9100128" cy="5481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4313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Restartable</a:t>
            </a:r>
            <a:r>
              <a:rPr lang="en-US" altLang="en-US" dirty="0"/>
              <a:t> exceptions</a:t>
            </a:r>
          </a:p>
          <a:p>
            <a:pPr lvl="1"/>
            <a:r>
              <a:rPr lang="en-US" altLang="en-US" dirty="0"/>
              <a:t>Pipeline can flush the instruction</a:t>
            </a:r>
          </a:p>
          <a:p>
            <a:pPr lvl="1"/>
            <a:r>
              <a:rPr lang="en-US" altLang="en-US" dirty="0"/>
              <a:t>Handler executes, then returns to the instruction</a:t>
            </a:r>
          </a:p>
          <a:p>
            <a:pPr lvl="2"/>
            <a:r>
              <a:rPr lang="en-US" altLang="en-US" dirty="0" err="1"/>
              <a:t>Refetched</a:t>
            </a:r>
            <a:r>
              <a:rPr lang="en-US" altLang="en-US" dirty="0"/>
              <a:t> </a:t>
            </a:r>
            <a:r>
              <a:rPr lang="en-US" altLang="en-US" sz="2800" dirty="0"/>
              <a:t>and</a:t>
            </a:r>
            <a:r>
              <a:rPr lang="en-US" altLang="en-US" dirty="0"/>
              <a:t> executed from scratch</a:t>
            </a:r>
          </a:p>
          <a:p>
            <a:r>
              <a:rPr lang="en-US" altLang="en-US" dirty="0"/>
              <a:t>PC saved in SEPC register</a:t>
            </a:r>
          </a:p>
          <a:p>
            <a:pPr lvl="1"/>
            <a:r>
              <a:rPr lang="en-US" altLang="en-US" dirty="0"/>
              <a:t>Identifies causing instruction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12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Exception Properties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831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5492304"/>
          </a:xfrm>
        </p:spPr>
        <p:txBody>
          <a:bodyPr>
            <a:normAutofit/>
          </a:bodyPr>
          <a:lstStyle/>
          <a:p>
            <a:r>
              <a:rPr lang="en-US" altLang="en-US" dirty="0"/>
              <a:t>Exception on </a:t>
            </a:r>
            <a:r>
              <a:rPr lang="en-US" altLang="en-US" dirty="0">
                <a:solidFill>
                  <a:schemeClr val="hlink"/>
                </a:solidFill>
                <a:latin typeface="Lucida Console" panose="020B0609040504020204" pitchFamily="49" charset="0"/>
              </a:rPr>
              <a:t>add</a:t>
            </a:r>
            <a:r>
              <a:rPr lang="en-US" altLang="en-US" dirty="0"/>
              <a:t> in</a:t>
            </a:r>
          </a:p>
          <a:p>
            <a:pPr lvl="1">
              <a:buNone/>
            </a:pPr>
            <a:r>
              <a:rPr lang="en-AU" altLang="en-US" sz="2800" dirty="0">
                <a:latin typeface="Lucida Console" panose="020B0609040504020204" pitchFamily="49" charset="0"/>
              </a:rPr>
              <a:t>	40	sub  x11, x2, x4</a:t>
            </a:r>
            <a:br>
              <a:rPr lang="en-AU" altLang="en-US" sz="2800" dirty="0">
                <a:latin typeface="Lucida Console" panose="020B0609040504020204" pitchFamily="49" charset="0"/>
              </a:rPr>
            </a:br>
            <a:r>
              <a:rPr lang="en-AU" altLang="en-US" sz="2800" dirty="0">
                <a:latin typeface="Lucida Console" panose="020B0609040504020204" pitchFamily="49" charset="0"/>
              </a:rPr>
              <a:t>44	and  x12, x2, x5</a:t>
            </a:r>
            <a:br>
              <a:rPr lang="en-AU" altLang="en-US" sz="2800" dirty="0">
                <a:latin typeface="Lucida Console" panose="020B0609040504020204" pitchFamily="49" charset="0"/>
              </a:rPr>
            </a:br>
            <a:r>
              <a:rPr lang="en-AU" altLang="en-US" sz="2800" dirty="0">
                <a:latin typeface="Lucida Console" panose="020B0609040504020204" pitchFamily="49" charset="0"/>
              </a:rPr>
              <a:t>48	</a:t>
            </a:r>
            <a:r>
              <a:rPr lang="en-AU" altLang="en-US" sz="2800" dirty="0" err="1">
                <a:latin typeface="Lucida Console" panose="020B0609040504020204" pitchFamily="49" charset="0"/>
              </a:rPr>
              <a:t>orr</a:t>
            </a:r>
            <a:r>
              <a:rPr lang="en-AU" altLang="en-US" sz="2800" dirty="0">
                <a:latin typeface="Lucida Console" panose="020B0609040504020204" pitchFamily="49" charset="0"/>
              </a:rPr>
              <a:t>  x13, x2, x6</a:t>
            </a:r>
            <a:br>
              <a:rPr lang="en-AU" altLang="en-US" sz="2800" dirty="0">
                <a:latin typeface="Lucida Console" panose="020B0609040504020204" pitchFamily="49" charset="0"/>
              </a:rPr>
            </a:br>
            <a:r>
              <a:rPr lang="en-AU" altLang="en-US" sz="2800" dirty="0">
                <a:solidFill>
                  <a:schemeClr val="hlink"/>
                </a:solidFill>
                <a:latin typeface="Lucida Console" panose="020B0609040504020204" pitchFamily="49" charset="0"/>
              </a:rPr>
              <a:t>4c	add  x1,  x2, x1</a:t>
            </a:r>
            <a:r>
              <a:rPr lang="en-AU" altLang="en-US" sz="2800" dirty="0">
                <a:latin typeface="Lucida Console" panose="020B0609040504020204" pitchFamily="49" charset="0"/>
              </a:rPr>
              <a:t/>
            </a:r>
            <a:br>
              <a:rPr lang="en-AU" altLang="en-US" sz="2800" dirty="0">
                <a:latin typeface="Lucida Console" panose="020B0609040504020204" pitchFamily="49" charset="0"/>
              </a:rPr>
            </a:br>
            <a:r>
              <a:rPr lang="en-AU" altLang="en-US" sz="2800" dirty="0">
                <a:latin typeface="Lucida Console" panose="020B0609040504020204" pitchFamily="49" charset="0"/>
              </a:rPr>
              <a:t>50	sub  x15, x6, x7</a:t>
            </a:r>
            <a:br>
              <a:rPr lang="en-AU" altLang="en-US" sz="2800" dirty="0">
                <a:latin typeface="Lucida Console" panose="020B0609040504020204" pitchFamily="49" charset="0"/>
              </a:rPr>
            </a:br>
            <a:r>
              <a:rPr lang="en-AU" altLang="en-US" sz="2800" dirty="0">
                <a:latin typeface="Lucida Console" panose="020B0609040504020204" pitchFamily="49" charset="0"/>
              </a:rPr>
              <a:t>54	</a:t>
            </a:r>
            <a:r>
              <a:rPr lang="en-AU" altLang="en-US" sz="2800" dirty="0" err="1">
                <a:latin typeface="Lucida Console" panose="020B0609040504020204" pitchFamily="49" charset="0"/>
              </a:rPr>
              <a:t>ld</a:t>
            </a:r>
            <a:r>
              <a:rPr lang="en-AU" altLang="en-US" sz="2800" dirty="0">
                <a:latin typeface="Lucida Console" panose="020B0609040504020204" pitchFamily="49" charset="0"/>
              </a:rPr>
              <a:t>   x16, 100(x7)</a:t>
            </a:r>
            <a:br>
              <a:rPr lang="en-AU" altLang="en-US" sz="2800" dirty="0">
                <a:latin typeface="Lucida Console" panose="020B0609040504020204" pitchFamily="49" charset="0"/>
              </a:rPr>
            </a:br>
            <a:r>
              <a:rPr lang="en-AU" altLang="en-US" sz="2800" dirty="0">
                <a:latin typeface="Lucida Console" panose="020B0609040504020204" pitchFamily="49" charset="0"/>
              </a:rPr>
              <a:t>…</a:t>
            </a:r>
          </a:p>
          <a:p>
            <a:r>
              <a:rPr lang="en-US" altLang="en-US" dirty="0"/>
              <a:t>Handler</a:t>
            </a:r>
          </a:p>
          <a:p>
            <a:pPr lvl="1">
              <a:buNone/>
            </a:pPr>
            <a:r>
              <a:rPr lang="en-AU" altLang="en-US" sz="2800" dirty="0">
                <a:latin typeface="Lucida Console" panose="020B0609040504020204" pitchFamily="49" charset="0"/>
              </a:rPr>
              <a:t>	</a:t>
            </a:r>
            <a:r>
              <a:rPr lang="en-AU" altLang="en-US" sz="2800" dirty="0" smtClean="0">
                <a:latin typeface="Lucida Console" panose="020B0609040504020204" pitchFamily="49" charset="0"/>
              </a:rPr>
              <a:t>1C090000 </a:t>
            </a:r>
            <a:r>
              <a:rPr lang="en-AU" altLang="en-US" sz="2800" dirty="0" err="1" smtClean="0">
                <a:latin typeface="Lucida Console" panose="020B0609040504020204" pitchFamily="49" charset="0"/>
              </a:rPr>
              <a:t>sd</a:t>
            </a:r>
            <a:r>
              <a:rPr lang="en-AU" altLang="en-US" sz="2800" dirty="0" smtClean="0">
                <a:latin typeface="Lucida Console" panose="020B0609040504020204" pitchFamily="49" charset="0"/>
              </a:rPr>
              <a:t> x26</a:t>
            </a:r>
            <a:r>
              <a:rPr lang="en-AU" altLang="en-US" sz="2800" dirty="0">
                <a:latin typeface="Lucida Console" panose="020B0609040504020204" pitchFamily="49" charset="0"/>
              </a:rPr>
              <a:t>, 1000(x10)</a:t>
            </a:r>
            <a:br>
              <a:rPr lang="en-AU" altLang="en-US" sz="2800" dirty="0">
                <a:latin typeface="Lucida Console" panose="020B0609040504020204" pitchFamily="49" charset="0"/>
              </a:rPr>
            </a:br>
            <a:r>
              <a:rPr lang="en-AU" altLang="en-US" sz="2800" dirty="0" smtClean="0">
                <a:latin typeface="Lucida Console" panose="020B0609040504020204" pitchFamily="49" charset="0"/>
              </a:rPr>
              <a:t>1c090004 </a:t>
            </a:r>
            <a:r>
              <a:rPr lang="en-AU" altLang="en-US" sz="2800" dirty="0" err="1" smtClean="0">
                <a:latin typeface="Lucida Console" panose="020B0609040504020204" pitchFamily="49" charset="0"/>
              </a:rPr>
              <a:t>sd</a:t>
            </a:r>
            <a:r>
              <a:rPr lang="en-AU" altLang="en-US" sz="2800" dirty="0" smtClean="0">
                <a:latin typeface="Lucida Console" panose="020B0609040504020204" pitchFamily="49" charset="0"/>
              </a:rPr>
              <a:t> x27</a:t>
            </a:r>
            <a:r>
              <a:rPr lang="en-AU" altLang="en-US" sz="2800" dirty="0">
                <a:latin typeface="Lucida Console" panose="020B0609040504020204" pitchFamily="49" charset="0"/>
              </a:rPr>
              <a:t>, 1008(x10)</a:t>
            </a:r>
            <a:br>
              <a:rPr lang="en-AU" altLang="en-US" sz="2800" dirty="0">
                <a:latin typeface="Lucida Console" panose="020B0609040504020204" pitchFamily="49" charset="0"/>
              </a:rPr>
            </a:br>
            <a:r>
              <a:rPr lang="en-AU" altLang="en-US" sz="2800" dirty="0">
                <a:latin typeface="Lucida Console" panose="020B0609040504020204" pitchFamily="49" charset="0"/>
              </a:rPr>
              <a:t>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13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Exception </a:t>
            </a:r>
            <a:r>
              <a:rPr lang="en-US" altLang="en-US" dirty="0"/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983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14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Example</a:t>
            </a:r>
            <a:endParaRPr lang="ru-RU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5128" y="1226100"/>
            <a:ext cx="8891796" cy="525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15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Example</a:t>
            </a:r>
            <a:endParaRPr lang="ru-RU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5124" y="1273602"/>
            <a:ext cx="8774448" cy="5099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178052"/>
            <a:ext cx="10515600" cy="5570617"/>
          </a:xfrm>
        </p:spPr>
        <p:txBody>
          <a:bodyPr>
            <a:normAutofit/>
          </a:bodyPr>
          <a:lstStyle/>
          <a:p>
            <a:r>
              <a:rPr lang="en-US" altLang="en-US" dirty="0"/>
              <a:t>Pipelining overlaps multiple instructions</a:t>
            </a:r>
          </a:p>
          <a:p>
            <a:pPr lvl="1"/>
            <a:r>
              <a:rPr lang="en-US" altLang="en-US" dirty="0"/>
              <a:t>Could have multiple exceptions at once</a:t>
            </a:r>
          </a:p>
          <a:p>
            <a:r>
              <a:rPr lang="en-US" altLang="en-US" dirty="0"/>
              <a:t>Simple approach: deal with exception from earliest instruction</a:t>
            </a:r>
          </a:p>
          <a:p>
            <a:pPr lvl="1"/>
            <a:r>
              <a:rPr lang="en-US" altLang="en-US" dirty="0"/>
              <a:t>Flush subsequent instructions</a:t>
            </a:r>
          </a:p>
          <a:p>
            <a:pPr lvl="1"/>
            <a:r>
              <a:rPr lang="en-US" altLang="en-US" dirty="0"/>
              <a:t>“Precise” exceptions</a:t>
            </a:r>
          </a:p>
          <a:p>
            <a:r>
              <a:rPr lang="en-US" altLang="en-US" dirty="0"/>
              <a:t>In complex pipelines</a:t>
            </a:r>
          </a:p>
          <a:p>
            <a:pPr lvl="1"/>
            <a:r>
              <a:rPr lang="en-US" altLang="en-US" dirty="0"/>
              <a:t>Multiple instructions issued per cycle</a:t>
            </a:r>
          </a:p>
          <a:p>
            <a:pPr lvl="1"/>
            <a:r>
              <a:rPr lang="en-US" altLang="en-US" dirty="0"/>
              <a:t>Out-of-order completion</a:t>
            </a:r>
          </a:p>
          <a:p>
            <a:pPr lvl="1"/>
            <a:r>
              <a:rPr lang="en-US" altLang="en-US" dirty="0"/>
              <a:t>Maintaining precise exceptions is difficult</a:t>
            </a:r>
            <a:r>
              <a:rPr lang="en-US" altLang="en-US" dirty="0" smtClean="0"/>
              <a:t>!</a:t>
            </a:r>
            <a:endParaRPr lang="en-AU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16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Multiple Exceptions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5272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178053"/>
            <a:ext cx="10515600" cy="5492304"/>
          </a:xfrm>
        </p:spPr>
        <p:txBody>
          <a:bodyPr>
            <a:normAutofit/>
          </a:bodyPr>
          <a:lstStyle/>
          <a:p>
            <a:r>
              <a:rPr lang="en-US" altLang="en-US" dirty="0"/>
              <a:t>Just stop pipeline and save state</a:t>
            </a:r>
          </a:p>
          <a:p>
            <a:pPr lvl="1"/>
            <a:r>
              <a:rPr lang="en-US" altLang="en-US" dirty="0"/>
              <a:t>Including exception cause(s)</a:t>
            </a:r>
          </a:p>
          <a:p>
            <a:r>
              <a:rPr lang="en-US" altLang="en-US" dirty="0"/>
              <a:t>Let the handler work out</a:t>
            </a:r>
          </a:p>
          <a:p>
            <a:pPr lvl="1"/>
            <a:r>
              <a:rPr lang="en-US" altLang="en-US" dirty="0"/>
              <a:t>Which instruction(s) had exceptions</a:t>
            </a:r>
          </a:p>
          <a:p>
            <a:pPr lvl="1"/>
            <a:r>
              <a:rPr lang="en-US" altLang="en-US" dirty="0"/>
              <a:t>Which to complete or flush</a:t>
            </a:r>
          </a:p>
          <a:p>
            <a:pPr lvl="2"/>
            <a:r>
              <a:rPr lang="en-US" altLang="en-US" sz="2800" dirty="0"/>
              <a:t>May require “manual” completion</a:t>
            </a:r>
          </a:p>
          <a:p>
            <a:r>
              <a:rPr lang="en-US" altLang="en-US" dirty="0"/>
              <a:t>Simplifies hardware, but more complex handler software</a:t>
            </a:r>
          </a:p>
          <a:p>
            <a:r>
              <a:rPr lang="en-US" altLang="en-US" dirty="0"/>
              <a:t>Not feasible for complex multiple-issue</a:t>
            </a:r>
            <a:br>
              <a:rPr lang="en-US" altLang="en-US" dirty="0"/>
            </a:br>
            <a:r>
              <a:rPr lang="en-US" altLang="en-US" dirty="0"/>
              <a:t>out-of-order pipelines</a:t>
            </a:r>
            <a:endParaRPr lang="en-AU" alt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17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Imprecise Exceptions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192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64999" y="472120"/>
            <a:ext cx="7524751" cy="5262979"/>
          </a:xfrm>
          <a:prstGeom prst="rect">
            <a:avLst/>
          </a:prstGeom>
          <a:noFill/>
          <a:ln>
            <a:noFill/>
          </a:ln>
          <a:scene3d>
            <a:camera prst="perspectiveRelaxed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.text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__start:	addi t1, zero, 0x18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addi t2, zero, 0x21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cycle: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t1, t2, done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slt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 t0, zero, 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sub t1, t1, t2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nop</a:t>
            </a:r>
            <a:endParaRPr lang="en-US" sz="2400" dirty="0" smtClean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err="1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if_less</a:t>
            </a:r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:	sub t2, t2, t1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		j cycle</a:t>
            </a:r>
          </a:p>
          <a:p>
            <a:r>
              <a:rPr lang="en-US" sz="2400" dirty="0" smtClean="0">
                <a:ln w="0"/>
                <a:solidFill>
                  <a:srgbClr val="273272"/>
                </a:solidFill>
                <a:effectLst>
                  <a:reflection blurRad="6350" stA="53000" endA="300" endPos="35500" dir="5400000" sy="-90000" algn="bl" rotWithShape="0"/>
                </a:effectLst>
                <a:latin typeface="Courier New" pitchFamily="49" charset="0"/>
                <a:cs typeface="Courier New" pitchFamily="49" charset="0"/>
              </a:rPr>
              <a:t>done:		add t3, t1, zero</a:t>
            </a:r>
            <a:endParaRPr lang="ru-RU" sz="2400" b="0" cap="none" spc="0" dirty="0">
              <a:ln w="0"/>
              <a:solidFill>
                <a:srgbClr val="273272"/>
              </a:solidFill>
              <a:effectLst>
                <a:reflection blurRad="6350" stA="53000" endA="300" endPos="35500" dir="5400000" sy="-90000" algn="bl" rotWithShape="0"/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Questions?</a:t>
            </a:r>
            <a:endParaRPr lang="ru-RU" sz="4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34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178053"/>
            <a:ext cx="10532504" cy="5492304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b="1" dirty="0" smtClean="0"/>
              <a:t>Exception</a:t>
            </a:r>
            <a:r>
              <a:rPr lang="en-US" altLang="en-US" dirty="0" smtClean="0"/>
              <a:t> is  an unscheduled event that disrupts program execution</a:t>
            </a:r>
          </a:p>
          <a:p>
            <a:pPr lvl="1"/>
            <a:r>
              <a:rPr lang="en-US" altLang="en-US" dirty="0" smtClean="0"/>
              <a:t>Arises within the CPU</a:t>
            </a:r>
          </a:p>
          <a:p>
            <a:pPr lvl="2"/>
            <a:r>
              <a:rPr lang="en-US" altLang="en-US" sz="2800" dirty="0" smtClean="0"/>
              <a:t>e.g., undefined </a:t>
            </a:r>
            <a:r>
              <a:rPr lang="en-US" altLang="en-US" sz="2800" dirty="0" err="1" smtClean="0"/>
              <a:t>opcode</a:t>
            </a:r>
            <a:r>
              <a:rPr lang="en-US" altLang="en-US" sz="2800" dirty="0" smtClean="0"/>
              <a:t>, system call, …</a:t>
            </a:r>
          </a:p>
          <a:p>
            <a:r>
              <a:rPr lang="en-US" altLang="en-US" b="1" dirty="0" smtClean="0"/>
              <a:t>Interrupt</a:t>
            </a:r>
            <a:r>
              <a:rPr lang="en-US" altLang="en-US" dirty="0" smtClean="0"/>
              <a:t> is an exception that comes from outside of the processor</a:t>
            </a:r>
          </a:p>
          <a:p>
            <a:pPr lvl="1"/>
            <a:r>
              <a:rPr lang="en-US" altLang="en-US" dirty="0" smtClean="0"/>
              <a:t>From an external I/O controller</a:t>
            </a:r>
          </a:p>
          <a:p>
            <a:r>
              <a:rPr lang="en-US" altLang="en-US" dirty="0" smtClean="0"/>
              <a:t> Some architectures use the term interrupt for all exceptions</a:t>
            </a:r>
          </a:p>
          <a:p>
            <a:r>
              <a:rPr lang="en-US" altLang="en-US" dirty="0" smtClean="0"/>
              <a:t>Exceptions require special system instructions and registers</a:t>
            </a:r>
          </a:p>
          <a:p>
            <a:r>
              <a:rPr lang="en-US" altLang="en-US" dirty="0" smtClean="0"/>
              <a:t>Dealing </a:t>
            </a:r>
            <a:r>
              <a:rPr lang="en-US" altLang="en-US" dirty="0"/>
              <a:t>with </a:t>
            </a:r>
            <a:r>
              <a:rPr lang="en-US" altLang="en-US" dirty="0" smtClean="0"/>
              <a:t>exceptions without </a:t>
            </a:r>
            <a:r>
              <a:rPr lang="en-US" altLang="en-US" dirty="0"/>
              <a:t>sacrificing performance is </a:t>
            </a:r>
            <a:r>
              <a:rPr lang="en-US" altLang="en-US" dirty="0" smtClean="0"/>
              <a:t>hard</a:t>
            </a:r>
            <a:endParaRPr lang="en-AU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2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Exceptions and Interrupts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89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creenshot 2022-02-14 at 11.56.5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15106" y="1713499"/>
            <a:ext cx="6849577" cy="4126841"/>
          </a:xfr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3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and Status Registers</a:t>
            </a:r>
            <a:endParaRPr lang="ru-RU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838200" y="1387060"/>
            <a:ext cx="3563983" cy="501374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</a:pPr>
            <a:r>
              <a:rPr lang="en-US" altLang="en-US" sz="3600" b="1" dirty="0" smtClean="0">
                <a:solidFill>
                  <a:srgbClr val="273272"/>
                </a:solidFill>
              </a:rPr>
              <a:t>Control and Status Registers (CSRs) </a:t>
            </a:r>
            <a:r>
              <a:rPr lang="en-US" altLang="en-US" sz="3600" dirty="0" smtClean="0">
                <a:solidFill>
                  <a:srgbClr val="273272"/>
                </a:solidFill>
              </a:rPr>
              <a:t>are system registers provided by RISC-V to control monitor system states</a:t>
            </a:r>
            <a:endParaRPr lang="en-US" altLang="en-US" sz="3600" b="1" dirty="0" smtClean="0">
              <a:solidFill>
                <a:srgbClr val="273272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</a:pPr>
            <a:r>
              <a:rPr lang="en-US" altLang="en-US" sz="3600" dirty="0" smtClean="0">
                <a:solidFill>
                  <a:srgbClr val="273272"/>
                </a:solidFill>
              </a:rPr>
              <a:t>CSR’s can be read, written and bits can be set/cleared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</a:pPr>
            <a:r>
              <a:rPr lang="en-US" altLang="en-US" sz="3600" dirty="0" smtClean="0">
                <a:solidFill>
                  <a:srgbClr val="273272"/>
                </a:solidFill>
              </a:rPr>
              <a:t>Each CSR has a special name and is assigned a unique function.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</a:pPr>
            <a:r>
              <a:rPr lang="en-US" altLang="en-US" sz="3600" dirty="0" smtClean="0">
                <a:solidFill>
                  <a:srgbClr val="273272"/>
                </a:solidFill>
              </a:rPr>
              <a:t>In this course, we focus on the user privilege level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§"/>
            </a:pPr>
            <a:r>
              <a:rPr lang="en-US" altLang="en-US" sz="3600" dirty="0" smtClean="0">
                <a:solidFill>
                  <a:srgbClr val="273272"/>
                </a:solidFill>
              </a:rPr>
              <a:t>We will use user-level CSRs to handle user-level exceptions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User Trap Setup</a:t>
            </a:r>
          </a:p>
          <a:p>
            <a:pPr lvl="1"/>
            <a:r>
              <a:rPr lang="en-US" b="1" dirty="0" err="1" smtClean="0"/>
              <a:t>ustatus</a:t>
            </a:r>
            <a:r>
              <a:rPr lang="en-US" dirty="0" smtClean="0"/>
              <a:t> – User status register</a:t>
            </a:r>
          </a:p>
          <a:p>
            <a:pPr lvl="1"/>
            <a:r>
              <a:rPr lang="en-US" b="1" dirty="0" err="1" smtClean="0"/>
              <a:t>uie</a:t>
            </a:r>
            <a:r>
              <a:rPr lang="en-US" dirty="0" smtClean="0"/>
              <a:t> – User interrupt-enable register</a:t>
            </a:r>
          </a:p>
          <a:p>
            <a:pPr lvl="1"/>
            <a:r>
              <a:rPr lang="en-US" b="1" dirty="0" err="1" smtClean="0"/>
              <a:t>utvec</a:t>
            </a:r>
            <a:r>
              <a:rPr lang="en-US" dirty="0" smtClean="0"/>
              <a:t> – User trap handler base address</a:t>
            </a:r>
          </a:p>
          <a:p>
            <a:r>
              <a:rPr lang="en-US" dirty="0" smtClean="0"/>
              <a:t>User Trap Handling</a:t>
            </a:r>
          </a:p>
          <a:p>
            <a:pPr lvl="1"/>
            <a:r>
              <a:rPr lang="en-US" b="1" dirty="0" err="1" smtClean="0"/>
              <a:t>uscratch</a:t>
            </a:r>
            <a:r>
              <a:rPr lang="en-US" dirty="0" smtClean="0"/>
              <a:t> – Scratch register for user trap handlers</a:t>
            </a:r>
          </a:p>
          <a:p>
            <a:pPr lvl="1"/>
            <a:r>
              <a:rPr lang="en-US" b="1" dirty="0" err="1" smtClean="0"/>
              <a:t>uepc</a:t>
            </a:r>
            <a:r>
              <a:rPr lang="en-US" dirty="0" smtClean="0"/>
              <a:t> – User exception program counter</a:t>
            </a:r>
          </a:p>
          <a:p>
            <a:pPr lvl="1"/>
            <a:r>
              <a:rPr lang="en-US" b="1" dirty="0" err="1" smtClean="0"/>
              <a:t>ucause</a:t>
            </a:r>
            <a:r>
              <a:rPr lang="en-US" dirty="0" smtClean="0"/>
              <a:t> – User trap cause</a:t>
            </a:r>
          </a:p>
          <a:p>
            <a:pPr lvl="1"/>
            <a:r>
              <a:rPr lang="en-US" b="1" dirty="0" err="1" smtClean="0"/>
              <a:t>utval</a:t>
            </a:r>
            <a:r>
              <a:rPr lang="en-US" dirty="0" smtClean="0"/>
              <a:t> – User bad address or instruction</a:t>
            </a:r>
          </a:p>
          <a:p>
            <a:pPr lvl="1"/>
            <a:r>
              <a:rPr lang="en-US" b="1" dirty="0" err="1" smtClean="0"/>
              <a:t>uip</a:t>
            </a:r>
            <a:r>
              <a:rPr lang="en-US" dirty="0" smtClean="0"/>
              <a:t> – User interrupt pending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4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CSR Registers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759822" y="1217242"/>
            <a:ext cx="10787743" cy="4997896"/>
          </a:xfrm>
        </p:spPr>
        <p:txBody>
          <a:bodyPr/>
          <a:lstStyle/>
          <a:p>
            <a:r>
              <a:rPr lang="en-US" b="1" dirty="0" err="1" smtClean="0"/>
              <a:t>ebreak</a:t>
            </a:r>
            <a:r>
              <a:rPr lang="en-US" dirty="0" smtClean="0"/>
              <a:t> – Pause execution (at a breakpoint)</a:t>
            </a:r>
          </a:p>
          <a:p>
            <a:r>
              <a:rPr lang="en-US" b="1" dirty="0" err="1" smtClean="0"/>
              <a:t>ecall</a:t>
            </a:r>
            <a:r>
              <a:rPr lang="en-US" dirty="0" smtClean="0"/>
              <a:t> – Execute a system call specified by value in a7</a:t>
            </a:r>
          </a:p>
          <a:p>
            <a:r>
              <a:rPr lang="en-US" b="1" dirty="0" err="1" smtClean="0"/>
              <a:t>uret</a:t>
            </a:r>
            <a:r>
              <a:rPr lang="en-US" dirty="0" smtClean="0"/>
              <a:t> – Return from handling an interrupt (to </a:t>
            </a:r>
            <a:r>
              <a:rPr lang="en-US" dirty="0" err="1" smtClean="0"/>
              <a:t>uepc</a:t>
            </a:r>
            <a:r>
              <a:rPr lang="en-US" dirty="0" smtClean="0"/>
              <a:t>)</a:t>
            </a:r>
          </a:p>
          <a:p>
            <a:r>
              <a:rPr lang="en-US" b="1" dirty="0" err="1" smtClean="0"/>
              <a:t>wfi</a:t>
            </a:r>
            <a:r>
              <a:rPr lang="en-US" dirty="0" smtClean="0"/>
              <a:t> – Wait for interrupt</a:t>
            </a:r>
          </a:p>
          <a:p>
            <a:r>
              <a:rPr lang="en-US" b="1" dirty="0" err="1" smtClean="0"/>
              <a:t>csrrc</a:t>
            </a:r>
            <a:r>
              <a:rPr lang="en-US" dirty="0" smtClean="0"/>
              <a:t>, </a:t>
            </a:r>
            <a:r>
              <a:rPr lang="en-US" b="1" dirty="0" err="1" smtClean="0"/>
              <a:t>csrrci</a:t>
            </a:r>
            <a:r>
              <a:rPr lang="en-US" dirty="0" smtClean="0"/>
              <a:t>, </a:t>
            </a:r>
            <a:r>
              <a:rPr lang="en-US" b="1" dirty="0" err="1" smtClean="0"/>
              <a:t>csrrs</a:t>
            </a:r>
            <a:r>
              <a:rPr lang="en-US" dirty="0" smtClean="0"/>
              <a:t>, </a:t>
            </a:r>
            <a:r>
              <a:rPr lang="en-US" b="1" dirty="0" err="1" smtClean="0"/>
              <a:t>csrrsi</a:t>
            </a:r>
            <a:r>
              <a:rPr lang="en-US" dirty="0" smtClean="0"/>
              <a:t>, </a:t>
            </a:r>
            <a:r>
              <a:rPr lang="en-US" b="1" dirty="0" err="1" smtClean="0"/>
              <a:t>csrrw</a:t>
            </a:r>
            <a:r>
              <a:rPr lang="en-US" dirty="0" smtClean="0"/>
              <a:t>, </a:t>
            </a:r>
            <a:r>
              <a:rPr lang="en-US" b="1" dirty="0" err="1" smtClean="0"/>
              <a:t>csrrwi</a:t>
            </a:r>
            <a:r>
              <a:rPr lang="en-US" dirty="0" smtClean="0"/>
              <a:t> – Read/write CSR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5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Instructions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Save PC of offending (or interrupted) instruction</a:t>
            </a:r>
          </a:p>
          <a:p>
            <a:pPr lvl="1"/>
            <a:r>
              <a:rPr lang="en-US" altLang="en-US" dirty="0"/>
              <a:t>In RISC-V: </a:t>
            </a:r>
            <a:r>
              <a:rPr lang="en-US" altLang="en-US" dirty="0" smtClean="0"/>
              <a:t>User </a:t>
            </a:r>
            <a:r>
              <a:rPr lang="en-US" altLang="en-US" dirty="0"/>
              <a:t>Exception Program Counter </a:t>
            </a:r>
            <a:r>
              <a:rPr lang="en-US" altLang="en-US" dirty="0" smtClean="0"/>
              <a:t>(UEPC</a:t>
            </a:r>
            <a:r>
              <a:rPr lang="en-US" altLang="en-US" dirty="0"/>
              <a:t>)</a:t>
            </a:r>
          </a:p>
          <a:p>
            <a:r>
              <a:rPr lang="en-US" altLang="en-US" dirty="0" smtClean="0"/>
              <a:t>Save </a:t>
            </a:r>
            <a:r>
              <a:rPr lang="en-US" altLang="en-US" dirty="0"/>
              <a:t>indication of the problem</a:t>
            </a:r>
          </a:p>
          <a:p>
            <a:pPr lvl="1"/>
            <a:r>
              <a:rPr lang="en-US" altLang="en-US" dirty="0"/>
              <a:t>In RISC-V: </a:t>
            </a:r>
            <a:r>
              <a:rPr lang="en-US" altLang="en-US" dirty="0" smtClean="0"/>
              <a:t>User </a:t>
            </a:r>
            <a:r>
              <a:rPr lang="en-US" altLang="en-US" dirty="0"/>
              <a:t>Exception Cause Register </a:t>
            </a:r>
            <a:r>
              <a:rPr lang="en-US" altLang="en-US" dirty="0" smtClean="0"/>
              <a:t>(UCAUSE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 smtClean="0"/>
              <a:t>32 </a:t>
            </a:r>
            <a:r>
              <a:rPr lang="en-US" altLang="en-US" dirty="0"/>
              <a:t>bits, but most bits unused</a:t>
            </a:r>
          </a:p>
          <a:p>
            <a:pPr lvl="2"/>
            <a:r>
              <a:rPr lang="en-US" altLang="en-US" sz="2800" dirty="0"/>
              <a:t>Exception code field: 2 for undefined opcode, 12 for hardware malfunction, …</a:t>
            </a:r>
          </a:p>
          <a:p>
            <a:r>
              <a:rPr lang="en-US" altLang="en-US" dirty="0"/>
              <a:t>Jump to handler</a:t>
            </a:r>
          </a:p>
          <a:p>
            <a:pPr lvl="1"/>
            <a:r>
              <a:rPr lang="en-US" altLang="en-US" dirty="0"/>
              <a:t>Assume at </a:t>
            </a:r>
            <a:r>
              <a:rPr lang="en-US" altLang="en-US" dirty="0" smtClean="0"/>
              <a:t>1C09 0000</a:t>
            </a:r>
            <a:r>
              <a:rPr lang="en-US" altLang="en-US" baseline="-25000" dirty="0" smtClean="0"/>
              <a:t>hex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6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Handling Exceptions in CPU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788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Alternate Mechanism: Vectored </a:t>
            </a:r>
            <a:r>
              <a:rPr lang="en-US" altLang="en-US" dirty="0"/>
              <a:t>Interrupts</a:t>
            </a:r>
          </a:p>
          <a:p>
            <a:pPr lvl="1"/>
            <a:r>
              <a:rPr lang="en-US" altLang="en-US" dirty="0"/>
              <a:t>Handler address determined by the cause</a:t>
            </a:r>
          </a:p>
          <a:p>
            <a:r>
              <a:rPr lang="en-US" altLang="en-US" dirty="0"/>
              <a:t>Exception vector address to be added to a vector table base register:</a:t>
            </a:r>
          </a:p>
          <a:p>
            <a:pPr lvl="1"/>
            <a:r>
              <a:rPr lang="en-US" altLang="en-US" dirty="0"/>
              <a:t>Undefined opcode	</a:t>
            </a:r>
            <a:r>
              <a:rPr lang="en-US" altLang="en-US" dirty="0" smtClean="0"/>
              <a:t>00 </a:t>
            </a:r>
            <a:r>
              <a:rPr lang="en-US" altLang="en-US" dirty="0"/>
              <a:t>0100 0000</a:t>
            </a:r>
            <a:r>
              <a:rPr lang="en-US" altLang="en-US" baseline="-25000" dirty="0"/>
              <a:t>two</a:t>
            </a:r>
          </a:p>
          <a:p>
            <a:pPr lvl="1"/>
            <a:r>
              <a:rPr lang="en-US" altLang="en-US" dirty="0"/>
              <a:t>Hardware malfunction:	01 1000 0000</a:t>
            </a:r>
            <a:r>
              <a:rPr lang="en-US" altLang="en-US" baseline="-25000" dirty="0"/>
              <a:t>two</a:t>
            </a:r>
            <a:endParaRPr lang="en-US" altLang="en-US" dirty="0"/>
          </a:p>
          <a:p>
            <a:pPr lvl="1"/>
            <a:r>
              <a:rPr lang="en-US" altLang="en-US" dirty="0"/>
              <a:t>…:				…</a:t>
            </a:r>
            <a:endParaRPr lang="en-US" altLang="en-US" baseline="-25000" dirty="0"/>
          </a:p>
          <a:p>
            <a:r>
              <a:rPr lang="en-US" altLang="en-US" dirty="0" smtClean="0"/>
              <a:t>Handler instructions </a:t>
            </a:r>
            <a:r>
              <a:rPr lang="en-US" altLang="en-US" dirty="0"/>
              <a:t>either</a:t>
            </a:r>
          </a:p>
          <a:p>
            <a:pPr lvl="1"/>
            <a:r>
              <a:rPr lang="en-US" altLang="en-US" dirty="0"/>
              <a:t>Deal with the interrupt, or</a:t>
            </a:r>
          </a:p>
          <a:p>
            <a:pPr lvl="1"/>
            <a:r>
              <a:rPr lang="en-US" altLang="en-US" dirty="0"/>
              <a:t>Jump to real </a:t>
            </a:r>
            <a:r>
              <a:rPr lang="en-US" altLang="en-US" dirty="0" smtClean="0"/>
              <a:t>handler</a:t>
            </a:r>
            <a:endParaRPr lang="en-AU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7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Handling Vectored Exceptions in CPU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487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Read cause, and transfer to relevant handler</a:t>
            </a:r>
          </a:p>
          <a:p>
            <a:r>
              <a:rPr lang="en-US" altLang="en-US" dirty="0"/>
              <a:t>Determine action required</a:t>
            </a:r>
          </a:p>
          <a:p>
            <a:r>
              <a:rPr lang="en-US" altLang="en-US" dirty="0"/>
              <a:t>If </a:t>
            </a:r>
            <a:r>
              <a:rPr lang="en-US" altLang="en-US" dirty="0" err="1"/>
              <a:t>restartable</a:t>
            </a:r>
            <a:endParaRPr lang="en-US" altLang="en-US" dirty="0"/>
          </a:p>
          <a:p>
            <a:pPr lvl="1"/>
            <a:r>
              <a:rPr lang="en-US" altLang="en-US" dirty="0"/>
              <a:t>Take corrective action</a:t>
            </a:r>
          </a:p>
          <a:p>
            <a:pPr lvl="1"/>
            <a:r>
              <a:rPr lang="en-US" altLang="en-US" dirty="0" smtClean="0"/>
              <a:t>Use UEPC </a:t>
            </a:r>
            <a:r>
              <a:rPr lang="en-US" altLang="en-US" dirty="0"/>
              <a:t>to return to program</a:t>
            </a:r>
          </a:p>
          <a:p>
            <a:r>
              <a:rPr lang="en-US" altLang="en-US" dirty="0"/>
              <a:t>Otherwise</a:t>
            </a:r>
          </a:p>
          <a:p>
            <a:pPr lvl="1"/>
            <a:r>
              <a:rPr lang="en-US" altLang="en-US" dirty="0"/>
              <a:t>Terminate program</a:t>
            </a:r>
          </a:p>
          <a:p>
            <a:pPr lvl="1"/>
            <a:r>
              <a:rPr lang="en-US" altLang="en-US" dirty="0"/>
              <a:t>Report error using </a:t>
            </a:r>
            <a:r>
              <a:rPr lang="en-US" altLang="en-US" dirty="0" smtClean="0"/>
              <a:t>UEPC</a:t>
            </a:r>
            <a:r>
              <a:rPr lang="en-US" altLang="en-US" dirty="0"/>
              <a:t>, </a:t>
            </a:r>
            <a:r>
              <a:rPr lang="en-US" altLang="en-US" dirty="0" smtClean="0"/>
              <a:t>UCAUSE</a:t>
            </a:r>
            <a:r>
              <a:rPr lang="en-US" altLang="en-US" dirty="0"/>
              <a:t>, </a:t>
            </a:r>
            <a:r>
              <a:rPr lang="en-US" altLang="en-US" dirty="0" smtClean="0"/>
              <a:t>…</a:t>
            </a:r>
            <a:endParaRPr lang="en-AU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8</a:t>
            </a:fld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Handler 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75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38200" y="1099674"/>
            <a:ext cx="10515600" cy="552319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00" dirty="0" smtClean="0">
                <a:solidFill>
                  <a:srgbClr val="00B050"/>
                </a:solidFill>
              </a:rPr>
              <a:t># Example with a trivial exception handler that just returns to the next instruction.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00" dirty="0" smtClean="0"/>
              <a:t>     </a:t>
            </a:r>
            <a:r>
              <a:rPr lang="en-US" sz="2100" b="1" dirty="0" smtClean="0"/>
              <a:t>.text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00" dirty="0" smtClean="0"/>
              <a:t>     </a:t>
            </a:r>
            <a:r>
              <a:rPr lang="en-US" sz="2100" b="1" dirty="0" smtClean="0">
                <a:solidFill>
                  <a:schemeClr val="accent1"/>
                </a:solidFill>
              </a:rPr>
              <a:t>j</a:t>
            </a:r>
            <a:r>
              <a:rPr lang="en-US" sz="2100" dirty="0" smtClean="0"/>
              <a:t> main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00" dirty="0" smtClean="0"/>
              <a:t>handler: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00" dirty="0" smtClean="0"/>
              <a:t>     </a:t>
            </a:r>
            <a:r>
              <a:rPr lang="en-US" sz="2100" dirty="0" smtClean="0">
                <a:solidFill>
                  <a:srgbClr val="00B050"/>
                </a:solidFill>
              </a:rPr>
              <a:t># Just ignore it by moving </a:t>
            </a:r>
            <a:r>
              <a:rPr lang="en-US" sz="2100" dirty="0" err="1" smtClean="0">
                <a:solidFill>
                  <a:srgbClr val="00B050"/>
                </a:solidFill>
              </a:rPr>
              <a:t>uepc</a:t>
            </a:r>
            <a:r>
              <a:rPr lang="en-US" sz="2100" dirty="0" smtClean="0">
                <a:solidFill>
                  <a:srgbClr val="00B050"/>
                </a:solidFill>
              </a:rPr>
              <a:t> to the next instruction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00" dirty="0" smtClean="0"/>
              <a:t>     </a:t>
            </a:r>
            <a:r>
              <a:rPr lang="en-US" sz="2100" b="1" dirty="0" err="1" smtClean="0">
                <a:solidFill>
                  <a:schemeClr val="accent1"/>
                </a:solidFill>
              </a:rPr>
              <a:t>csrrw</a:t>
            </a:r>
            <a:r>
              <a:rPr lang="en-US" sz="2100" dirty="0" smtClean="0"/>
              <a:t>  </a:t>
            </a:r>
            <a:r>
              <a:rPr lang="en-US" sz="2100" dirty="0" smtClean="0">
                <a:solidFill>
                  <a:srgbClr val="FF0000"/>
                </a:solidFill>
              </a:rPr>
              <a:t>t0</a:t>
            </a:r>
            <a:r>
              <a:rPr lang="en-US" sz="2100" dirty="0" smtClean="0"/>
              <a:t>, </a:t>
            </a:r>
            <a:r>
              <a:rPr lang="en-US" sz="2100" dirty="0" err="1" smtClean="0"/>
              <a:t>uepc</a:t>
            </a:r>
            <a:r>
              <a:rPr lang="en-US" sz="2100" dirty="0" smtClean="0"/>
              <a:t>, </a:t>
            </a:r>
            <a:r>
              <a:rPr lang="en-US" sz="2100" dirty="0" smtClean="0">
                <a:solidFill>
                  <a:srgbClr val="FF0000"/>
                </a:solidFill>
              </a:rPr>
              <a:t>zero</a:t>
            </a:r>
            <a:r>
              <a:rPr lang="en-US" sz="2100" dirty="0" smtClean="0"/>
              <a:t>  </a:t>
            </a:r>
            <a:r>
              <a:rPr lang="en-US" sz="2100" dirty="0" smtClean="0">
                <a:solidFill>
                  <a:srgbClr val="00B050"/>
                </a:solidFill>
              </a:rPr>
              <a:t># load exception PC into t0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00" dirty="0" smtClean="0"/>
              <a:t>     </a:t>
            </a:r>
            <a:r>
              <a:rPr lang="en-US" sz="2100" b="1" dirty="0" err="1" smtClean="0">
                <a:solidFill>
                  <a:schemeClr val="accent1"/>
                </a:solidFill>
              </a:rPr>
              <a:t>addi</a:t>
            </a:r>
            <a:r>
              <a:rPr lang="en-US" sz="2100" dirty="0" smtClean="0"/>
              <a:t>    </a:t>
            </a:r>
            <a:r>
              <a:rPr lang="en-US" sz="2100" dirty="0" smtClean="0">
                <a:solidFill>
                  <a:srgbClr val="FF0000"/>
                </a:solidFill>
              </a:rPr>
              <a:t>t0</a:t>
            </a:r>
            <a:r>
              <a:rPr lang="en-US" sz="2100" dirty="0" smtClean="0"/>
              <a:t>, </a:t>
            </a:r>
            <a:r>
              <a:rPr lang="en-US" sz="2100" dirty="0" smtClean="0">
                <a:solidFill>
                  <a:srgbClr val="FF0000"/>
                </a:solidFill>
              </a:rPr>
              <a:t>t0</a:t>
            </a:r>
            <a:r>
              <a:rPr lang="en-US" sz="2100" dirty="0" smtClean="0"/>
              <a:t>, 4             </a:t>
            </a:r>
            <a:r>
              <a:rPr lang="en-US" sz="2100" dirty="0" smtClean="0">
                <a:solidFill>
                  <a:srgbClr val="00B050"/>
                </a:solidFill>
              </a:rPr>
              <a:t># increment t0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00" dirty="0" smtClean="0"/>
              <a:t>     </a:t>
            </a:r>
            <a:r>
              <a:rPr lang="en-US" sz="2100" b="1" dirty="0" err="1" smtClean="0">
                <a:solidFill>
                  <a:schemeClr val="accent1"/>
                </a:solidFill>
              </a:rPr>
              <a:t>csrrw</a:t>
            </a:r>
            <a:r>
              <a:rPr lang="en-US" sz="2100" dirty="0" smtClean="0"/>
              <a:t>  </a:t>
            </a:r>
            <a:r>
              <a:rPr lang="en-US" sz="2100" dirty="0" smtClean="0">
                <a:solidFill>
                  <a:srgbClr val="FF0000"/>
                </a:solidFill>
              </a:rPr>
              <a:t>zero</a:t>
            </a:r>
            <a:r>
              <a:rPr lang="en-US" sz="2100" dirty="0" smtClean="0"/>
              <a:t>, </a:t>
            </a:r>
            <a:r>
              <a:rPr lang="en-US" sz="2100" dirty="0" err="1" smtClean="0"/>
              <a:t>uepc</a:t>
            </a:r>
            <a:r>
              <a:rPr lang="en-US" sz="2100" dirty="0" smtClean="0"/>
              <a:t>, </a:t>
            </a:r>
            <a:r>
              <a:rPr lang="en-US" sz="2100" dirty="0" smtClean="0">
                <a:solidFill>
                  <a:srgbClr val="FF0000"/>
                </a:solidFill>
              </a:rPr>
              <a:t>t0</a:t>
            </a:r>
            <a:r>
              <a:rPr lang="en-US" sz="2100" dirty="0" smtClean="0"/>
              <a:t>  </a:t>
            </a:r>
            <a:r>
              <a:rPr lang="en-US" sz="2100" dirty="0" smtClean="0">
                <a:solidFill>
                  <a:srgbClr val="00B050"/>
                </a:solidFill>
              </a:rPr>
              <a:t># update exception PC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00" dirty="0" smtClean="0"/>
              <a:t>     </a:t>
            </a:r>
            <a:r>
              <a:rPr lang="en-US" sz="2100" b="1" dirty="0" err="1" smtClean="0">
                <a:solidFill>
                  <a:schemeClr val="accent1"/>
                </a:solidFill>
              </a:rPr>
              <a:t>uret</a:t>
            </a:r>
            <a:r>
              <a:rPr lang="en-US" sz="2100" dirty="0" smtClean="0"/>
              <a:t>                               </a:t>
            </a:r>
            <a:r>
              <a:rPr lang="en-US" sz="2100" dirty="0" smtClean="0">
                <a:solidFill>
                  <a:srgbClr val="00B050"/>
                </a:solidFill>
              </a:rPr>
              <a:t># return to </a:t>
            </a:r>
            <a:r>
              <a:rPr lang="en-US" sz="2100" dirty="0" err="1" smtClean="0">
                <a:solidFill>
                  <a:srgbClr val="00B050"/>
                </a:solidFill>
              </a:rPr>
              <a:t>uepc</a:t>
            </a:r>
            <a:endParaRPr lang="en-US" sz="2100" dirty="0" smtClean="0">
              <a:solidFill>
                <a:srgbClr val="00B05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00" dirty="0" smtClean="0"/>
              <a:t>main: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00" dirty="0" smtClean="0"/>
              <a:t>     </a:t>
            </a:r>
            <a:r>
              <a:rPr lang="en-US" sz="2100" b="1" dirty="0" smtClean="0">
                <a:solidFill>
                  <a:schemeClr val="accent1"/>
                </a:solidFill>
              </a:rPr>
              <a:t>la</a:t>
            </a:r>
            <a:r>
              <a:rPr lang="en-US" sz="2100" dirty="0" smtClean="0"/>
              <a:t>         </a:t>
            </a:r>
            <a:r>
              <a:rPr lang="en-US" sz="2100" dirty="0" smtClean="0">
                <a:solidFill>
                  <a:srgbClr val="FF0000"/>
                </a:solidFill>
              </a:rPr>
              <a:t>t0</a:t>
            </a:r>
            <a:r>
              <a:rPr lang="en-US" sz="2100" dirty="0" smtClean="0"/>
              <a:t>, handler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00" dirty="0" smtClean="0"/>
              <a:t>     </a:t>
            </a:r>
            <a:r>
              <a:rPr lang="en-US" sz="2100" b="1" dirty="0" err="1" smtClean="0">
                <a:solidFill>
                  <a:schemeClr val="accent1"/>
                </a:solidFill>
              </a:rPr>
              <a:t>csrrw</a:t>
            </a:r>
            <a:r>
              <a:rPr lang="en-US" sz="2100" dirty="0" smtClean="0"/>
              <a:t>  </a:t>
            </a:r>
            <a:r>
              <a:rPr lang="en-US" sz="2100" dirty="0" smtClean="0">
                <a:solidFill>
                  <a:srgbClr val="FF0000"/>
                </a:solidFill>
              </a:rPr>
              <a:t>zero</a:t>
            </a:r>
            <a:r>
              <a:rPr lang="en-US" sz="2100" dirty="0" smtClean="0"/>
              <a:t>, </a:t>
            </a:r>
            <a:r>
              <a:rPr lang="en-US" sz="2100" dirty="0" err="1" smtClean="0"/>
              <a:t>utvec</a:t>
            </a:r>
            <a:r>
              <a:rPr lang="en-US" sz="2100" dirty="0" smtClean="0"/>
              <a:t>, </a:t>
            </a:r>
            <a:r>
              <a:rPr lang="en-US" sz="2100" dirty="0" smtClean="0">
                <a:solidFill>
                  <a:srgbClr val="FF0000"/>
                </a:solidFill>
              </a:rPr>
              <a:t>t0</a:t>
            </a:r>
            <a:r>
              <a:rPr lang="en-US" sz="2100" dirty="0" smtClean="0"/>
              <a:t>  </a:t>
            </a:r>
            <a:r>
              <a:rPr lang="en-US" sz="2100" dirty="0" smtClean="0">
                <a:solidFill>
                  <a:srgbClr val="00B050"/>
                </a:solidFill>
              </a:rPr>
              <a:t># set </a:t>
            </a:r>
            <a:r>
              <a:rPr lang="en-US" sz="2100" dirty="0" err="1" smtClean="0">
                <a:solidFill>
                  <a:srgbClr val="00B050"/>
                </a:solidFill>
              </a:rPr>
              <a:t>utvec</a:t>
            </a:r>
            <a:r>
              <a:rPr lang="en-US" sz="2100" dirty="0" smtClean="0">
                <a:solidFill>
                  <a:srgbClr val="00B050"/>
                </a:solidFill>
              </a:rPr>
              <a:t> (5) to the handlers address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00" dirty="0" smtClean="0"/>
              <a:t>     </a:t>
            </a:r>
            <a:r>
              <a:rPr lang="en-US" sz="2100" b="1" dirty="0" err="1" smtClean="0">
                <a:solidFill>
                  <a:schemeClr val="accent1"/>
                </a:solidFill>
              </a:rPr>
              <a:t>csrrsi</a:t>
            </a:r>
            <a:r>
              <a:rPr lang="en-US" sz="2100" dirty="0" smtClean="0"/>
              <a:t>  </a:t>
            </a:r>
            <a:r>
              <a:rPr lang="en-US" sz="2100" dirty="0" smtClean="0">
                <a:solidFill>
                  <a:srgbClr val="FF0000"/>
                </a:solidFill>
              </a:rPr>
              <a:t>zero</a:t>
            </a:r>
            <a:r>
              <a:rPr lang="en-US" sz="2100" dirty="0" smtClean="0"/>
              <a:t>, </a:t>
            </a:r>
            <a:r>
              <a:rPr lang="en-US" sz="2100" dirty="0" err="1" smtClean="0"/>
              <a:t>ustatus</a:t>
            </a:r>
            <a:r>
              <a:rPr lang="en-US" sz="2100" dirty="0" smtClean="0"/>
              <a:t>, 1 </a:t>
            </a:r>
            <a:r>
              <a:rPr lang="en-US" sz="2100" dirty="0" smtClean="0">
                <a:solidFill>
                  <a:srgbClr val="00B050"/>
                </a:solidFill>
              </a:rPr>
              <a:t># set interrupt enable bit in </a:t>
            </a:r>
            <a:r>
              <a:rPr lang="en-US" sz="2100" dirty="0" err="1" smtClean="0">
                <a:solidFill>
                  <a:srgbClr val="00B050"/>
                </a:solidFill>
              </a:rPr>
              <a:t>ustatus</a:t>
            </a:r>
            <a:r>
              <a:rPr lang="en-US" sz="2100" dirty="0" smtClean="0">
                <a:solidFill>
                  <a:srgbClr val="00B050"/>
                </a:solidFill>
              </a:rPr>
              <a:t> (0)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00" dirty="0" smtClean="0"/>
              <a:t>     </a:t>
            </a:r>
            <a:r>
              <a:rPr lang="en-US" sz="2100" b="1" dirty="0" err="1" smtClean="0">
                <a:solidFill>
                  <a:schemeClr val="accent1"/>
                </a:solidFill>
              </a:rPr>
              <a:t>lw</a:t>
            </a:r>
            <a:r>
              <a:rPr lang="en-US" sz="2100" dirty="0" smtClean="0"/>
              <a:t>        </a:t>
            </a:r>
            <a:r>
              <a:rPr lang="en-US" sz="2100" dirty="0" smtClean="0">
                <a:solidFill>
                  <a:srgbClr val="FF0000"/>
                </a:solidFill>
              </a:rPr>
              <a:t>zero</a:t>
            </a:r>
            <a:r>
              <a:rPr lang="en-US" sz="2100" dirty="0" smtClean="0"/>
              <a:t>, 0(</a:t>
            </a:r>
            <a:r>
              <a:rPr lang="en-US" sz="2100" dirty="0" smtClean="0">
                <a:solidFill>
                  <a:srgbClr val="FF0000"/>
                </a:solidFill>
              </a:rPr>
              <a:t>zero</a:t>
            </a:r>
            <a:r>
              <a:rPr lang="en-US" sz="2100" dirty="0" smtClean="0"/>
              <a:t>)       </a:t>
            </a:r>
            <a:r>
              <a:rPr lang="en-US" sz="2100" dirty="0" smtClean="0">
                <a:solidFill>
                  <a:srgbClr val="00B050"/>
                </a:solidFill>
              </a:rPr>
              <a:t># trigger trap for Load access fault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lang="en-US" sz="2100" dirty="0" smtClean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00" dirty="0" smtClean="0"/>
              <a:t>     </a:t>
            </a:r>
            <a:r>
              <a:rPr lang="en-US" sz="2100" b="1" dirty="0" err="1" smtClean="0">
                <a:solidFill>
                  <a:schemeClr val="accent1"/>
                </a:solidFill>
              </a:rPr>
              <a:t>li</a:t>
            </a:r>
            <a:r>
              <a:rPr lang="en-US" sz="2100" dirty="0" smtClean="0"/>
              <a:t>        </a:t>
            </a:r>
            <a:r>
              <a:rPr lang="en-US" sz="2100" dirty="0" smtClean="0">
                <a:solidFill>
                  <a:srgbClr val="FF0000"/>
                </a:solidFill>
              </a:rPr>
              <a:t>a7</a:t>
            </a:r>
            <a:r>
              <a:rPr lang="en-US" sz="2100" dirty="0" smtClean="0"/>
              <a:t>, 10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100" dirty="0" smtClean="0"/>
              <a:t>     </a:t>
            </a:r>
            <a:r>
              <a:rPr lang="en-US" sz="2100" b="1" dirty="0" err="1" smtClean="0">
                <a:solidFill>
                  <a:schemeClr val="accent1"/>
                </a:solidFill>
              </a:rPr>
              <a:t>ecall</a:t>
            </a:r>
            <a:endParaRPr lang="ru-RU" sz="2100" b="1" dirty="0">
              <a:solidFill>
                <a:schemeClr val="accent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397BFD8-F312-4EF2-A268-44FB4BDDBBB0}" type="slidenum">
              <a:rPr lang="ru-RU" smtClean="0"/>
              <a:pPr algn="ctr"/>
              <a:t>9</a:t>
            </a:fld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Trivial Exception Handler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Дымчатое стекло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bg1"/>
        </a:solidFill>
      </a:spPr>
      <a:bodyPr wrap="square" lIns="72000" tIns="25200" rIns="0" bIns="25200" rtlCol="0" anchor="ctr" anchorCtr="0">
        <a:normAutofit/>
      </a:bodyPr>
      <a:lstStyle>
        <a:defPPr>
          <a:defRPr sz="4400" b="0" dirty="0" smtClean="0">
            <a:solidFill>
              <a:srgbClr val="2E5E8E"/>
            </a:solidFill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20530</TotalTime>
  <Words>733</Words>
  <Application>Microsoft Office PowerPoint</Application>
  <PresentationFormat>Widescreen</PresentationFormat>
  <Paragraphs>161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Lucida Console</vt:lpstr>
      <vt:lpstr>Wingdings</vt:lpstr>
      <vt:lpstr>Тема Office</vt:lpstr>
      <vt:lpstr>Computer Architecture and Operating Systems Lecture 11: Exceptions</vt:lpstr>
      <vt:lpstr>Exceptions and Interrupts</vt:lpstr>
      <vt:lpstr>Control and Status Registers</vt:lpstr>
      <vt:lpstr>Main CSR Registers</vt:lpstr>
      <vt:lpstr>System Instructions</vt:lpstr>
      <vt:lpstr>Handling Exceptions in CPU</vt:lpstr>
      <vt:lpstr>Handling Vectored Exceptions in CPU</vt:lpstr>
      <vt:lpstr>Handler Actions</vt:lpstr>
      <vt:lpstr>Trivial Exception Handler</vt:lpstr>
      <vt:lpstr>Exceptions in a Pipeline</vt:lpstr>
      <vt:lpstr>Pipeline with Exceptions</vt:lpstr>
      <vt:lpstr>Exception Properties</vt:lpstr>
      <vt:lpstr>Exception Example</vt:lpstr>
      <vt:lpstr>Exception Example</vt:lpstr>
      <vt:lpstr>Exception Example</vt:lpstr>
      <vt:lpstr>Multiple Exceptions</vt:lpstr>
      <vt:lpstr>Imprecise Exceptions</vt:lpstr>
      <vt:lpstr>Any Questions?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and Operating Systems Lecture X: Lecture Topic</dc:title>
  <dc:creator>Sergey</dc:creator>
  <cp:lastModifiedBy>Andrei Tatarnikov</cp:lastModifiedBy>
  <cp:revision>469</cp:revision>
  <dcterms:created xsi:type="dcterms:W3CDTF">2015-11-11T03:30:50Z</dcterms:created>
  <dcterms:modified xsi:type="dcterms:W3CDTF">2023-02-12T15:53:37Z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(2)G/0n5s0OJt210kN0rMWPVQgnJI6CDE+6BJT+m6OwLQhkCYjwBoWUkYgkanWIKkgRsYh1B8Uj
e9GKfJM6aX3r56ETiFwURgdOiBOzXg//2GJs86GhGmUDxNF53xchHKM7j5AmpDAb9kCVOthI
Vzwq8aqehDohU2q0rm75EVuWLFLycQxUptlmAykA+3y+mCquEUlzScYjU+C0yNJA0e25zFTR
VsiptQwuBlrGi0PH0B</vt:lpwstr>
  </property>
  <property fmtid="{D5CDD505-2E9C-101B-9397-08002B2CF9AE}" pid="3" name="_2015_ms_pID_7253431">
    <vt:lpwstr>cFpAZV5KZCnc4SP5f7FtzXr/76MDjckm9A3DXxVCfqeMgEQYiQ0I+M
4j2HbcKpUuwdcu9RQEEs4C2URPiN+OAiEjj+Hnx0ogsoNU0RUZ2tVUDezP69WF3SgS0C61Fy
Mt8fLffal9Igb8Y/bfA71baKTUgfKfEcrC/ahGnsp/HEWn8Mjtc1ed1HsSBiMbW5tJ3TsC4f
MGpi5EfdQ8hu73PY</vt:lpwstr>
  </property>
</Properties>
</file>