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3" r:id="rId3"/>
    <p:sldId id="374" r:id="rId4"/>
    <p:sldId id="375" r:id="rId5"/>
    <p:sldId id="376" r:id="rId6"/>
    <p:sldId id="377" r:id="rId7"/>
    <p:sldId id="405" r:id="rId8"/>
    <p:sldId id="406" r:id="rId9"/>
    <p:sldId id="407" r:id="rId10"/>
    <p:sldId id="408" r:id="rId11"/>
    <p:sldId id="409" r:id="rId12"/>
    <p:sldId id="415" r:id="rId13"/>
    <p:sldId id="416" r:id="rId14"/>
    <p:sldId id="417" r:id="rId15"/>
    <p:sldId id="418" r:id="rId16"/>
    <p:sldId id="419" r:id="rId17"/>
    <p:sldId id="396" r:id="rId18"/>
    <p:sldId id="420" r:id="rId19"/>
    <p:sldId id="378" r:id="rId20"/>
    <p:sldId id="379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404" r:id="rId37"/>
    <p:sldId id="380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72"/>
    <a:srgbClr val="F3B217"/>
    <a:srgbClr val="2F5CB5"/>
    <a:srgbClr val="F7B217"/>
    <a:srgbClr val="F07F09"/>
    <a:srgbClr val="FF6600"/>
    <a:srgbClr val="273272"/>
    <a:srgbClr val="F8BA30"/>
    <a:srgbClr val="FFC000"/>
    <a:srgbClr val="2E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2" autoAdjust="0"/>
    <p:restoredTop sz="91484" autoAdjust="0"/>
  </p:normalViewPr>
  <p:slideViewPr>
    <p:cSldViewPr snapToGrid="0">
      <p:cViewPr varScale="1">
        <p:scale>
          <a:sx n="70" d="100"/>
          <a:sy n="70" d="100"/>
        </p:scale>
        <p:origin x="5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9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43791"/>
          </a:xfrm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7B217"/>
                </a:solidFill>
              </a:rPr>
              <a:t>Computer Architecture </a:t>
            </a:r>
            <a:r>
              <a:rPr lang="en-US" b="1" dirty="0" smtClean="0"/>
              <a:t>and Operating Systems</a:t>
            </a:r>
            <a:br>
              <a:rPr lang="en-US" b="1" dirty="0" smtClean="0"/>
            </a:br>
            <a:r>
              <a:rPr lang="en-US" b="1" smtClean="0"/>
              <a:t>Lecture 10: </a:t>
            </a:r>
            <a:r>
              <a:rPr lang="en-US" b="1" dirty="0" smtClean="0"/>
              <a:t>Processor and Pipeline</a:t>
            </a:r>
            <a:endParaRPr lang="ru-RU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734112"/>
          </a:xfrm>
        </p:spPr>
        <p:txBody>
          <a:bodyPr/>
          <a:lstStyle/>
          <a:p>
            <a:r>
              <a:rPr lang="en-US" altLang="en-US" dirty="0"/>
              <a:t>Register with write control</a:t>
            </a:r>
          </a:p>
          <a:p>
            <a:pPr lvl="1"/>
            <a:r>
              <a:rPr lang="en-US" altLang="en-US" dirty="0"/>
              <a:t>Only updates on clock edge when write control input is 1</a:t>
            </a:r>
          </a:p>
          <a:p>
            <a:pPr lvl="1"/>
            <a:r>
              <a:rPr lang="en-US" altLang="en-US" dirty="0"/>
              <a:t>Used when stored value is required </a:t>
            </a:r>
            <a:r>
              <a:rPr lang="en-US" altLang="en-US" dirty="0" smtClean="0"/>
              <a:t>later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Sequential Elements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15003" y="3809035"/>
            <a:ext cx="2306638" cy="1432037"/>
            <a:chOff x="340" y="2750"/>
            <a:chExt cx="1453" cy="77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30" y="2750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94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794" y="33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29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67" y="279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6" y="3207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565" y="279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930" y="3294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930" y="3340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93" y="315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40" y="302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Write</a:t>
              </a:r>
              <a:endParaRPr lang="en-AU" altLang="en-US" sz="1800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4267059" y="3277152"/>
            <a:ext cx="6689250" cy="2451037"/>
            <a:chOff x="2004" y="2387"/>
            <a:chExt cx="3144" cy="1497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517" y="2840"/>
              <a:ext cx="8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334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3334" y="3022"/>
              <a:ext cx="1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4558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4558" y="2840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517" y="3884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 flipV="1">
              <a:off x="2503" y="2387"/>
              <a:ext cx="14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004" y="2844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Write</a:t>
              </a:r>
              <a:endParaRPr lang="en-AU" altLang="en-US" sz="1600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2140" y="31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D</a:t>
              </a:r>
              <a:endParaRPr lang="en-AU" altLang="en-US" sz="1600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2140" y="3524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Q</a:t>
              </a:r>
              <a:endParaRPr lang="en-AU" altLang="en-US" sz="16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517" y="3203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152" y="3203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517" y="3567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698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699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966" y="3566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4241" y="3203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2698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2698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3242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3242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2517" y="265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787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787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4331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4331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>
              <a:off x="4875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4876" y="2477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2140" y="2481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Clk</a:t>
              </a:r>
              <a:endParaRPr lang="en-AU" altLang="en-US" sz="1600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789" y="3566"/>
              <a:ext cx="2178" cy="182"/>
            </a:xfrm>
            <a:custGeom>
              <a:avLst/>
              <a:gdLst>
                <a:gd name="T0" fmla="*/ 0 w 2178"/>
                <a:gd name="T1" fmla="*/ 91 h 182"/>
                <a:gd name="T2" fmla="*/ 46 w 2178"/>
                <a:gd name="T3" fmla="*/ 0 h 182"/>
                <a:gd name="T4" fmla="*/ 2132 w 2178"/>
                <a:gd name="T5" fmla="*/ 0 h 182"/>
                <a:gd name="T6" fmla="*/ 2178 w 2178"/>
                <a:gd name="T7" fmla="*/ 91 h 182"/>
                <a:gd name="T8" fmla="*/ 2132 w 2178"/>
                <a:gd name="T9" fmla="*/ 182 h 182"/>
                <a:gd name="T10" fmla="*/ 46 w 2178"/>
                <a:gd name="T11" fmla="*/ 182 h 182"/>
                <a:gd name="T12" fmla="*/ 0 w 2178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8"/>
                <a:gd name="T22" fmla="*/ 0 h 182"/>
                <a:gd name="T23" fmla="*/ 2178 w 2178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8" h="182">
                  <a:moveTo>
                    <a:pt x="0" y="91"/>
                  </a:moveTo>
                  <a:lnTo>
                    <a:pt x="46" y="0"/>
                  </a:lnTo>
                  <a:lnTo>
                    <a:pt x="2132" y="0"/>
                  </a:lnTo>
                  <a:lnTo>
                    <a:pt x="2178" y="91"/>
                  </a:lnTo>
                  <a:lnTo>
                    <a:pt x="2132" y="182"/>
                  </a:lnTo>
                  <a:lnTo>
                    <a:pt x="46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875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876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2698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3787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>
              <a:off x="4875" y="2387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83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2757843"/>
          </a:xfrm>
        </p:spPr>
        <p:txBody>
          <a:bodyPr/>
          <a:lstStyle/>
          <a:p>
            <a:r>
              <a:rPr lang="en-US" altLang="en-US" dirty="0"/>
              <a:t>Combinational logic transforms data during clock cycles</a:t>
            </a:r>
          </a:p>
          <a:p>
            <a:pPr lvl="1"/>
            <a:r>
              <a:rPr lang="en-US" altLang="en-US" dirty="0"/>
              <a:t>Between clock edges</a:t>
            </a:r>
          </a:p>
          <a:p>
            <a:pPr lvl="1"/>
            <a:r>
              <a:rPr lang="en-US" altLang="en-US" dirty="0"/>
              <a:t>Input from state elements, output to state element</a:t>
            </a:r>
          </a:p>
          <a:p>
            <a:pPr lvl="1"/>
            <a:r>
              <a:rPr lang="en-US" altLang="en-US" dirty="0"/>
              <a:t>Longest delay determines clock </a:t>
            </a:r>
            <a:r>
              <a:rPr lang="en-US" altLang="en-US" dirty="0" smtClean="0"/>
              <a:t>period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Clocking Methodology</a:t>
            </a:r>
            <a:endParaRPr lang="en-US" dirty="0"/>
          </a:p>
        </p:txBody>
      </p:sp>
      <p:pic>
        <p:nvPicPr>
          <p:cNvPr id="5" name="Picture 6" descr="f04-04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14" y="4422991"/>
            <a:ext cx="3901753" cy="9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04-0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9" y="4285816"/>
            <a:ext cx="5228245" cy="15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8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Control signals derived from instruction</a:t>
            </a:r>
            <a:endParaRPr lang="en-AU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Main </a:t>
            </a:r>
            <a:r>
              <a:rPr lang="en-US" altLang="en-US" dirty="0"/>
              <a:t>Control Unit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64" y="1824854"/>
            <a:ext cx="7077471" cy="21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13" y="4355717"/>
            <a:ext cx="8310390" cy="207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6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/>
              <a:t>Datapath</a:t>
            </a:r>
            <a:r>
              <a:rPr lang="en-AU" altLang="en-US" dirty="0"/>
              <a:t> With Control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58" y="1199075"/>
            <a:ext cx="6929947" cy="53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0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R-Type Instruction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26" y="1197092"/>
            <a:ext cx="6929947" cy="53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96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Load Instruction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26" y="1272338"/>
            <a:ext cx="6929947" cy="53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BEQ Instruction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26" y="1202765"/>
            <a:ext cx="6929947" cy="53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7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Longest delay determines clock period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Critical path: load instruction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Instruction memory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register file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ALU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data memory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register file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Not feasible to vary period for different instructions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Violates design principle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Making the common case fast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We will improve performance by </a:t>
            </a:r>
            <a:r>
              <a:rPr lang="en-US" altLang="en-US" dirty="0" smtClean="0"/>
              <a:t>pipelining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Performance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1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11097"/>
            <a:ext cx="10515600" cy="3200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Response time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How long it takes to do a task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Throughput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Total work done per unit </a:t>
            </a:r>
            <a:r>
              <a:rPr lang="en-US" altLang="en-US" dirty="0" smtClean="0"/>
              <a:t>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Response Time and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4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79272"/>
            <a:ext cx="10515600" cy="1018495"/>
          </a:xfrm>
        </p:spPr>
        <p:txBody>
          <a:bodyPr>
            <a:noAutofit/>
          </a:bodyPr>
          <a:lstStyle/>
          <a:p>
            <a:r>
              <a:rPr lang="en-US" altLang="en-US" dirty="0"/>
              <a:t>Pipelined laundry: overlapping execution</a:t>
            </a:r>
          </a:p>
          <a:p>
            <a:pPr lvl="1"/>
            <a:r>
              <a:rPr lang="en-US" altLang="en-US" sz="3600" dirty="0"/>
              <a:t>Parallelism improves performance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Pipelining Analogy</a:t>
            </a:r>
            <a:endParaRPr lang="en-US" dirty="0"/>
          </a:p>
        </p:txBody>
      </p:sp>
      <p:pic>
        <p:nvPicPr>
          <p:cNvPr id="5" name="Picture 8" descr="f04-25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2" y="2122765"/>
            <a:ext cx="5825009" cy="46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265499" y="2261913"/>
            <a:ext cx="4412974" cy="3524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6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217"/>
              </a:buClr>
              <a:buFont typeface="Wingdings" pitchFamily="2" charset="2"/>
              <a:buChar char="§"/>
              <a:defRPr sz="32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Four loads:</a:t>
            </a:r>
          </a:p>
          <a:p>
            <a:pPr lvl="1"/>
            <a:r>
              <a:rPr lang="en-US" altLang="en-US" dirty="0"/>
              <a:t>Speedup</a:t>
            </a:r>
            <a:br>
              <a:rPr lang="en-US" altLang="en-US" dirty="0"/>
            </a:br>
            <a:r>
              <a:rPr lang="en-US" altLang="en-US" dirty="0"/>
              <a:t>= 8/3.5 = 2.3</a:t>
            </a:r>
          </a:p>
          <a:p>
            <a:r>
              <a:rPr lang="en-US" altLang="en-US" sz="3200" dirty="0"/>
              <a:t>Non-stop:</a:t>
            </a:r>
          </a:p>
          <a:p>
            <a:pPr lvl="1"/>
            <a:r>
              <a:rPr lang="en-US" altLang="en-US" dirty="0"/>
              <a:t>Speedup</a:t>
            </a:r>
            <a:br>
              <a:rPr lang="en-US" altLang="en-US" dirty="0"/>
            </a:br>
            <a:r>
              <a:rPr lang="en-US" altLang="en-US" dirty="0"/>
              <a:t>= 2n/0.5n + 1.5 ≈ 4</a:t>
            </a:r>
            <a:br>
              <a:rPr lang="en-US" altLang="en-US" dirty="0"/>
            </a:br>
            <a:r>
              <a:rPr lang="en-US" altLang="en-US" dirty="0"/>
              <a:t>= number of stages</a:t>
            </a:r>
          </a:p>
        </p:txBody>
      </p:sp>
    </p:spTree>
    <p:extLst>
      <p:ext uri="{BB962C8B-B14F-4D97-AF65-F5344CB8AC3E}">
        <p14:creationId xmlns:p14="http://schemas.microsoft.com/office/powerpoint/2010/main" val="145932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56107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CPU performance factors</a:t>
            </a:r>
          </a:p>
          <a:p>
            <a:pPr lvl="1"/>
            <a:r>
              <a:rPr lang="en-US" altLang="en-US" sz="2800" dirty="0"/>
              <a:t>Instruction count</a:t>
            </a:r>
          </a:p>
          <a:p>
            <a:pPr lvl="2"/>
            <a:r>
              <a:rPr lang="en-US" altLang="en-US" dirty="0"/>
              <a:t>Determined by ISA and compiler</a:t>
            </a:r>
          </a:p>
          <a:p>
            <a:pPr lvl="1"/>
            <a:r>
              <a:rPr lang="en-US" altLang="en-US" sz="2800" dirty="0"/>
              <a:t>CPI and Cycle time</a:t>
            </a:r>
          </a:p>
          <a:p>
            <a:pPr lvl="2"/>
            <a:r>
              <a:rPr lang="en-US" altLang="en-US" dirty="0"/>
              <a:t>Determined by CPU hardware</a:t>
            </a:r>
          </a:p>
          <a:p>
            <a:r>
              <a:rPr lang="en-US" altLang="en-US" dirty="0"/>
              <a:t>We will examine two RISC-V implementations</a:t>
            </a:r>
          </a:p>
          <a:p>
            <a:pPr lvl="1"/>
            <a:r>
              <a:rPr lang="en-US" altLang="en-US" sz="2800" dirty="0"/>
              <a:t>A simplified version</a:t>
            </a:r>
          </a:p>
          <a:p>
            <a:pPr lvl="1"/>
            <a:r>
              <a:rPr lang="en-US" altLang="en-US" sz="2800" dirty="0"/>
              <a:t>A more realistic pipelined version</a:t>
            </a:r>
          </a:p>
          <a:p>
            <a:r>
              <a:rPr lang="en-US" altLang="en-US" dirty="0"/>
              <a:t>Simple subset, shows most aspects</a:t>
            </a:r>
          </a:p>
          <a:p>
            <a:pPr lvl="1"/>
            <a:r>
              <a:rPr lang="en-US" altLang="en-US" sz="2800" dirty="0"/>
              <a:t>Memory reference: </a:t>
            </a:r>
            <a:r>
              <a:rPr lang="en-US" altLang="en-US" sz="2800" dirty="0" err="1">
                <a:latin typeface="Lucida Console" panose="020B0609040504020204" pitchFamily="49" charset="0"/>
              </a:rPr>
              <a:t>ld</a:t>
            </a:r>
            <a:r>
              <a:rPr lang="en-US" altLang="en-US" sz="2800" dirty="0"/>
              <a:t>, </a:t>
            </a:r>
            <a:r>
              <a:rPr lang="en-US" altLang="en-US" sz="2800" dirty="0" err="1">
                <a:latin typeface="Lucida Console" panose="020B0609040504020204" pitchFamily="49" charset="0"/>
              </a:rPr>
              <a:t>sd</a:t>
            </a:r>
            <a:endParaRPr lang="en-US" altLang="en-US" sz="2800" dirty="0">
              <a:latin typeface="Lucida Console" panose="020B0609040504020204" pitchFamily="49" charset="0"/>
            </a:endParaRPr>
          </a:p>
          <a:p>
            <a:pPr lvl="1"/>
            <a:r>
              <a:rPr lang="en-US" altLang="en-US" sz="2800" dirty="0"/>
              <a:t>Arithmetic/logical: </a:t>
            </a:r>
            <a:r>
              <a:rPr lang="en-US" altLang="en-US" sz="2800" dirty="0">
                <a:latin typeface="Lucida Console" panose="020B0609040504020204" pitchFamily="49" charset="0"/>
              </a:rPr>
              <a:t>add</a:t>
            </a:r>
            <a:r>
              <a:rPr lang="en-US" altLang="en-US" sz="2800" dirty="0"/>
              <a:t>, </a:t>
            </a:r>
            <a:r>
              <a:rPr lang="en-US" altLang="en-US" sz="2800" dirty="0">
                <a:latin typeface="Lucida Console" panose="020B0609040504020204" pitchFamily="49" charset="0"/>
              </a:rPr>
              <a:t>sub</a:t>
            </a:r>
            <a:r>
              <a:rPr lang="en-US" altLang="en-US" sz="2800" dirty="0"/>
              <a:t>, </a:t>
            </a:r>
            <a:r>
              <a:rPr lang="en-US" altLang="en-US" sz="2800" dirty="0">
                <a:latin typeface="Lucida Console" panose="020B0609040504020204" pitchFamily="49" charset="0"/>
              </a:rPr>
              <a:t>and</a:t>
            </a:r>
            <a:r>
              <a:rPr lang="en-US" altLang="en-US" sz="2800" dirty="0"/>
              <a:t>, </a:t>
            </a:r>
            <a:r>
              <a:rPr lang="en-US" altLang="en-US" sz="2800" dirty="0">
                <a:latin typeface="Lucida Console" panose="020B0609040504020204" pitchFamily="49" charset="0"/>
              </a:rPr>
              <a:t>or</a:t>
            </a:r>
          </a:p>
          <a:p>
            <a:pPr lvl="1"/>
            <a:r>
              <a:rPr lang="en-US" altLang="en-US" sz="2800" dirty="0"/>
              <a:t>Control transfer: </a:t>
            </a:r>
            <a:r>
              <a:rPr lang="en-US" altLang="en-US" sz="2800" dirty="0" err="1">
                <a:latin typeface="Lucida Console" panose="020B0609040504020204" pitchFamily="49" charset="0"/>
              </a:rPr>
              <a:t>beq</a:t>
            </a:r>
            <a:endParaRPr lang="en-US" altLang="en-US" sz="28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Under The 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56957"/>
            <a:ext cx="10515600" cy="4997896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Five stages, one step per stage</a:t>
            </a:r>
          </a:p>
          <a:p>
            <a:pPr marL="990600" lvl="1" indent="-5334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/>
              <a:t>IF</a:t>
            </a:r>
            <a:r>
              <a:rPr lang="en-US" altLang="en-US" sz="3600" dirty="0"/>
              <a:t>: Instruction fetch from memory</a:t>
            </a:r>
          </a:p>
          <a:p>
            <a:pPr marL="990600" lvl="1" indent="-5334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/>
              <a:t>ID</a:t>
            </a:r>
            <a:r>
              <a:rPr lang="en-US" altLang="en-US" sz="3600" dirty="0"/>
              <a:t>: Instruction decode &amp; register read</a:t>
            </a:r>
          </a:p>
          <a:p>
            <a:pPr marL="990600" lvl="1" indent="-5334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/>
              <a:t>EX</a:t>
            </a:r>
            <a:r>
              <a:rPr lang="en-US" altLang="en-US" sz="3600" dirty="0"/>
              <a:t>: Execute operation or calculate address</a:t>
            </a:r>
          </a:p>
          <a:p>
            <a:pPr marL="990600" lvl="1" indent="-5334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/>
              <a:t>MEM</a:t>
            </a:r>
            <a:r>
              <a:rPr lang="en-US" altLang="en-US" sz="3600" dirty="0"/>
              <a:t>: Access memory operand</a:t>
            </a:r>
          </a:p>
          <a:p>
            <a:pPr marL="990600" lvl="1" indent="-5334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/>
              <a:t>WB</a:t>
            </a:r>
            <a:r>
              <a:rPr lang="en-US" altLang="en-US" sz="3600" dirty="0"/>
              <a:t>: Write result back to </a:t>
            </a:r>
            <a:r>
              <a:rPr lang="en-US" altLang="en-US" sz="3600" dirty="0" smtClean="0"/>
              <a:t>register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RISC-V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8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409" y="1053896"/>
            <a:ext cx="10714044" cy="2464558"/>
          </a:xfrm>
        </p:spPr>
        <p:txBody>
          <a:bodyPr/>
          <a:lstStyle/>
          <a:p>
            <a:r>
              <a:rPr lang="en-US" altLang="en-US" dirty="0"/>
              <a:t>Assume time for stages is</a:t>
            </a:r>
          </a:p>
          <a:p>
            <a:pPr lvl="1"/>
            <a:r>
              <a:rPr lang="en-US" altLang="en-US" dirty="0"/>
              <a:t>100ps for register read or write</a:t>
            </a:r>
          </a:p>
          <a:p>
            <a:pPr lvl="1"/>
            <a:r>
              <a:rPr lang="en-US" altLang="en-US" dirty="0"/>
              <a:t>200ps for other stages</a:t>
            </a:r>
          </a:p>
          <a:p>
            <a:r>
              <a:rPr lang="en-US" altLang="en-US" dirty="0"/>
              <a:t>Compare pipelined </a:t>
            </a:r>
            <a:r>
              <a:rPr lang="en-US" altLang="en-US" dirty="0" err="1"/>
              <a:t>datapath</a:t>
            </a:r>
            <a:r>
              <a:rPr lang="en-US" altLang="en-US" dirty="0"/>
              <a:t> with single-cycle </a:t>
            </a:r>
            <a:r>
              <a:rPr lang="en-US" altLang="en-US" dirty="0" err="1" smtClean="0"/>
              <a:t>datapath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Pipeline Performance</a:t>
            </a:r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35821"/>
              </p:ext>
            </p:extLst>
          </p:nvPr>
        </p:nvGraphicFramePr>
        <p:xfrm>
          <a:off x="1140730" y="3558281"/>
          <a:ext cx="9881773" cy="2344425"/>
        </p:xfrm>
        <a:graphic>
          <a:graphicData uri="http://schemas.openxmlformats.org/drawingml/2006/table">
            <a:tbl>
              <a:tblPr/>
              <a:tblGrid>
                <a:gridCol w="1412218"/>
                <a:gridCol w="1410340"/>
                <a:gridCol w="1414097"/>
                <a:gridCol w="1408463"/>
                <a:gridCol w="1414096"/>
                <a:gridCol w="1410341"/>
                <a:gridCol w="1412218"/>
              </a:tblGrid>
              <a:tr h="668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 fetch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ld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217"/>
                    </a:solidFill>
                  </a:tcPr>
                </a:tc>
              </a:tr>
              <a:tr h="422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sd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3272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3272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9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Pipeline Performance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18" y="1452890"/>
            <a:ext cx="7624386" cy="525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2703" y="1106469"/>
            <a:ext cx="2849370" cy="369332"/>
          </a:xfrm>
          <a:prstGeom prst="rect">
            <a:avLst/>
          </a:prstGeom>
          <a:solidFill>
            <a:srgbClr val="F3B2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/>
              <a:t>Single-Cycle </a:t>
            </a:r>
            <a:r>
              <a:rPr lang="en-US" altLang="en-US" sz="1800" b="1" dirty="0"/>
              <a:t>(T</a:t>
            </a:r>
            <a:r>
              <a:rPr lang="en-US" altLang="en-US" sz="1800" b="1" baseline="-25000" dirty="0"/>
              <a:t>c</a:t>
            </a:r>
            <a:r>
              <a:rPr lang="en-US" altLang="en-US" sz="1800" b="1" dirty="0"/>
              <a:t>= 800ps)</a:t>
            </a:r>
            <a:endParaRPr lang="en-AU" altLang="en-US" sz="18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83909" y="3863559"/>
            <a:ext cx="2490297" cy="369332"/>
          </a:xfrm>
          <a:prstGeom prst="rect">
            <a:avLst/>
          </a:prstGeom>
          <a:solidFill>
            <a:srgbClr val="F3B2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Pipelined (T</a:t>
            </a:r>
            <a:r>
              <a:rPr lang="en-US" altLang="en-US" sz="1800" b="1" baseline="-25000" dirty="0"/>
              <a:t>c</a:t>
            </a:r>
            <a:r>
              <a:rPr lang="en-US" altLang="en-US" sz="1800" b="1" dirty="0"/>
              <a:t>= 200ps)</a:t>
            </a:r>
            <a:endParaRPr lang="en-AU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4248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all stages are balanced</a:t>
            </a:r>
          </a:p>
          <a:p>
            <a:pPr lvl="1"/>
            <a:r>
              <a:rPr lang="en-US" altLang="en-US" dirty="0"/>
              <a:t>i.e., all take the same time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Time between </a:t>
            </a:r>
            <a:r>
              <a:rPr lang="en-US" altLang="en-US" dirty="0" err="1"/>
              <a:t>instructions</a:t>
            </a:r>
            <a:r>
              <a:rPr lang="en-US" altLang="en-US" baseline="-25000" dirty="0" err="1"/>
              <a:t>pipelined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= Time between </a:t>
            </a:r>
            <a:r>
              <a:rPr lang="en-US" altLang="en-US" dirty="0" err="1"/>
              <a:t>instructions</a:t>
            </a:r>
            <a:r>
              <a:rPr lang="en-US" altLang="en-US" baseline="-25000" dirty="0" err="1"/>
              <a:t>nonpipelined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		Number of stages</a:t>
            </a:r>
          </a:p>
          <a:p>
            <a:r>
              <a:rPr lang="en-US" altLang="en-US" dirty="0"/>
              <a:t>If not balanced, speedup is less</a:t>
            </a:r>
          </a:p>
          <a:p>
            <a:r>
              <a:rPr lang="en-US" altLang="en-US" dirty="0"/>
              <a:t>Speedup due to increased throughput</a:t>
            </a:r>
          </a:p>
          <a:p>
            <a:pPr lvl="1"/>
            <a:r>
              <a:rPr lang="en-US" altLang="en-US" dirty="0"/>
              <a:t>Latency (time for each instruction) does not </a:t>
            </a:r>
            <a:r>
              <a:rPr lang="en-US" altLang="en-US" dirty="0" smtClean="0"/>
              <a:t>decrease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Pipeline Speedup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914663" y="3411882"/>
            <a:ext cx="5862818" cy="17118"/>
          </a:xfrm>
          <a:prstGeom prst="line">
            <a:avLst/>
          </a:prstGeom>
          <a:noFill/>
          <a:ln w="38100">
            <a:solidFill>
              <a:srgbClr val="1E32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8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1010900" cy="49978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RISC-V ISA designed for pipelining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All instructions are 32-bits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/>
              <a:t>Easier to fetch and decode in one cycle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/>
              <a:t>c.f. x86: 1- to 17-byte instructions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Few and regular instruction formats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/>
              <a:t>Can decode and read registers in one step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Load/store addressing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/>
              <a:t>Can calculate address in 3</a:t>
            </a:r>
            <a:r>
              <a:rPr lang="en-US" altLang="en-US" sz="2800" baseline="30000" dirty="0"/>
              <a:t>rd</a:t>
            </a:r>
            <a:r>
              <a:rPr lang="en-US" altLang="en-US" sz="2800" dirty="0"/>
              <a:t> stage, access memory in 4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stage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Pipelining and ISA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49230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en-US" sz="4000" dirty="0"/>
              <a:t>Situations that prevent starting the next instruction in the next cycle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Structure </a:t>
            </a:r>
            <a:r>
              <a:rPr lang="en-US" altLang="en-US" dirty="0" smtClean="0"/>
              <a:t>hazard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/>
              <a:t>A required resource is busy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Data hazard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Need to wait for previous instruction to complete its data read/write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Control hazard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Deciding on control action depends on previous instruction</a:t>
            </a:r>
            <a:endParaRPr lang="en-AU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9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6953"/>
            <a:ext cx="10515600" cy="49978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Conflict for use of a resource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In RISC-V pipeline with a single memory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Load/store requires data access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Instruction fetch would have to </a:t>
            </a:r>
            <a:r>
              <a:rPr lang="en-US" altLang="en-US" i="1" dirty="0"/>
              <a:t>stall</a:t>
            </a:r>
            <a:r>
              <a:rPr lang="en-US" altLang="en-US" dirty="0"/>
              <a:t> for that cycle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/>
              <a:t>Would cause a pipeline “bubble”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Hence, pipelined </a:t>
            </a:r>
            <a:r>
              <a:rPr lang="en-US" altLang="en-US" dirty="0" err="1"/>
              <a:t>datapaths</a:t>
            </a:r>
            <a:r>
              <a:rPr lang="en-US" altLang="en-US" dirty="0"/>
              <a:t> require separate instruction/data memories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Or separate instruction/data </a:t>
            </a:r>
            <a:r>
              <a:rPr lang="en-US" altLang="en-US" dirty="0" smtClean="0"/>
              <a:t>caches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8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2327147"/>
          </a:xfrm>
        </p:spPr>
        <p:txBody>
          <a:bodyPr/>
          <a:lstStyle/>
          <a:p>
            <a:r>
              <a:rPr lang="en-US" altLang="en-US" dirty="0"/>
              <a:t>An instruction depends on completion of data access by a previous instruction</a:t>
            </a:r>
          </a:p>
          <a:p>
            <a:pPr lvl="1"/>
            <a:r>
              <a:rPr lang="en-US" altLang="en-US" dirty="0">
                <a:latin typeface="Lucida Console" panose="020B0609040504020204" pitchFamily="49" charset="0"/>
              </a:rPr>
              <a:t>add	</a:t>
            </a:r>
            <a:r>
              <a:rPr lang="en-US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x19</a:t>
            </a:r>
            <a:r>
              <a:rPr lang="en-US" altLang="en-US" dirty="0">
                <a:latin typeface="Lucida Console" panose="020B0609040504020204" pitchFamily="49" charset="0"/>
              </a:rPr>
              <a:t>, x0, x1</a:t>
            </a:r>
            <a:br>
              <a:rPr lang="en-US" altLang="en-US" dirty="0">
                <a:latin typeface="Lucida Console" panose="020B0609040504020204" pitchFamily="49" charset="0"/>
              </a:rPr>
            </a:br>
            <a:r>
              <a:rPr lang="en-US" altLang="en-US" dirty="0">
                <a:latin typeface="Lucida Console" panose="020B0609040504020204" pitchFamily="49" charset="0"/>
              </a:rPr>
              <a:t>sub	x2, </a:t>
            </a:r>
            <a:r>
              <a:rPr lang="en-US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x19</a:t>
            </a:r>
            <a:r>
              <a:rPr lang="en-US" altLang="en-US" dirty="0">
                <a:latin typeface="Lucida Console" panose="020B0609040504020204" pitchFamily="49" charset="0"/>
              </a:rPr>
              <a:t>, x3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Hazards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92" y="3301700"/>
            <a:ext cx="9562815" cy="336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91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742947"/>
          </a:xfrm>
        </p:spPr>
        <p:txBody>
          <a:bodyPr/>
          <a:lstStyle/>
          <a:p>
            <a:r>
              <a:rPr lang="en-US" altLang="en-US" dirty="0"/>
              <a:t>Use result when it is computed</a:t>
            </a:r>
          </a:p>
          <a:p>
            <a:pPr lvl="1"/>
            <a:r>
              <a:rPr lang="en-US" altLang="en-US" dirty="0"/>
              <a:t>Don’t wait for it to be stored in a register</a:t>
            </a:r>
          </a:p>
          <a:p>
            <a:pPr lvl="1"/>
            <a:r>
              <a:rPr lang="en-US" altLang="en-US" dirty="0"/>
              <a:t>Requires extra connections in the </a:t>
            </a:r>
            <a:r>
              <a:rPr lang="en-US" altLang="en-US" dirty="0" err="1" smtClean="0"/>
              <a:t>datapath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Forwarding (aka Bypassing)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19" y="3092926"/>
            <a:ext cx="8467362" cy="29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6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666747"/>
          </a:xfrm>
        </p:spPr>
        <p:txBody>
          <a:bodyPr/>
          <a:lstStyle/>
          <a:p>
            <a:r>
              <a:rPr lang="en-US" altLang="en-US" dirty="0" smtClean="0"/>
              <a:t>Cannot </a:t>
            </a:r>
            <a:r>
              <a:rPr lang="en-US" altLang="en-US" dirty="0"/>
              <a:t>always avoid stalls by forwarding</a:t>
            </a:r>
          </a:p>
          <a:p>
            <a:pPr lvl="1"/>
            <a:r>
              <a:rPr lang="en-US" altLang="en-US" dirty="0"/>
              <a:t>If value not computed when needed</a:t>
            </a:r>
          </a:p>
          <a:p>
            <a:pPr lvl="1"/>
            <a:r>
              <a:rPr lang="en-US" altLang="en-US" dirty="0" smtClean="0"/>
              <a:t>Cannot </a:t>
            </a:r>
            <a:r>
              <a:rPr lang="en-US" altLang="en-US" dirty="0"/>
              <a:t>forward backward in time</a:t>
            </a:r>
            <a:r>
              <a:rPr lang="en-US" alt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Load-Use Data Hazard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23" y="2962015"/>
            <a:ext cx="8784354" cy="346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369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PC </a:t>
            </a:r>
            <a:r>
              <a:rPr lang="en-US" altLang="en-US" dirty="0">
                <a:sym typeface="Symbol" panose="05050102010706020507" pitchFamily="18" charset="2"/>
              </a:rPr>
              <a:t> instruction memory, fetch instruction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ym typeface="Symbol" panose="05050102010706020507" pitchFamily="18" charset="2"/>
              </a:rPr>
              <a:t>Register numbers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register file, read registers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ym typeface="Symbol" panose="05050102010706020507" pitchFamily="18" charset="2"/>
              </a:rPr>
              <a:t>Depending on instruction class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ym typeface="Symbol" panose="05050102010706020507" pitchFamily="18" charset="2"/>
              </a:rPr>
              <a:t>Use ALU to calculate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>
                <a:sym typeface="Symbol" panose="05050102010706020507" pitchFamily="18" charset="2"/>
              </a:rPr>
              <a:t>Arithmetic result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>
                <a:sym typeface="Symbol" panose="05050102010706020507" pitchFamily="18" charset="2"/>
              </a:rPr>
              <a:t>Memory address for load/store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>
                <a:sym typeface="Symbol" panose="05050102010706020507" pitchFamily="18" charset="2"/>
              </a:rPr>
              <a:t>Branch comparison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ym typeface="Symbol" panose="05050102010706020507" pitchFamily="18" charset="2"/>
              </a:rPr>
              <a:t>Access data memory for load/store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ym typeface="Symbol" panose="05050102010706020507" pitchFamily="18" charset="2"/>
              </a:rPr>
              <a:t>PC  target address or PC + 4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844547"/>
          </a:xfrm>
        </p:spPr>
        <p:txBody>
          <a:bodyPr/>
          <a:lstStyle/>
          <a:p>
            <a:r>
              <a:rPr lang="en-US" altLang="en-US" dirty="0"/>
              <a:t>Reorder code to avoid use of load result in the next instruction</a:t>
            </a:r>
          </a:p>
          <a:p>
            <a:r>
              <a:rPr lang="en-US" altLang="en-US" dirty="0"/>
              <a:t>C code for </a:t>
            </a:r>
            <a:r>
              <a:rPr lang="en-US" altLang="en-US" dirty="0">
                <a:latin typeface="Lucida Console" panose="020B0609040504020204" pitchFamily="49" charset="0"/>
              </a:rPr>
              <a:t>a = b + e; c = b + f</a:t>
            </a:r>
            <a:r>
              <a:rPr lang="en-US" altLang="en-US" dirty="0" smtClean="0">
                <a:latin typeface="Lucida Console" panose="020B0609040504020204" pitchFamily="49" charset="0"/>
              </a:rPr>
              <a:t>;</a:t>
            </a:r>
            <a:endParaRPr lang="en-AU" altLang="en-US" dirty="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Scheduling to Avoid Stalls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93988" y="3225800"/>
            <a:ext cx="3144837" cy="261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ld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x1, 0(x0)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ld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x2, 8(x0)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add		x3, x1, x2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sd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x3, 24(x0)</a:t>
            </a:r>
          </a:p>
          <a:p>
            <a:pPr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ld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x4, 16(x0)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add		x5, x1, x4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sd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x5, 32(x0)</a:t>
            </a:r>
            <a:endParaRPr lang="en-AU" altLang="en-US" sz="2000" b="1" dirty="0">
              <a:solidFill>
                <a:srgbClr val="1E3272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1325563" y="40782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noFill/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3B217"/>
                </a:solidFill>
              </a:rPr>
              <a:t>Stall</a:t>
            </a:r>
            <a:endParaRPr lang="en-AU" altLang="en-US" sz="2400" b="1" dirty="0">
              <a:solidFill>
                <a:srgbClr val="F3B217"/>
              </a:solidFill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325563" y="51577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noFill/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F3B217"/>
                </a:solidFill>
              </a:rPr>
              <a:t>Stall</a:t>
            </a:r>
            <a:endParaRPr lang="en-AU" altLang="en-US" sz="2400" b="1" dirty="0">
              <a:solidFill>
                <a:srgbClr val="F3B217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86525" y="3225800"/>
            <a:ext cx="3074988" cy="261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ld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x1, 0(x0)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ld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x2, 8(x0)</a:t>
            </a:r>
          </a:p>
          <a:p>
            <a:pPr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ld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x4, 16(x0)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add		x3, x1, x2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sd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x3, 24(x0)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add		x5, x1, x4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rgbClr val="1E3272"/>
                </a:solidFill>
                <a:latin typeface="Lucida Console" panose="020B0609040504020204" pitchFamily="49" charset="0"/>
              </a:rPr>
              <a:t>sd</a:t>
            </a:r>
            <a:r>
              <a:rPr lang="en-US" altLang="en-US" sz="2000" b="1" dirty="0">
                <a:solidFill>
                  <a:srgbClr val="1E3272"/>
                </a:solidFill>
                <a:latin typeface="Lucida Console" panose="020B0609040504020204" pitchFamily="49" charset="0"/>
              </a:rPr>
              <a:t>		x5, 32(x0)</a:t>
            </a:r>
            <a:endParaRPr lang="en-AU" altLang="en-US" sz="2000" b="1" dirty="0">
              <a:solidFill>
                <a:srgbClr val="1E3272"/>
              </a:solidFill>
              <a:latin typeface="Lucida Console" panose="020B0609040504020204" pitchFamily="49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857875" y="4308960"/>
            <a:ext cx="647700" cy="6731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906838" y="3573463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95875" y="3933825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849688" y="4652963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97463" y="5013325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689850" y="3573463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913813" y="4292600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913813" y="5038725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9850" y="3959225"/>
            <a:ext cx="6477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45013" y="3832225"/>
            <a:ext cx="550862" cy="258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478338" y="4918075"/>
            <a:ext cx="619125" cy="311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356600" y="3841750"/>
            <a:ext cx="654050" cy="492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8285163" y="4313238"/>
            <a:ext cx="796925" cy="725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499350" y="6025356"/>
            <a:ext cx="1538242" cy="461665"/>
          </a:xfrm>
          <a:prstGeom prst="rect">
            <a:avLst/>
          </a:prstGeom>
          <a:solidFill>
            <a:srgbClr val="F3B21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1E3272"/>
                </a:solidFill>
              </a:rPr>
              <a:t>11 cycles</a:t>
            </a:r>
            <a:endParaRPr lang="en-AU" altLang="en-US" sz="2400" b="1" dirty="0">
              <a:solidFill>
                <a:srgbClr val="1E3272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535363" y="6003925"/>
            <a:ext cx="1555234" cy="461665"/>
          </a:xfrm>
          <a:prstGeom prst="rect">
            <a:avLst/>
          </a:prstGeom>
          <a:solidFill>
            <a:srgbClr val="F3B21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1E3272"/>
                </a:solidFill>
              </a:rPr>
              <a:t>13 cycles</a:t>
            </a:r>
            <a:endParaRPr lang="en-AU" altLang="en-US" sz="2400" b="1" dirty="0">
              <a:solidFill>
                <a:srgbClr val="1E3272"/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2239963" y="5193983"/>
            <a:ext cx="473560" cy="167289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239963" y="4167737"/>
            <a:ext cx="454025" cy="12486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Branch determines flow of control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Fetching next instruction depends on branch outcome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Pipeline can’t always fetch correct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altLang="en-US" sz="2800" dirty="0"/>
              <a:t>Still working on ID stage of branch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 smtClean="0"/>
              <a:t>In </a:t>
            </a:r>
            <a:r>
              <a:rPr lang="en-US" altLang="en-US" dirty="0"/>
              <a:t>RISC-V pipeline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Need to compare registers and compute target early in the pipeline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en-US" dirty="0"/>
              <a:t>Add hardware to do it in ID </a:t>
            </a:r>
            <a:r>
              <a:rPr lang="en-US" altLang="en-US" dirty="0" smtClean="0"/>
              <a:t>stage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31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38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247647"/>
          </a:xfrm>
        </p:spPr>
        <p:txBody>
          <a:bodyPr/>
          <a:lstStyle/>
          <a:p>
            <a:r>
              <a:rPr lang="en-US" altLang="en-US" dirty="0"/>
              <a:t>Wait until branch outcome determined before fetching next </a:t>
            </a:r>
            <a:r>
              <a:rPr lang="en-US" altLang="en-US" dirty="0" smtClean="0"/>
              <a:t>instruction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32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Stall on Branch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09" y="2655671"/>
            <a:ext cx="8058928" cy="30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6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Longer pipelines </a:t>
            </a:r>
            <a:r>
              <a:rPr lang="en-US" altLang="en-US" dirty="0" smtClean="0"/>
              <a:t>cannot </a:t>
            </a:r>
            <a:r>
              <a:rPr lang="en-US" altLang="en-US" dirty="0"/>
              <a:t>readily determine branch outcome early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Stall penalty becomes unacceptable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Predict outcome of branch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Only stall if prediction is wrong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In RISC-V pipeline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Can predict branches not taken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Fetch instruction after branch, with no delay</a:t>
            </a:r>
            <a:endParaRPr lang="en-AU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33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Branch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33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5171947"/>
          </a:xfrm>
        </p:spPr>
        <p:txBody>
          <a:bodyPr/>
          <a:lstStyle/>
          <a:p>
            <a:r>
              <a:rPr lang="en-US" altLang="en-US" dirty="0"/>
              <a:t>Static branch prediction</a:t>
            </a:r>
          </a:p>
          <a:p>
            <a:pPr lvl="1"/>
            <a:r>
              <a:rPr lang="en-US" altLang="en-US" dirty="0"/>
              <a:t>Based on typical branch behavior</a:t>
            </a:r>
          </a:p>
          <a:p>
            <a:pPr lvl="1"/>
            <a:r>
              <a:rPr lang="en-US" altLang="en-US" dirty="0"/>
              <a:t>Example: loop and if-statement branches</a:t>
            </a:r>
          </a:p>
          <a:p>
            <a:pPr lvl="2"/>
            <a:r>
              <a:rPr lang="en-US" altLang="en-US" sz="2800" dirty="0"/>
              <a:t>Predict backward branches taken</a:t>
            </a:r>
          </a:p>
          <a:p>
            <a:pPr lvl="2"/>
            <a:r>
              <a:rPr lang="en-US" altLang="en-US" sz="2800" dirty="0"/>
              <a:t>Predict forward branches not taken</a:t>
            </a:r>
          </a:p>
          <a:p>
            <a:r>
              <a:rPr lang="en-US" altLang="en-US" dirty="0"/>
              <a:t>Dynamic branch prediction</a:t>
            </a:r>
          </a:p>
          <a:p>
            <a:pPr lvl="1"/>
            <a:r>
              <a:rPr lang="en-US" altLang="en-US" dirty="0"/>
              <a:t>Hardware measures actual branch behavior</a:t>
            </a:r>
          </a:p>
          <a:p>
            <a:pPr lvl="2"/>
            <a:r>
              <a:rPr lang="en-US" altLang="en-US" sz="2800" dirty="0"/>
              <a:t>e.g., record recent history of each branch</a:t>
            </a:r>
          </a:p>
          <a:p>
            <a:pPr lvl="1"/>
            <a:r>
              <a:rPr lang="en-US" altLang="en-US" dirty="0"/>
              <a:t>Assume future behavior will continue the trend</a:t>
            </a:r>
          </a:p>
          <a:p>
            <a:pPr lvl="2"/>
            <a:r>
              <a:rPr lang="en-US" altLang="en-US" sz="2800" dirty="0"/>
              <a:t>When wrong, stall while re-fetching, and update </a:t>
            </a:r>
            <a:r>
              <a:rPr lang="en-US" altLang="en-US" sz="2800" dirty="0" smtClean="0"/>
              <a:t>history</a:t>
            </a:r>
            <a:endParaRPr lang="en-AU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More-Realistic Branch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2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Pipelining improves performance by increasing instruction throughput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Executes multiple instructions in parallel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Each instruction has the same latency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Subject to hazards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/>
              <a:t>Structure, data, control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altLang="en-US" dirty="0"/>
              <a:t>Instruction set design affects complexity of pipeline </a:t>
            </a:r>
            <a:r>
              <a:rPr lang="en-AU" altLang="en-US" dirty="0" smtClean="0"/>
              <a:t>implementation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65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9493"/>
            <a:ext cx="10515600" cy="4911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ISA influences design of </a:t>
            </a:r>
            <a:r>
              <a:rPr lang="en-US" altLang="en-US" dirty="0" err="1"/>
              <a:t>datapath</a:t>
            </a:r>
            <a:r>
              <a:rPr lang="en-US" altLang="en-US" dirty="0"/>
              <a:t> and control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Datapath and control influence design of ISA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Pipelining improves instruction throughput</a:t>
            </a:r>
            <a:br>
              <a:rPr lang="en-US" altLang="en-US" dirty="0"/>
            </a:br>
            <a:r>
              <a:rPr lang="en-US" altLang="en-US" dirty="0"/>
              <a:t>using parallelism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More instructions completed per second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Latency for each instruction not reduced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dirty="0"/>
              <a:t>Hazards: structural, data, </a:t>
            </a:r>
            <a:r>
              <a:rPr lang="en-US" altLang="en-US" dirty="0" smtClean="0"/>
              <a:t>control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0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addi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addi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Overview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50" y="1402576"/>
            <a:ext cx="8836856" cy="478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0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Multiplexers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7374005" y="3552200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2903948" y="1463743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3119848" y="1752668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rc 7"/>
          <p:cNvSpPr>
            <a:spLocks/>
          </p:cNvSpPr>
          <p:nvPr/>
        </p:nvSpPr>
        <p:spPr bwMode="auto">
          <a:xfrm rot="10800000" flipH="1" flipV="1">
            <a:off x="3119848" y="1968568"/>
            <a:ext cx="287337" cy="2159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7554980" y="3841125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rc 9"/>
          <p:cNvSpPr>
            <a:spLocks/>
          </p:cNvSpPr>
          <p:nvPr/>
        </p:nvSpPr>
        <p:spPr bwMode="auto">
          <a:xfrm rot="10800000" flipH="1" flipV="1">
            <a:off x="7554980" y="4057025"/>
            <a:ext cx="287338" cy="2159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6445940" y="5347119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6734865" y="5563019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rc 12"/>
          <p:cNvSpPr>
            <a:spLocks/>
          </p:cNvSpPr>
          <p:nvPr/>
        </p:nvSpPr>
        <p:spPr bwMode="auto">
          <a:xfrm rot="10800000" flipV="1">
            <a:off x="6982515" y="5778919"/>
            <a:ext cx="144463" cy="2889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753934" y="1068353"/>
            <a:ext cx="5765524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Can’t just join wires together</a:t>
            </a:r>
          </a:p>
          <a:p>
            <a:pPr lvl="1" eaLnBrk="1" hangingPunct="1"/>
            <a:r>
              <a:rPr lang="en-AU" altLang="en-US" sz="3200" dirty="0"/>
              <a:t>Use multiplexers</a:t>
            </a:r>
          </a:p>
        </p:txBody>
      </p:sp>
      <p:pic>
        <p:nvPicPr>
          <p:cNvPr id="2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50" y="1858866"/>
            <a:ext cx="8836856" cy="478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7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45" y="1098411"/>
            <a:ext cx="7271324" cy="54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8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2"/>
            <a:ext cx="10515600" cy="5405627"/>
          </a:xfrm>
        </p:spPr>
        <p:txBody>
          <a:bodyPr/>
          <a:lstStyle/>
          <a:p>
            <a:r>
              <a:rPr lang="en-US" altLang="en-US" dirty="0"/>
              <a:t>Information encoded in binary</a:t>
            </a:r>
          </a:p>
          <a:p>
            <a:pPr lvl="1"/>
            <a:r>
              <a:rPr lang="en-US" altLang="en-US" dirty="0"/>
              <a:t>Low voltage = 0, High voltage = 1</a:t>
            </a:r>
          </a:p>
          <a:p>
            <a:pPr lvl="1"/>
            <a:r>
              <a:rPr lang="en-US" altLang="en-US" dirty="0"/>
              <a:t>One wire per bit</a:t>
            </a:r>
          </a:p>
          <a:p>
            <a:pPr lvl="1"/>
            <a:r>
              <a:rPr lang="en-US" altLang="en-US" dirty="0"/>
              <a:t>Multi-bit data encoded on multi-wire buses</a:t>
            </a:r>
          </a:p>
          <a:p>
            <a:r>
              <a:rPr lang="en-US" altLang="en-US" dirty="0"/>
              <a:t>Combinational element</a:t>
            </a:r>
          </a:p>
          <a:p>
            <a:pPr lvl="1"/>
            <a:r>
              <a:rPr lang="en-US" altLang="en-US" dirty="0"/>
              <a:t>Operate on data</a:t>
            </a:r>
          </a:p>
          <a:p>
            <a:pPr lvl="1"/>
            <a:r>
              <a:rPr lang="en-US" altLang="en-US" dirty="0"/>
              <a:t>Output is a function of input</a:t>
            </a:r>
          </a:p>
          <a:p>
            <a:r>
              <a:rPr lang="en-US" altLang="en-US" dirty="0"/>
              <a:t>State (sequential) elements</a:t>
            </a:r>
          </a:p>
          <a:p>
            <a:pPr lvl="1"/>
            <a:r>
              <a:rPr lang="en-US" altLang="en-US" dirty="0"/>
              <a:t>Store </a:t>
            </a:r>
            <a:r>
              <a:rPr lang="en-US" altLang="en-US" dirty="0" smtClean="0"/>
              <a:t>information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Design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5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7622" y="1114807"/>
            <a:ext cx="3240024" cy="1327403"/>
          </a:xfrm>
        </p:spPr>
        <p:txBody>
          <a:bodyPr/>
          <a:lstStyle/>
          <a:p>
            <a:r>
              <a:rPr lang="en-US" altLang="en-US" dirty="0"/>
              <a:t>AND-gate</a:t>
            </a:r>
          </a:p>
          <a:p>
            <a:pPr lvl="1"/>
            <a:r>
              <a:rPr lang="en-US" altLang="en-US" dirty="0"/>
              <a:t>Y = A &amp; </a:t>
            </a:r>
            <a:r>
              <a:rPr lang="en-US" altLang="en-US" dirty="0" smtClean="0"/>
              <a:t>B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Combinational Elements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76194" y="1055496"/>
            <a:ext cx="3240024" cy="132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6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217"/>
              </a:buClr>
              <a:buFont typeface="Wingdings" pitchFamily="2" charset="2"/>
              <a:buChar char="§"/>
              <a:defRPr sz="32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Adder</a:t>
            </a:r>
          </a:p>
          <a:p>
            <a:pPr lvl="1"/>
            <a:r>
              <a:rPr lang="en-US" altLang="en-US" dirty="0"/>
              <a:t>Y = A + B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19706" y="3929416"/>
            <a:ext cx="4096512" cy="1327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6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217"/>
              </a:buClr>
              <a:buFont typeface="Wingdings" pitchFamily="2" charset="2"/>
              <a:buChar char="§"/>
              <a:defRPr sz="32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Arithmetic/Logic Unit</a:t>
            </a:r>
          </a:p>
          <a:p>
            <a:pPr lvl="1"/>
            <a:r>
              <a:rPr lang="en-US" altLang="en-US" dirty="0"/>
              <a:t>Y = F(A, B)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51645" y="3681791"/>
            <a:ext cx="3240024" cy="132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36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217"/>
              </a:buClr>
              <a:buFont typeface="Wingdings" pitchFamily="2" charset="2"/>
              <a:buChar char="§"/>
              <a:defRPr sz="32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Multiplexer</a:t>
            </a:r>
          </a:p>
          <a:p>
            <a:pPr lvl="1"/>
            <a:r>
              <a:rPr lang="en-US" altLang="en-US" dirty="0"/>
              <a:t>Y = S ? I1 : I0</a:t>
            </a:r>
            <a:endParaRPr lang="en-AU" alt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437778" y="2345817"/>
            <a:ext cx="2006204" cy="1266031"/>
            <a:chOff x="249" y="2299"/>
            <a:chExt cx="983" cy="413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76" y="2387"/>
              <a:ext cx="544" cy="273"/>
              <a:chOff x="431" y="1888"/>
              <a:chExt cx="544" cy="273"/>
            </a:xfrm>
          </p:grpSpPr>
          <p:sp>
            <p:nvSpPr>
              <p:cNvPr id="13" name="Arc 6"/>
              <p:cNvSpPr>
                <a:spLocks/>
              </p:cNvSpPr>
              <p:nvPr/>
            </p:nvSpPr>
            <p:spPr bwMode="auto">
              <a:xfrm>
                <a:off x="701" y="1889"/>
                <a:ext cx="139" cy="272"/>
              </a:xfrm>
              <a:custGeom>
                <a:avLst/>
                <a:gdLst>
                  <a:gd name="T0" fmla="*/ 0 w 22080"/>
                  <a:gd name="T1" fmla="*/ 0 h 43200"/>
                  <a:gd name="T2" fmla="*/ 0 w 22080"/>
                  <a:gd name="T3" fmla="*/ 0 h 43200"/>
                  <a:gd name="T4" fmla="*/ 0 w 2208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43200"/>
                  <a:gd name="T11" fmla="*/ 22080 w 2208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43200" fill="none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</a:path>
                  <a:path w="22080" h="43200" stroke="0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  <a:lnTo>
                      <a:pt x="480" y="21600"/>
                    </a:lnTo>
                    <a:lnTo>
                      <a:pt x="47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431" y="193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431" y="211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839" y="202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49" y="229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49" y="248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020" y="239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Y</a:t>
              </a:r>
              <a:endParaRPr lang="en-AU" altLang="en-US" sz="1800"/>
            </a:p>
          </p:txBody>
        </p:sp>
      </p:grp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8607024" y="2399462"/>
            <a:ext cx="2006204" cy="1266031"/>
            <a:chOff x="1111" y="2659"/>
            <a:chExt cx="1011" cy="638"/>
          </a:xfrm>
        </p:grpSpPr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1338" y="279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1338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1791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1111" y="266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111" y="306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1910" y="284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1474" y="265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1474" y="3067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>
              <a:off x="1474" y="2886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 flipH="1">
              <a:off x="1474" y="2976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1474" y="2659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 flipV="1">
              <a:off x="1474" y="3113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>
              <a:off x="1791" y="2840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47"/>
            <p:cNvSpPr txBox="1">
              <a:spLocks noChangeArrowheads="1"/>
            </p:cNvSpPr>
            <p:nvPr/>
          </p:nvSpPr>
          <p:spPr bwMode="auto">
            <a:xfrm>
              <a:off x="1620" y="2889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+</a:t>
              </a:r>
              <a:endParaRPr lang="en-AU" altLang="en-US" sz="1800" dirty="0"/>
            </a:p>
          </p:txBody>
        </p:sp>
      </p:grpSp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2452470" y="5127205"/>
            <a:ext cx="2006204" cy="1266031"/>
            <a:chOff x="113" y="2840"/>
            <a:chExt cx="892" cy="824"/>
          </a:xfrm>
        </p:grpSpPr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340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340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657" y="306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113" y="284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I0</a:t>
              </a:r>
              <a:endParaRPr lang="en-AU" altLang="en-US" sz="1800"/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13" y="3025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I1</a:t>
              </a:r>
              <a:endParaRPr lang="en-AU" altLang="en-US" sz="1800"/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793" y="293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476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rc 24"/>
            <p:cNvSpPr>
              <a:spLocks/>
            </p:cNvSpPr>
            <p:nvPr/>
          </p:nvSpPr>
          <p:spPr bwMode="auto">
            <a:xfrm>
              <a:off x="567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25"/>
            <p:cNvSpPr>
              <a:spLocks/>
            </p:cNvSpPr>
            <p:nvPr/>
          </p:nvSpPr>
          <p:spPr bwMode="auto">
            <a:xfrm flipH="1">
              <a:off x="476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rc 26"/>
            <p:cNvSpPr>
              <a:spLocks/>
            </p:cNvSpPr>
            <p:nvPr/>
          </p:nvSpPr>
          <p:spPr bwMode="auto">
            <a:xfrm flipV="1">
              <a:off x="567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27"/>
            <p:cNvSpPr>
              <a:spLocks/>
            </p:cNvSpPr>
            <p:nvPr/>
          </p:nvSpPr>
          <p:spPr bwMode="auto">
            <a:xfrm flipH="1" flipV="1">
              <a:off x="476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657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476" y="2840"/>
              <a:ext cx="1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M</a:t>
              </a:r>
              <a:br>
                <a:rPr lang="en-US" altLang="en-US" sz="1400" dirty="0"/>
              </a:br>
              <a:r>
                <a:rPr lang="en-US" altLang="en-US" sz="1400" dirty="0"/>
                <a:t>u</a:t>
              </a:r>
              <a:br>
                <a:rPr lang="en-US" altLang="en-US" sz="1400" dirty="0"/>
              </a:br>
              <a:r>
                <a:rPr lang="en-US" altLang="en-US" sz="1400" dirty="0"/>
                <a:t>x</a:t>
              </a:r>
              <a:endParaRPr lang="en-AU" altLang="en-US" sz="1400" dirty="0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V="1">
              <a:off x="567" y="329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461" y="343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  <a:endParaRPr lang="en-AU" altLang="en-US" sz="1800"/>
            </a:p>
          </p:txBody>
        </p:sp>
      </p:grp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8271971" y="5288094"/>
            <a:ext cx="2006204" cy="1266031"/>
            <a:chOff x="2699" y="2750"/>
            <a:chExt cx="1056" cy="1005"/>
          </a:xfrm>
        </p:grpSpPr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2926" y="288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2926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3424" y="311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699" y="275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2699" y="32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3543" y="297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3061" y="2750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 flipH="1">
              <a:off x="3061" y="3203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3062" y="3022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H="1">
              <a:off x="3062" y="3112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3061" y="2750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 flipV="1">
              <a:off x="3061" y="3294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>
              <a:off x="3424" y="2931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3152" y="3025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ALU</a:t>
              </a:r>
              <a:endParaRPr lang="en-AU" altLang="en-US" sz="1800" dirty="0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>
              <a:off x="3243" y="338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152" y="352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</a:t>
              </a:r>
              <a:endParaRPr lang="en-AU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0570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2270825"/>
          </a:xfrm>
        </p:spPr>
        <p:txBody>
          <a:bodyPr/>
          <a:lstStyle/>
          <a:p>
            <a:r>
              <a:rPr lang="en-US" altLang="en-US" dirty="0"/>
              <a:t>Register: stores data in a circuit</a:t>
            </a:r>
          </a:p>
          <a:p>
            <a:pPr lvl="1"/>
            <a:r>
              <a:rPr lang="en-US" altLang="en-US" dirty="0"/>
              <a:t>Uses a clock signal to determine when to update the stored value</a:t>
            </a:r>
          </a:p>
          <a:p>
            <a:pPr lvl="1"/>
            <a:r>
              <a:rPr lang="en-US" altLang="en-US" dirty="0"/>
              <a:t>Edge-triggered: update when </a:t>
            </a:r>
            <a:r>
              <a:rPr lang="en-US" altLang="en-US" dirty="0" err="1"/>
              <a:t>Clk</a:t>
            </a:r>
            <a:r>
              <a:rPr lang="en-US" altLang="en-US" dirty="0"/>
              <a:t> changes from 0 to </a:t>
            </a:r>
            <a:r>
              <a:rPr lang="en-US" altLang="en-US" dirty="0" smtClean="0"/>
              <a:t>1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Sequential Elements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5194" y="4023490"/>
            <a:ext cx="2407445" cy="1620520"/>
            <a:chOff x="657" y="2296"/>
            <a:chExt cx="1317" cy="77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11" y="2296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975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97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48" y="23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57" y="275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746" y="2345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111" y="288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4304051" y="3749459"/>
            <a:ext cx="5898240" cy="2228215"/>
            <a:chOff x="2154" y="2523"/>
            <a:chExt cx="3008" cy="113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2712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712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256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3256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2531" y="2795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801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3801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345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345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4889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4890" y="2613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2531" y="3657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253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2154" y="2617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Clk</a:t>
              </a:r>
              <a:endParaRPr lang="en-AU" altLang="en-US" sz="1600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2154" y="2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D</a:t>
              </a:r>
              <a:endParaRPr lang="en-AU" altLang="en-US" sz="1600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154" y="3297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Q</a:t>
              </a:r>
              <a:endParaRPr lang="en-AU" altLang="en-US" sz="1600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531" y="2976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166" y="2976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92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803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531" y="3340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712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3801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980" y="3339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255" y="2976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890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2712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380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4889" y="2523"/>
              <a:ext cx="1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7168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20313</TotalTime>
  <Words>1055</Words>
  <Application>Microsoft Office PowerPoint</Application>
  <PresentationFormat>Widescreen</PresentationFormat>
  <Paragraphs>327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Lucida Console</vt:lpstr>
      <vt:lpstr>Symbol</vt:lpstr>
      <vt:lpstr>Wingdings</vt:lpstr>
      <vt:lpstr>Тема Office</vt:lpstr>
      <vt:lpstr>Computer Architecture and Operating Systems Lecture 10: Processor and Pipeline</vt:lpstr>
      <vt:lpstr>CPU Under The Hood</vt:lpstr>
      <vt:lpstr>Instruction Execution</vt:lpstr>
      <vt:lpstr>CPU Overview</vt:lpstr>
      <vt:lpstr>Multiplexers</vt:lpstr>
      <vt:lpstr>Control</vt:lpstr>
      <vt:lpstr>Logic Design Basics</vt:lpstr>
      <vt:lpstr>Combinational Elements</vt:lpstr>
      <vt:lpstr>Sequential Elements</vt:lpstr>
      <vt:lpstr>Sequential Elements</vt:lpstr>
      <vt:lpstr>Clocking Methodology</vt:lpstr>
      <vt:lpstr>Main Control Unit</vt:lpstr>
      <vt:lpstr>Datapath With Control</vt:lpstr>
      <vt:lpstr>R-Type Instruction</vt:lpstr>
      <vt:lpstr>Load Instruction</vt:lpstr>
      <vt:lpstr>BEQ Instruction</vt:lpstr>
      <vt:lpstr>Performance Issues</vt:lpstr>
      <vt:lpstr>Response Time and Throughput</vt:lpstr>
      <vt:lpstr>Pipelining Analogy</vt:lpstr>
      <vt:lpstr>RISC-V Pipeline</vt:lpstr>
      <vt:lpstr>Pipeline Performance</vt:lpstr>
      <vt:lpstr>Pipeline Performance</vt:lpstr>
      <vt:lpstr>Pipeline Speedup</vt:lpstr>
      <vt:lpstr>Pipelining and ISA Design</vt:lpstr>
      <vt:lpstr>Hazards</vt:lpstr>
      <vt:lpstr>Structure Hazards</vt:lpstr>
      <vt:lpstr>Data Hazards</vt:lpstr>
      <vt:lpstr>Forwarding (aka Bypassing)</vt:lpstr>
      <vt:lpstr>Load-Use Data Hazard</vt:lpstr>
      <vt:lpstr>Code Scheduling to Avoid Stalls</vt:lpstr>
      <vt:lpstr>Control Hazards</vt:lpstr>
      <vt:lpstr>Stall on Branch</vt:lpstr>
      <vt:lpstr>Branch Prediction</vt:lpstr>
      <vt:lpstr>More-Realistic Branch Prediction</vt:lpstr>
      <vt:lpstr>Pipeline Summary</vt:lpstr>
      <vt:lpstr>Conclusion</vt:lpstr>
      <vt:lpstr>Any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Andrei Tatarnikov</cp:lastModifiedBy>
  <cp:revision>453</cp:revision>
  <dcterms:created xsi:type="dcterms:W3CDTF">2015-11-11T03:30:50Z</dcterms:created>
  <dcterms:modified xsi:type="dcterms:W3CDTF">2023-02-19T17:06:45Z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