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3" r:id="rId11"/>
    <p:sldId id="282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73" r:id="rId20"/>
    <p:sldId id="27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мкин Александр Сергеевич" initials="КА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72"/>
    <a:srgbClr val="F7B217"/>
    <a:srgbClr val="2F5CB5"/>
    <a:srgbClr val="F3B217"/>
    <a:srgbClr val="F07F09"/>
    <a:srgbClr val="FF6600"/>
    <a:srgbClr val="273272"/>
    <a:srgbClr val="F8BA30"/>
    <a:srgbClr val="FFC000"/>
    <a:srgbClr val="2E5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2" autoAdjust="0"/>
    <p:restoredTop sz="99729" autoAdjust="0"/>
  </p:normalViewPr>
  <p:slideViewPr>
    <p:cSldViewPr snapToGrid="0">
      <p:cViewPr varScale="1">
        <p:scale>
          <a:sx n="70" d="100"/>
          <a:sy n="70" d="100"/>
        </p:scale>
        <p:origin x="5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307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06195-8D78-4F6F-B8E4-FA67975ACEF5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301F6-630C-4517-9108-FC1E44EE8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7997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212F1-C3D9-4F2B-8F42-5E960FE8BE51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B3A5-99BF-45D9-956B-DC57CC23AD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2139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B3A5-99BF-45D9-956B-DC57CC23AD97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791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B3A5-99BF-45D9-956B-DC57CC23AD9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950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/>
          <p:nvPr userDrawn="1"/>
        </p:nvSpPr>
        <p:spPr>
          <a:xfrm>
            <a:off x="-1" y="2601087"/>
            <a:ext cx="12192001" cy="1603772"/>
          </a:xfrm>
          <a:prstGeom prst="rect">
            <a:avLst/>
          </a:prstGeom>
          <a:solidFill>
            <a:srgbClr val="2F5CB5"/>
          </a:solidFill>
          <a:ln w="19050" cap="sq" cmpd="sng" algn="ctr">
            <a:solidFill>
              <a:srgbClr val="FF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6"/>
          <p:cNvSpPr/>
          <p:nvPr userDrawn="1"/>
        </p:nvSpPr>
        <p:spPr>
          <a:xfrm>
            <a:off x="0" y="2545985"/>
            <a:ext cx="12192000" cy="59883"/>
          </a:xfrm>
          <a:prstGeom prst="rect">
            <a:avLst/>
          </a:prstGeom>
          <a:solidFill>
            <a:srgbClr val="F7B217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9"/>
          <p:cNvSpPr/>
          <p:nvPr userDrawn="1"/>
        </p:nvSpPr>
        <p:spPr>
          <a:xfrm>
            <a:off x="0" y="4210574"/>
            <a:ext cx="12192000" cy="45719"/>
          </a:xfrm>
          <a:prstGeom prst="rect">
            <a:avLst/>
          </a:prstGeom>
          <a:solidFill>
            <a:srgbClr val="F7B217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itle 7"/>
          <p:cNvSpPr>
            <a:spLocks noGrp="1"/>
          </p:cNvSpPr>
          <p:nvPr>
            <p:ph type="ctrTitle"/>
          </p:nvPr>
        </p:nvSpPr>
        <p:spPr>
          <a:xfrm>
            <a:off x="0" y="2601227"/>
            <a:ext cx="12192000" cy="1840144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Рисунок 8" descr="logo_с_hse_cmyk_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34031" y="213770"/>
            <a:ext cx="1704213" cy="2196275"/>
          </a:xfrm>
          <a:prstGeom prst="rect">
            <a:avLst/>
          </a:prstGeom>
        </p:spPr>
      </p:pic>
      <p:pic>
        <p:nvPicPr>
          <p:cNvPr id="10" name="Рисунок 9" descr="Unknow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45713" y="21988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11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87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838200" y="123553"/>
            <a:ext cx="10515600" cy="842818"/>
          </a:xfrm>
          <a:prstGeom prst="rect">
            <a:avLst/>
          </a:prstGeom>
          <a:solidFill>
            <a:srgbClr val="2F5CB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73272"/>
              </a:solidFill>
            </a:endParaRPr>
          </a:p>
        </p:txBody>
      </p:sp>
      <p:sp>
        <p:nvSpPr>
          <p:cNvPr id="21" name="Овал 20"/>
          <p:cNvSpPr/>
          <p:nvPr userDrawn="1"/>
        </p:nvSpPr>
        <p:spPr>
          <a:xfrm flipV="1">
            <a:off x="10775841" y="6190935"/>
            <a:ext cx="584617" cy="502173"/>
          </a:xfrm>
          <a:prstGeom prst="ellipse">
            <a:avLst/>
          </a:prstGeom>
          <a:solidFill>
            <a:srgbClr val="2F5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7327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4997896"/>
          </a:xfrm>
        </p:spPr>
        <p:txBody>
          <a:bodyPr/>
          <a:lstStyle>
            <a:lvl1pPr>
              <a:buFont typeface="Wingdings" pitchFamily="2" charset="2"/>
              <a:buChar char="§"/>
              <a:defRPr sz="3600">
                <a:solidFill>
                  <a:srgbClr val="273272"/>
                </a:solidFill>
              </a:defRPr>
            </a:lvl1pPr>
            <a:lvl2pPr>
              <a:buClr>
                <a:srgbClr val="F7B217"/>
              </a:buClr>
              <a:buFont typeface="Wingdings" pitchFamily="2" charset="2"/>
              <a:buChar char="§"/>
              <a:defRPr sz="3200">
                <a:solidFill>
                  <a:srgbClr val="273272"/>
                </a:solidFill>
              </a:defRPr>
            </a:lvl2pPr>
            <a:lvl3pPr>
              <a:buFont typeface="Wingdings" pitchFamily="2" charset="2"/>
              <a:buChar char="§"/>
              <a:defRPr sz="2400">
                <a:solidFill>
                  <a:srgbClr val="273272"/>
                </a:solidFill>
              </a:defRPr>
            </a:lvl3pPr>
            <a:lvl4pPr>
              <a:defRPr sz="2000">
                <a:solidFill>
                  <a:srgbClr val="273272"/>
                </a:solidFill>
              </a:defRPr>
            </a:lvl4pPr>
            <a:lvl5pPr>
              <a:defRPr sz="1800">
                <a:solidFill>
                  <a:srgbClr val="27327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>
            <a:lvl1pPr>
              <a:defRPr sz="2000" b="1">
                <a:solidFill>
                  <a:srgbClr val="F7B217"/>
                </a:solidFill>
              </a:defRPr>
            </a:lvl1pPr>
          </a:lstStyle>
          <a:p>
            <a:pPr algn="ctr"/>
            <a:fld id="{1397BFD8-F312-4EF2-A268-44FB4BDDBBB0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107867"/>
            <a:ext cx="10515600" cy="840215"/>
          </a:xfrm>
          <a:noFill/>
          <a:effectLst/>
        </p:spPr>
        <p:txBody>
          <a:bodyPr lIns="72000" tIns="25200" rIns="0" bIns="25200"/>
          <a:lstStyle>
            <a:lvl1pPr algn="ctr">
              <a:lnSpc>
                <a:spcPct val="100000"/>
              </a:lnSpc>
              <a:defRPr sz="4800" b="1">
                <a:solidFill>
                  <a:srgbClr val="F7B217"/>
                </a:solidFill>
              </a:defRPr>
            </a:lvl1pPr>
          </a:lstStyle>
          <a:p>
            <a:r>
              <a:rPr lang="en-US" dirty="0" smtClean="0"/>
              <a:t>Slide Header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95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07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15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9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60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84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79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05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83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0696"/>
            <a:ext cx="12192000" cy="1543791"/>
          </a:xfrm>
          <a:effectLst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7B217"/>
                </a:solidFill>
              </a:rPr>
              <a:t>Computer Architecture </a:t>
            </a:r>
            <a:r>
              <a:rPr lang="en-US" b="1" dirty="0" smtClean="0"/>
              <a:t>and Operating Systems</a:t>
            </a:r>
            <a:br>
              <a:rPr lang="en-US" b="1" dirty="0" smtClean="0"/>
            </a:br>
            <a:r>
              <a:rPr lang="en-US" b="1" smtClean="0"/>
              <a:t>Lecture </a:t>
            </a:r>
            <a:r>
              <a:rPr lang="en-US" b="1" smtClean="0"/>
              <a:t>9: </a:t>
            </a:r>
            <a:r>
              <a:rPr lang="en-US" b="1" dirty="0" smtClean="0"/>
              <a:t>Virtual Memory</a:t>
            </a:r>
            <a:endParaRPr lang="ru-RU" b="1" dirty="0"/>
          </a:p>
        </p:txBody>
      </p:sp>
      <p:sp>
        <p:nvSpPr>
          <p:cNvPr id="5" name="Subtitle 11"/>
          <p:cNvSpPr>
            <a:spLocks noGrp="1"/>
          </p:cNvSpPr>
          <p:nvPr>
            <p:ph type="subTitle" idx="4294967295"/>
          </p:nvPr>
        </p:nvSpPr>
        <p:spPr>
          <a:xfrm>
            <a:off x="0" y="4423118"/>
            <a:ext cx="12192000" cy="573664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n-US" sz="4800" b="1" dirty="0" smtClean="0"/>
              <a:t>Andrei Tatarnikov</a:t>
            </a:r>
            <a:endParaRPr lang="en-US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-47500" y="5305305"/>
            <a:ext cx="122395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atatarnikov@hse.ru </a:t>
            </a:r>
          </a:p>
          <a:p>
            <a:pPr algn="ctr">
              <a:defRPr/>
            </a:pPr>
            <a:r>
              <a:rPr lang="en-US" sz="2800" b="1" u="sng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@andrewt0301</a:t>
            </a:r>
            <a:endParaRPr lang="en-US" sz="2800" b="1" u="sng" dirty="0">
              <a:solidFill>
                <a:srgbClr val="0070C0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10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Mapping</a:t>
            </a:r>
            <a:endParaRPr lang="ru-RU" dirty="0"/>
          </a:p>
        </p:txBody>
      </p:sp>
      <p:pic>
        <p:nvPicPr>
          <p:cNvPr id="5" name="Picture 4" descr="f05-22-P3744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1555" y="1176334"/>
            <a:ext cx="7126238" cy="546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 smtClean="0"/>
              <a:t>On page fault, the page must be fetched from disk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 smtClean="0"/>
              <a:t>Takes millions of clock cycles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 smtClean="0"/>
              <a:t>Handled by OS code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 smtClean="0"/>
              <a:t>Try to minimize page fault rate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 smtClean="0"/>
              <a:t>Fully associative placement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 smtClean="0"/>
              <a:t>Smart replacement algorithms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11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Page Fault Penalty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178052"/>
            <a:ext cx="10629900" cy="5387847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To reduce page fault rate, prefer least-recently used (LRU) replacement</a:t>
            </a:r>
          </a:p>
          <a:p>
            <a:pPr lvl="1"/>
            <a:r>
              <a:rPr lang="en-US" altLang="en-US" dirty="0" smtClean="0"/>
              <a:t>Reference bit (aka use bit) in PTE set to 1 on access to page</a:t>
            </a:r>
          </a:p>
          <a:p>
            <a:pPr lvl="1"/>
            <a:r>
              <a:rPr lang="en-US" altLang="en-US" dirty="0" smtClean="0"/>
              <a:t>Periodically cleared to 0 by OS</a:t>
            </a:r>
          </a:p>
          <a:p>
            <a:pPr lvl="1"/>
            <a:r>
              <a:rPr lang="en-US" altLang="en-US" dirty="0" smtClean="0"/>
              <a:t>A page with reference bit = 0 has not been used recently</a:t>
            </a:r>
          </a:p>
          <a:p>
            <a:r>
              <a:rPr lang="en-US" altLang="en-US" dirty="0" smtClean="0"/>
              <a:t>Disk writes take millions of cycles</a:t>
            </a:r>
          </a:p>
          <a:p>
            <a:pPr lvl="1"/>
            <a:r>
              <a:rPr lang="en-US" altLang="en-US" dirty="0" smtClean="0"/>
              <a:t>Block at once, not individual locations</a:t>
            </a:r>
          </a:p>
          <a:p>
            <a:pPr lvl="1"/>
            <a:r>
              <a:rPr lang="en-US" altLang="en-US" dirty="0" smtClean="0"/>
              <a:t>Write through is impractical</a:t>
            </a:r>
          </a:p>
          <a:p>
            <a:pPr lvl="1"/>
            <a:r>
              <a:rPr lang="en-US" altLang="en-US" dirty="0" smtClean="0"/>
              <a:t>Use write-back</a:t>
            </a:r>
          </a:p>
          <a:p>
            <a:pPr lvl="1"/>
            <a:r>
              <a:rPr lang="en-US" altLang="en-US" dirty="0" smtClean="0"/>
              <a:t>Dirty bit in PTE set when page is written</a:t>
            </a:r>
            <a:endParaRPr lang="en-AU" alt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Replacement and Writes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178052"/>
            <a:ext cx="10515600" cy="5464047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Address translation would appear to require extra memory references</a:t>
            </a:r>
          </a:p>
          <a:p>
            <a:pPr lvl="1"/>
            <a:r>
              <a:rPr lang="en-US" altLang="en-US" dirty="0" smtClean="0"/>
              <a:t>One to access the PTE</a:t>
            </a:r>
          </a:p>
          <a:p>
            <a:pPr lvl="1"/>
            <a:r>
              <a:rPr lang="en-US" altLang="en-US" dirty="0" smtClean="0"/>
              <a:t>Then the actual memory access</a:t>
            </a:r>
          </a:p>
          <a:p>
            <a:r>
              <a:rPr lang="en-US" altLang="en-US" dirty="0" smtClean="0"/>
              <a:t>But access to page tables has good locality</a:t>
            </a:r>
          </a:p>
          <a:p>
            <a:pPr lvl="1"/>
            <a:r>
              <a:rPr lang="en-US" altLang="en-US" dirty="0" smtClean="0"/>
              <a:t>So use a fast cache of PTEs within the CPU</a:t>
            </a:r>
          </a:p>
          <a:p>
            <a:pPr lvl="1"/>
            <a:r>
              <a:rPr lang="en-US" altLang="en-US" dirty="0" smtClean="0"/>
              <a:t>Called a Translation Look-aside Buffer (TLB)</a:t>
            </a:r>
          </a:p>
          <a:p>
            <a:pPr lvl="1"/>
            <a:r>
              <a:rPr lang="en-US" altLang="en-US" dirty="0" smtClean="0"/>
              <a:t>Typical: 16–512 PTEs, 0.5–1 cycle for hit, 10–100 cycles for miss, 0.01%–1% miss rate</a:t>
            </a:r>
          </a:p>
          <a:p>
            <a:pPr lvl="1"/>
            <a:r>
              <a:rPr lang="en-US" altLang="en-US" dirty="0" smtClean="0"/>
              <a:t>Misses could be handled by hardware or software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Fast Translation Using a TLB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Fast Translation Using a TLB</a:t>
            </a:r>
            <a:endParaRPr lang="ru-RU" dirty="0"/>
          </a:p>
        </p:txBody>
      </p:sp>
      <p:pic>
        <p:nvPicPr>
          <p:cNvPr id="5" name="Picture 5" descr="f05-23-P3744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7568" y="1128704"/>
            <a:ext cx="7834595" cy="552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178052"/>
            <a:ext cx="10515600" cy="5400547"/>
          </a:xfrm>
        </p:spPr>
        <p:txBody>
          <a:bodyPr/>
          <a:lstStyle/>
          <a:p>
            <a:r>
              <a:rPr lang="en-US" altLang="en-US" dirty="0" smtClean="0"/>
              <a:t>If page is in memory</a:t>
            </a:r>
          </a:p>
          <a:p>
            <a:pPr lvl="1"/>
            <a:r>
              <a:rPr lang="en-US" altLang="en-US" dirty="0" smtClean="0"/>
              <a:t>Load the PTE from memory and retry</a:t>
            </a:r>
          </a:p>
          <a:p>
            <a:pPr lvl="1"/>
            <a:r>
              <a:rPr lang="en-US" altLang="en-US" dirty="0" smtClean="0"/>
              <a:t>Could be handled in hardware</a:t>
            </a:r>
          </a:p>
          <a:p>
            <a:pPr lvl="2"/>
            <a:r>
              <a:rPr lang="en-US" altLang="en-US" sz="2800" dirty="0" smtClean="0"/>
              <a:t>Can get complex for more complicated page table structures</a:t>
            </a:r>
          </a:p>
          <a:p>
            <a:pPr lvl="1"/>
            <a:r>
              <a:rPr lang="en-US" altLang="en-US" dirty="0" smtClean="0"/>
              <a:t>Or in software</a:t>
            </a:r>
          </a:p>
          <a:p>
            <a:pPr lvl="2"/>
            <a:r>
              <a:rPr lang="en-US" altLang="en-US" sz="2800" dirty="0" smtClean="0"/>
              <a:t>Raise a special exception, with optimized handler</a:t>
            </a:r>
          </a:p>
          <a:p>
            <a:r>
              <a:rPr lang="en-US" altLang="en-US" dirty="0" smtClean="0"/>
              <a:t>If page is not in memory (page fault)</a:t>
            </a:r>
          </a:p>
          <a:p>
            <a:pPr lvl="1"/>
            <a:r>
              <a:rPr lang="en-US" altLang="en-US" dirty="0" smtClean="0"/>
              <a:t>OS handles fetching the page and updating the page table</a:t>
            </a:r>
          </a:p>
          <a:p>
            <a:pPr lvl="1"/>
            <a:r>
              <a:rPr lang="en-US" altLang="en-US" dirty="0" smtClean="0"/>
              <a:t>Then restart the faulting instruction</a:t>
            </a:r>
            <a:endParaRPr lang="en-AU" alt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TLB Misses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dirty="0" smtClean="0"/>
              <a:t>TLB miss indicates</a:t>
            </a:r>
          </a:p>
          <a:p>
            <a:pPr lvl="1"/>
            <a:r>
              <a:rPr lang="en-AU" altLang="en-US" dirty="0" smtClean="0"/>
              <a:t>Page present, but PTE not in TLB</a:t>
            </a:r>
          </a:p>
          <a:p>
            <a:pPr lvl="1"/>
            <a:r>
              <a:rPr lang="en-AU" altLang="en-US" dirty="0" smtClean="0"/>
              <a:t>Page not preset</a:t>
            </a:r>
          </a:p>
          <a:p>
            <a:r>
              <a:rPr lang="en-AU" altLang="en-US" dirty="0" smtClean="0"/>
              <a:t>Must recognize TLB miss before destination register overwritten</a:t>
            </a:r>
          </a:p>
          <a:p>
            <a:pPr lvl="1"/>
            <a:r>
              <a:rPr lang="en-AU" altLang="en-US" dirty="0" smtClean="0"/>
              <a:t>Raise exception</a:t>
            </a:r>
          </a:p>
          <a:p>
            <a:r>
              <a:rPr lang="en-AU" altLang="en-US" dirty="0" smtClean="0"/>
              <a:t>Handler copies PTE from memory to TLB</a:t>
            </a:r>
          </a:p>
          <a:p>
            <a:pPr lvl="1"/>
            <a:r>
              <a:rPr lang="en-AU" altLang="en-US" dirty="0" smtClean="0"/>
              <a:t>Then restarts instruction</a:t>
            </a:r>
          </a:p>
          <a:p>
            <a:pPr lvl="1"/>
            <a:r>
              <a:rPr lang="en-AU" altLang="en-US" dirty="0" smtClean="0"/>
              <a:t>If page not present, page fault will occur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16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/>
              <a:t>TLB Miss Handler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190752"/>
            <a:ext cx="4038600" cy="5324347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If cache tag uses </a:t>
            </a:r>
            <a:r>
              <a:rPr lang="en-US" altLang="en-US" sz="3200" b="1" dirty="0" smtClean="0"/>
              <a:t>physical address</a:t>
            </a:r>
          </a:p>
          <a:p>
            <a:pPr lvl="1"/>
            <a:r>
              <a:rPr lang="en-US" altLang="en-US" sz="2800" dirty="0" smtClean="0"/>
              <a:t>Need to translate before cache lookup</a:t>
            </a:r>
          </a:p>
          <a:p>
            <a:r>
              <a:rPr lang="en-US" altLang="en-US" sz="3200" dirty="0" smtClean="0"/>
              <a:t>Alternative: use </a:t>
            </a:r>
            <a:r>
              <a:rPr lang="en-US" altLang="en-US" sz="3200" b="1" dirty="0" smtClean="0"/>
              <a:t>virtual address</a:t>
            </a:r>
            <a:r>
              <a:rPr lang="en-US" altLang="en-US" sz="3200" dirty="0" smtClean="0"/>
              <a:t> tag</a:t>
            </a:r>
          </a:p>
          <a:p>
            <a:pPr lvl="1"/>
            <a:r>
              <a:rPr lang="en-US" altLang="en-US" sz="2800" dirty="0" smtClean="0"/>
              <a:t>Complications due to aliasing</a:t>
            </a:r>
          </a:p>
          <a:p>
            <a:pPr lvl="2"/>
            <a:r>
              <a:rPr lang="en-US" altLang="en-US" dirty="0" smtClean="0"/>
              <a:t>Different virtual addresses for shared physical address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17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TLB and Cache Interaction</a:t>
            </a:r>
            <a:endParaRPr lang="ru-RU" dirty="0"/>
          </a:p>
        </p:txBody>
      </p:sp>
      <p:pic>
        <p:nvPicPr>
          <p:cNvPr id="5" name="Picture 5" descr="f05-24-P3744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6048" y="1001711"/>
            <a:ext cx="5702598" cy="585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178052"/>
            <a:ext cx="10515600" cy="5375147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Different tasks can share parts of their virtual address spaces</a:t>
            </a:r>
          </a:p>
          <a:p>
            <a:pPr lvl="1"/>
            <a:r>
              <a:rPr lang="en-US" altLang="en-US" dirty="0" smtClean="0"/>
              <a:t>But need to protect against errant access</a:t>
            </a:r>
          </a:p>
          <a:p>
            <a:pPr lvl="1"/>
            <a:r>
              <a:rPr lang="en-US" altLang="en-US" dirty="0" smtClean="0"/>
              <a:t>Requires OS assistance</a:t>
            </a:r>
          </a:p>
          <a:p>
            <a:r>
              <a:rPr lang="en-US" altLang="en-US" dirty="0" smtClean="0"/>
              <a:t>Hardware support for OS protection</a:t>
            </a:r>
          </a:p>
          <a:p>
            <a:pPr lvl="1"/>
            <a:r>
              <a:rPr lang="en-US" altLang="en-US" dirty="0" smtClean="0"/>
              <a:t>Privileged supervisor mode (aka kernel mode)</a:t>
            </a:r>
          </a:p>
          <a:p>
            <a:pPr lvl="1"/>
            <a:r>
              <a:rPr lang="en-US" altLang="en-US" dirty="0" smtClean="0"/>
              <a:t>Privileged instructions</a:t>
            </a:r>
          </a:p>
          <a:p>
            <a:pPr lvl="1"/>
            <a:r>
              <a:rPr lang="en-US" altLang="en-US" dirty="0" smtClean="0"/>
              <a:t>Page tables and other state information only accessible in supervisor mode</a:t>
            </a:r>
          </a:p>
          <a:p>
            <a:pPr lvl="1"/>
            <a:r>
              <a:rPr lang="en-US" altLang="en-US" dirty="0" smtClean="0"/>
              <a:t>System call exception (e.g., </a:t>
            </a:r>
            <a:r>
              <a:rPr lang="en-US" altLang="en-US" dirty="0" err="1" smtClean="0"/>
              <a:t>ecall</a:t>
            </a:r>
            <a:r>
              <a:rPr lang="en-US" altLang="en-US" dirty="0" smtClean="0"/>
              <a:t> in RISC-V)</a:t>
            </a:r>
            <a:endParaRPr lang="en-AU" alt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18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Memory Protection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178052"/>
            <a:ext cx="10515600" cy="53497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Virtual memory increases </a:t>
            </a:r>
            <a:r>
              <a:rPr lang="en-US" b="1" dirty="0" smtClean="0"/>
              <a:t>capacity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A subset of virtual pages in physical memory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 smtClean="0"/>
              <a:t>Page table </a:t>
            </a:r>
            <a:r>
              <a:rPr lang="en-US" dirty="0" smtClean="0"/>
              <a:t>maps virtual pages to physical pages – address translation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 smtClean="0"/>
              <a:t>TLB</a:t>
            </a:r>
            <a:r>
              <a:rPr lang="en-US" dirty="0" smtClean="0"/>
              <a:t> speeds up address translation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Different page tables for different programs provides </a:t>
            </a:r>
            <a:r>
              <a:rPr lang="en-US" b="1" dirty="0" smtClean="0"/>
              <a:t>memory protection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19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Memory Summary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028700"/>
            <a:ext cx="10515600" cy="5626099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Use main memory as a “cache” for secondary (disk) storage</a:t>
            </a:r>
          </a:p>
          <a:p>
            <a:pPr lvl="1"/>
            <a:r>
              <a:rPr lang="en-US" altLang="en-US" dirty="0" smtClean="0"/>
              <a:t>Managed jointly by CPU hardware and the operating system (OS)</a:t>
            </a:r>
          </a:p>
          <a:p>
            <a:r>
              <a:rPr lang="en-US" altLang="en-US" dirty="0" smtClean="0"/>
              <a:t>Programs share main memory</a:t>
            </a:r>
          </a:p>
          <a:p>
            <a:pPr lvl="1"/>
            <a:r>
              <a:rPr lang="en-US" altLang="en-US" dirty="0" smtClean="0"/>
              <a:t>Each gets a private virtual address space holding its frequently used code and data</a:t>
            </a:r>
          </a:p>
          <a:p>
            <a:pPr lvl="1"/>
            <a:r>
              <a:rPr lang="en-US" altLang="en-US" dirty="0" smtClean="0"/>
              <a:t>Protected from other programs</a:t>
            </a:r>
          </a:p>
          <a:p>
            <a:r>
              <a:rPr lang="en-US" altLang="en-US" dirty="0" smtClean="0"/>
              <a:t>CPU and OS translate virtual addresses to physical addresses</a:t>
            </a:r>
          </a:p>
          <a:p>
            <a:pPr lvl="1"/>
            <a:r>
              <a:rPr lang="en-US" altLang="en-US" dirty="0" smtClean="0"/>
              <a:t>VM “block” is called a page</a:t>
            </a:r>
          </a:p>
          <a:p>
            <a:pPr lvl="1"/>
            <a:r>
              <a:rPr lang="en-US" altLang="en-US" dirty="0" smtClean="0"/>
              <a:t>VM translation “miss” is called a page fault</a:t>
            </a:r>
            <a:endParaRPr lang="en-AU" alt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4999" y="472120"/>
            <a:ext cx="7524751" cy="5262979"/>
          </a:xfrm>
          <a:prstGeom prst="rect">
            <a:avLst/>
          </a:prstGeom>
          <a:noFill/>
          <a:ln>
            <a:noFill/>
          </a:ln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.text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__start:	addi t1, zero, 0x18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addi t2, zero, 0x21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cycle: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 t1, t2, done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slt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 t0, t1, t2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bne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 t0, zero, 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if_less</a:t>
            </a:r>
            <a:endParaRPr lang="en-US" sz="2400" dirty="0" smtClean="0">
              <a:ln w="0"/>
              <a:solidFill>
                <a:srgbClr val="273272"/>
              </a:solidFill>
              <a:effectLst>
                <a:reflection blurRad="6350" stA="53000" endA="300" endPos="35500" dir="5400000" sy="-90000" algn="bl" rotWithShape="0"/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nop</a:t>
            </a:r>
            <a:endParaRPr lang="en-US" sz="2400" dirty="0" smtClean="0">
              <a:ln w="0"/>
              <a:solidFill>
                <a:srgbClr val="273272"/>
              </a:solidFill>
              <a:effectLst>
                <a:reflection blurRad="6350" stA="53000" endA="300" endPos="35500" dir="5400000" sy="-90000" algn="bl" rotWithShape="0"/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sub t1, t1, t2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j cycle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nop</a:t>
            </a:r>
            <a:endParaRPr lang="en-US" sz="2400" dirty="0" smtClean="0">
              <a:ln w="0"/>
              <a:solidFill>
                <a:srgbClr val="273272"/>
              </a:solidFill>
              <a:effectLst>
                <a:reflection blurRad="6350" stA="53000" endA="300" endPos="35500" dir="5400000" sy="-90000" algn="bl" rotWithShape="0"/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if_less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:	sub t2, t2, t1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j cycle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done:		add t3, t1, zero</a:t>
            </a:r>
            <a:endParaRPr lang="ru-RU" sz="2400" b="0" cap="none" spc="0" dirty="0">
              <a:ln w="0"/>
              <a:solidFill>
                <a:srgbClr val="273272"/>
              </a:solidFill>
              <a:effectLst>
                <a:reflection blurRad="6350" stA="53000" endA="300" endPos="35500" dir="5400000" sy="-9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Questions?</a:t>
            </a:r>
            <a:endParaRPr lang="ru-RU" sz="4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87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051052"/>
            <a:ext cx="10515600" cy="54767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Virtual addresses</a:t>
            </a:r>
          </a:p>
          <a:p>
            <a:pPr lvl="1"/>
            <a:r>
              <a:rPr lang="en-US" dirty="0" smtClean="0"/>
              <a:t>Programs use virtual addresses</a:t>
            </a:r>
          </a:p>
          <a:p>
            <a:pPr lvl="1"/>
            <a:r>
              <a:rPr lang="en-US" dirty="0" smtClean="0"/>
              <a:t>Entire virtual address space stored on a hard drive</a:t>
            </a:r>
          </a:p>
          <a:p>
            <a:pPr lvl="1"/>
            <a:r>
              <a:rPr lang="en-US" dirty="0" smtClean="0"/>
              <a:t>Subset of virtual address data in DRAM</a:t>
            </a:r>
          </a:p>
          <a:p>
            <a:pPr lvl="1"/>
            <a:r>
              <a:rPr lang="en-US" dirty="0" smtClean="0"/>
              <a:t>CPU translates virtual addresses into physical addresses (DRAM addresses)</a:t>
            </a:r>
          </a:p>
          <a:p>
            <a:pPr lvl="1"/>
            <a:r>
              <a:rPr lang="en-US" dirty="0" smtClean="0"/>
              <a:t>Data not in DRAM fetched from hard drive</a:t>
            </a:r>
          </a:p>
          <a:p>
            <a:r>
              <a:rPr lang="en-US" dirty="0" smtClean="0"/>
              <a:t>Memory Protection</a:t>
            </a:r>
          </a:p>
          <a:p>
            <a:pPr lvl="1"/>
            <a:r>
              <a:rPr lang="en-US" dirty="0" smtClean="0"/>
              <a:t>Each program has own virtual to physical mapping</a:t>
            </a:r>
          </a:p>
          <a:p>
            <a:pPr lvl="1"/>
            <a:r>
              <a:rPr lang="en-US" dirty="0" smtClean="0"/>
              <a:t>Two programs can use same virtual address for different data</a:t>
            </a:r>
          </a:p>
          <a:p>
            <a:pPr lvl="1"/>
            <a:r>
              <a:rPr lang="en-US" dirty="0" smtClean="0"/>
              <a:t>Programs don’t need to be aware others are running</a:t>
            </a:r>
          </a:p>
          <a:p>
            <a:pPr lvl="1"/>
            <a:r>
              <a:rPr lang="en-US" dirty="0" smtClean="0"/>
              <a:t>One program (or virus) can’t corrupt memory used by another 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Address Space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714247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Physical memory acts as cache for virtual memory</a:t>
            </a:r>
          </a:p>
          <a:p>
            <a:pPr marL="742950" indent="-742950"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Cache/Virtual Memory Analogues</a:t>
            </a:r>
            <a:endParaRPr lang="ru-RU" dirty="0"/>
          </a:p>
        </p:txBody>
      </p:sp>
      <p:graphicFrame>
        <p:nvGraphicFramePr>
          <p:cNvPr id="7" name="Group 6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5859680"/>
              </p:ext>
            </p:extLst>
          </p:nvPr>
        </p:nvGraphicFramePr>
        <p:xfrm>
          <a:off x="2235200" y="1943098"/>
          <a:ext cx="7378700" cy="4292604"/>
        </p:xfrm>
        <a:graphic>
          <a:graphicData uri="http://schemas.openxmlformats.org/drawingml/2006/table">
            <a:tbl>
              <a:tblPr/>
              <a:tblGrid>
                <a:gridCol w="3689350"/>
                <a:gridCol w="3689350"/>
              </a:tblGrid>
              <a:tr h="715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7B217"/>
                          </a:solidFill>
                          <a:effectLst/>
                          <a:latin typeface="+mn-lt"/>
                          <a:cs typeface="Arial" charset="0"/>
                        </a:rPr>
                        <a:t>Cache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5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7B217"/>
                          </a:solidFill>
                          <a:effectLst/>
                          <a:latin typeface="+mn-lt"/>
                          <a:cs typeface="Arial" charset="0"/>
                        </a:rPr>
                        <a:t>Virtual Memory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5CB5"/>
                    </a:solidFill>
                  </a:tcPr>
                </a:tc>
              </a:tr>
              <a:tr h="715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+mn-lt"/>
                          <a:cs typeface="Arial" charset="0"/>
                        </a:rPr>
                        <a:t>Block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+mn-lt"/>
                          <a:cs typeface="Arial" charset="0"/>
                        </a:rPr>
                        <a:t>Page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+mn-lt"/>
                          <a:cs typeface="Arial" charset="0"/>
                        </a:rPr>
                        <a:t>Block Size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+mn-lt"/>
                          <a:cs typeface="Arial" charset="0"/>
                        </a:rPr>
                        <a:t>Page Size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+mn-lt"/>
                          <a:cs typeface="Arial" charset="0"/>
                        </a:rPr>
                        <a:t>Block Offset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+mn-lt"/>
                          <a:cs typeface="Arial" charset="0"/>
                        </a:rPr>
                        <a:t>Page Offset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+mn-lt"/>
                          <a:cs typeface="Arial" charset="0"/>
                        </a:rPr>
                        <a:t>Miss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+mn-lt"/>
                          <a:cs typeface="Arial" charset="0"/>
                        </a:rPr>
                        <a:t>Page Fault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+mn-lt"/>
                          <a:cs typeface="Arial" charset="0"/>
                        </a:rPr>
                        <a:t>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+mn-lt"/>
                          <a:cs typeface="Arial" charset="0"/>
                        </a:rPr>
                        <a:t>Virtual Page Number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1260347"/>
          </a:xfrm>
        </p:spPr>
        <p:txBody>
          <a:bodyPr/>
          <a:lstStyle/>
          <a:p>
            <a:r>
              <a:rPr lang="en-US" dirty="0" smtClean="0"/>
              <a:t>Most accesses hit in physical memory</a:t>
            </a:r>
          </a:p>
          <a:p>
            <a:r>
              <a:rPr lang="en-US" dirty="0" smtClean="0"/>
              <a:t>But programs have a large capacity of virtual memory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 and Physical Addresses</a:t>
            </a:r>
            <a:endParaRPr lang="ru-RU" dirty="0"/>
          </a:p>
        </p:txBody>
      </p:sp>
      <p:pic>
        <p:nvPicPr>
          <p:cNvPr id="5" name="Picture 6" descr="Fig8_2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1798" y="2544037"/>
            <a:ext cx="8943518" cy="39065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18100" y="6299200"/>
            <a:ext cx="2146300" cy="27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561847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Fixed-size pages (e.g., 4K)</a:t>
            </a:r>
            <a:endParaRPr lang="en-AU" alt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6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Translation</a:t>
            </a:r>
            <a:endParaRPr lang="ru-RU" dirty="0"/>
          </a:p>
        </p:txBody>
      </p:sp>
      <p:pic>
        <p:nvPicPr>
          <p:cNvPr id="5" name="Picture 5" descr="Fig8_2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9697" y="2019296"/>
            <a:ext cx="6214595" cy="43941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78400" y="6286500"/>
            <a:ext cx="2146300" cy="27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178052"/>
            <a:ext cx="10515600" cy="5387847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1E3272"/>
                </a:solidFill>
              </a:rPr>
              <a:t>System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Virtual memory size: 2 GB = 2</a:t>
            </a:r>
            <a:r>
              <a:rPr lang="en-US" b="1" baseline="30000" dirty="0" smtClean="0">
                <a:solidFill>
                  <a:srgbClr val="1E3272"/>
                </a:solidFill>
              </a:rPr>
              <a:t>31</a:t>
            </a:r>
            <a:r>
              <a:rPr lang="en-US" dirty="0" smtClean="0"/>
              <a:t> bytes</a:t>
            </a:r>
          </a:p>
          <a:p>
            <a:pPr lvl="1"/>
            <a:r>
              <a:rPr lang="en-US" dirty="0" smtClean="0"/>
              <a:t>Physical memory size: 128 MB = 2</a:t>
            </a:r>
            <a:r>
              <a:rPr lang="en-US" b="1" baseline="30000" dirty="0" smtClean="0">
                <a:solidFill>
                  <a:srgbClr val="1E3272"/>
                </a:solidFill>
              </a:rPr>
              <a:t>27</a:t>
            </a:r>
            <a:r>
              <a:rPr lang="en-US" dirty="0" smtClean="0"/>
              <a:t> bytes</a:t>
            </a:r>
          </a:p>
          <a:p>
            <a:pPr lvl="1"/>
            <a:r>
              <a:rPr lang="en-US" dirty="0" smtClean="0"/>
              <a:t>Page size: 4 KB = 2</a:t>
            </a:r>
            <a:r>
              <a:rPr lang="en-US" b="1" baseline="30000" dirty="0" smtClean="0">
                <a:solidFill>
                  <a:srgbClr val="1E3272"/>
                </a:solidFill>
              </a:rPr>
              <a:t>12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bytes</a:t>
            </a:r>
          </a:p>
          <a:p>
            <a:r>
              <a:rPr lang="en-US" b="1" dirty="0" smtClean="0">
                <a:solidFill>
                  <a:srgbClr val="1E3272"/>
                </a:solidFill>
              </a:rPr>
              <a:t>Organization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Virtual address: </a:t>
            </a:r>
            <a:r>
              <a:rPr lang="en-US" b="1" dirty="0" smtClean="0">
                <a:solidFill>
                  <a:srgbClr val="1E3272"/>
                </a:solidFill>
              </a:rPr>
              <a:t>31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bits</a:t>
            </a:r>
          </a:p>
          <a:p>
            <a:pPr lvl="1"/>
            <a:r>
              <a:rPr lang="en-US" dirty="0" smtClean="0"/>
              <a:t>Physical address: </a:t>
            </a:r>
            <a:r>
              <a:rPr lang="en-US" b="1" dirty="0" smtClean="0">
                <a:solidFill>
                  <a:srgbClr val="1E3272"/>
                </a:solidFill>
              </a:rPr>
              <a:t>27</a:t>
            </a:r>
            <a:r>
              <a:rPr lang="en-US" dirty="0" smtClean="0"/>
              <a:t> bits</a:t>
            </a:r>
          </a:p>
          <a:p>
            <a:pPr lvl="1"/>
            <a:r>
              <a:rPr lang="en-US" dirty="0" smtClean="0"/>
              <a:t>Page offset: </a:t>
            </a:r>
            <a:r>
              <a:rPr lang="en-US" b="1" dirty="0" smtClean="0">
                <a:solidFill>
                  <a:srgbClr val="1E3272"/>
                </a:solidFill>
              </a:rPr>
              <a:t>12</a:t>
            </a:r>
            <a:r>
              <a:rPr lang="en-US" dirty="0" smtClean="0"/>
              <a:t> bits</a:t>
            </a:r>
          </a:p>
          <a:p>
            <a:pPr lvl="1"/>
            <a:r>
              <a:rPr lang="en-US" dirty="0" smtClean="0"/>
              <a:t># Virtual pages = 2</a:t>
            </a:r>
            <a:r>
              <a:rPr lang="en-US" baseline="30000" dirty="0" smtClean="0"/>
              <a:t>31</a:t>
            </a:r>
            <a:r>
              <a:rPr lang="en-US" dirty="0" smtClean="0"/>
              <a:t>/2</a:t>
            </a:r>
            <a:r>
              <a:rPr lang="en-US" baseline="30000" dirty="0" smtClean="0"/>
              <a:t>12</a:t>
            </a:r>
            <a:r>
              <a:rPr lang="en-US" dirty="0" smtClean="0"/>
              <a:t> = </a:t>
            </a:r>
            <a:r>
              <a:rPr lang="en-US" b="1" dirty="0" smtClean="0"/>
              <a:t>2</a:t>
            </a:r>
            <a:r>
              <a:rPr lang="en-US" b="1" baseline="30000" dirty="0" smtClean="0"/>
              <a:t>19</a:t>
            </a:r>
            <a:r>
              <a:rPr lang="en-US" dirty="0" smtClean="0"/>
              <a:t>  (VPN = 19 bits)</a:t>
            </a:r>
          </a:p>
          <a:p>
            <a:pPr lvl="1"/>
            <a:r>
              <a:rPr lang="en-US" dirty="0" smtClean="0"/>
              <a:t># Physical pages = 2</a:t>
            </a:r>
            <a:r>
              <a:rPr lang="en-US" baseline="30000" dirty="0" smtClean="0"/>
              <a:t>27</a:t>
            </a:r>
            <a:r>
              <a:rPr lang="en-US" dirty="0" smtClean="0"/>
              <a:t>/2</a:t>
            </a:r>
            <a:r>
              <a:rPr lang="en-US" baseline="30000" dirty="0" smtClean="0"/>
              <a:t>12</a:t>
            </a:r>
            <a:r>
              <a:rPr lang="en-US" dirty="0" smtClean="0"/>
              <a:t> = </a:t>
            </a:r>
            <a:r>
              <a:rPr lang="en-US" b="1" dirty="0" smtClean="0"/>
              <a:t>2</a:t>
            </a:r>
            <a:r>
              <a:rPr lang="en-US" b="1" baseline="30000" dirty="0" smtClean="0"/>
              <a:t>15</a:t>
            </a:r>
            <a:r>
              <a:rPr lang="en-US" dirty="0" smtClean="0"/>
              <a:t> (PPN = 15 bits)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7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Memory Example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ig8_2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99" y="1206500"/>
            <a:ext cx="8554669" cy="553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358900" y="1114553"/>
            <a:ext cx="5461000" cy="284784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Tx/>
              <a:buNone/>
            </a:pPr>
            <a:r>
              <a:rPr lang="en-US" sz="2000" dirty="0" smtClean="0"/>
              <a:t>	</a:t>
            </a:r>
            <a:r>
              <a:rPr lang="en-US" sz="2800" dirty="0" smtClean="0"/>
              <a:t>What is the physical address of virtual address</a:t>
            </a:r>
            <a:r>
              <a:rPr lang="en-US" sz="2800" b="1" dirty="0" smtClean="0"/>
              <a:t> 0x247C?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VPN =</a:t>
            </a:r>
            <a:r>
              <a:rPr lang="en-US" sz="2400" b="1" dirty="0" smtClean="0"/>
              <a:t> 0x2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VPN 0x2 maps to PPN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0x7FFF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12-bit page offset: </a:t>
            </a:r>
            <a:r>
              <a:rPr lang="en-US" sz="2400" b="1" dirty="0" smtClean="0"/>
              <a:t>0x47C</a:t>
            </a:r>
            <a:endParaRPr lang="en-US" sz="2400" dirty="0" smtClean="0"/>
          </a:p>
          <a:p>
            <a:pPr lvl="1">
              <a:spcBef>
                <a:spcPts val="600"/>
              </a:spcBef>
            </a:pPr>
            <a:r>
              <a:rPr lang="en-US" sz="2400" dirty="0" smtClean="0"/>
              <a:t>Physical address = </a:t>
            </a:r>
            <a:r>
              <a:rPr lang="en-US" sz="2400" b="1" dirty="0" smtClean="0">
                <a:solidFill>
                  <a:srgbClr val="C00000"/>
                </a:solidFill>
              </a:rPr>
              <a:t>0x7FFF</a:t>
            </a:r>
            <a:r>
              <a:rPr lang="en-US" sz="2400" b="1" dirty="0" smtClean="0"/>
              <a:t>47C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8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 Memory Example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78400" y="6604000"/>
            <a:ext cx="21463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178052"/>
            <a:ext cx="10515600" cy="5438648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Used to perform address translation</a:t>
            </a:r>
          </a:p>
          <a:p>
            <a:r>
              <a:rPr lang="en-US" altLang="en-US" dirty="0" smtClean="0"/>
              <a:t>Stores placement information</a:t>
            </a:r>
          </a:p>
          <a:p>
            <a:pPr lvl="1"/>
            <a:r>
              <a:rPr lang="en-US" altLang="en-US" dirty="0" smtClean="0"/>
              <a:t>Array of page table entries, indexed by virtual page number</a:t>
            </a:r>
          </a:p>
          <a:p>
            <a:pPr lvl="1"/>
            <a:r>
              <a:rPr lang="en-US" altLang="en-US" dirty="0" smtClean="0"/>
              <a:t>Page table register in CPU points to page table in physical memory</a:t>
            </a:r>
          </a:p>
          <a:p>
            <a:r>
              <a:rPr lang="en-US" altLang="en-US" dirty="0" smtClean="0"/>
              <a:t>If page is present in memory</a:t>
            </a:r>
          </a:p>
          <a:p>
            <a:pPr lvl="1"/>
            <a:r>
              <a:rPr lang="en-US" altLang="en-US" dirty="0" smtClean="0"/>
              <a:t>PTE stores the physical page number</a:t>
            </a:r>
          </a:p>
          <a:p>
            <a:pPr lvl="1"/>
            <a:r>
              <a:rPr lang="en-US" altLang="en-US" dirty="0" smtClean="0"/>
              <a:t>Plus other status bits (referenced, dirty, …)</a:t>
            </a:r>
          </a:p>
          <a:p>
            <a:r>
              <a:rPr lang="en-US" altLang="en-US" dirty="0" smtClean="0"/>
              <a:t>If page is not present</a:t>
            </a:r>
          </a:p>
          <a:p>
            <a:pPr lvl="1"/>
            <a:r>
              <a:rPr lang="en-US" altLang="en-US" dirty="0" smtClean="0"/>
              <a:t>PTE can refer to location in swap space on disk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9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Table</a:t>
            </a:r>
            <a:endParaRPr lang="ru-RU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/>
        </a:solidFill>
      </a:spPr>
      <a:bodyPr wrap="square" lIns="72000" tIns="25200" rIns="0" bIns="25200" rtlCol="0" anchor="ctr" anchorCtr="0">
        <a:normAutofit/>
      </a:bodyPr>
      <a:lstStyle>
        <a:defPPr>
          <a:defRPr sz="4400" b="0" dirty="0" smtClean="0">
            <a:solidFill>
              <a:srgbClr val="2E5E8E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20798</TotalTime>
  <Words>840</Words>
  <Application>Microsoft Office PowerPoint</Application>
  <PresentationFormat>Widescreen</PresentationFormat>
  <Paragraphs>175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Wingdings</vt:lpstr>
      <vt:lpstr>Тема Office</vt:lpstr>
      <vt:lpstr>Computer Architecture and Operating Systems Lecture 9: Virtual Memory</vt:lpstr>
      <vt:lpstr>Virtual Memory</vt:lpstr>
      <vt:lpstr>Virtual Address Space</vt:lpstr>
      <vt:lpstr>Cache/Virtual Memory Analogues</vt:lpstr>
      <vt:lpstr>Virtual and Physical Addresses</vt:lpstr>
      <vt:lpstr>Address Translation</vt:lpstr>
      <vt:lpstr>Virtual Memory Example</vt:lpstr>
      <vt:lpstr>Virtual Memory Example</vt:lpstr>
      <vt:lpstr>Page Table</vt:lpstr>
      <vt:lpstr>Page Mapping</vt:lpstr>
      <vt:lpstr>Page Fault Penalty</vt:lpstr>
      <vt:lpstr>Replacement and Writes</vt:lpstr>
      <vt:lpstr>Fast Translation Using a TLB</vt:lpstr>
      <vt:lpstr>Fast Translation Using a TLB</vt:lpstr>
      <vt:lpstr>TLB Misses</vt:lpstr>
      <vt:lpstr>TLB Miss Handler</vt:lpstr>
      <vt:lpstr>TLB and Cache Interaction</vt:lpstr>
      <vt:lpstr>Memory Protection</vt:lpstr>
      <vt:lpstr>Virtual Memory Summary</vt:lpstr>
      <vt:lpstr>Any Questions?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 and Operating Systems Lecture X: Lecture Topic</dc:title>
  <dc:creator>Sergey</dc:creator>
  <cp:lastModifiedBy>Andrei Tatarnikov</cp:lastModifiedBy>
  <cp:revision>489</cp:revision>
  <dcterms:created xsi:type="dcterms:W3CDTF">2015-11-11T03:30:50Z</dcterms:created>
  <dcterms:modified xsi:type="dcterms:W3CDTF">2023-02-12T15:48:05Z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(2)G/0n5s0OJt210kN0rMWPVQgnJI6CDE+6BJT+m6OwLQhkCYjwBoWUkYgkanWIKkgRsYh1B8Uj
e9GKfJM6aX3r56ETiFwURgdOiBOzXg//2GJs86GhGmUDxNF53xchHKM7j5AmpDAb9kCVOthI
Vzwq8aqehDohU2q0rm75EVuWLFLycQxUptlmAykA+3y+mCquEUlzScYjU+C0yNJA0e25zFTR
VsiptQwuBlrGi0PH0B</vt:lpwstr>
  </property>
  <property fmtid="{D5CDD505-2E9C-101B-9397-08002B2CF9AE}" pid="3" name="_2015_ms_pID_7253431">
    <vt:lpwstr>cFpAZV5KZCnc4SP5f7FtzXr/76MDjckm9A3DXxVCfqeMgEQYiQ0I+M
4j2HbcKpUuwdcu9RQEEs4C2URPiN+OAiEjj+Hnx0ogsoNU0RUZ2tVUDezP69WF3SgS0C61Fy
Mt8fLffal9Igb8Y/bfA71baKTUgfKfEcrC/ahGnsp/HEWn8Mjtc1ed1HsSBiMbW5tJ3TsC4f
MGpi5EfdQ8hu73PY</vt:lpwstr>
  </property>
</Properties>
</file>