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4" r:id="rId3"/>
    <p:sldId id="375" r:id="rId4"/>
    <p:sldId id="377" r:id="rId5"/>
    <p:sldId id="376" r:id="rId6"/>
    <p:sldId id="378" r:id="rId7"/>
    <p:sldId id="379" r:id="rId8"/>
    <p:sldId id="380" r:id="rId9"/>
    <p:sldId id="396" r:id="rId10"/>
    <p:sldId id="397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401" r:id="rId25"/>
    <p:sldId id="402" r:id="rId26"/>
    <p:sldId id="395" r:id="rId27"/>
    <p:sldId id="394" r:id="rId28"/>
    <p:sldId id="398" r:id="rId29"/>
    <p:sldId id="399" r:id="rId30"/>
    <p:sldId id="400" r:id="rId31"/>
    <p:sldId id="403" r:id="rId32"/>
    <p:sldId id="406" r:id="rId33"/>
    <p:sldId id="407" r:id="rId34"/>
    <p:sldId id="408" r:id="rId35"/>
    <p:sldId id="409" r:id="rId36"/>
    <p:sldId id="404" r:id="rId37"/>
    <p:sldId id="405" r:id="rId38"/>
    <p:sldId id="27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72"/>
    <a:srgbClr val="2F5CB5"/>
    <a:srgbClr val="F3B217"/>
    <a:srgbClr val="F7B217"/>
    <a:srgbClr val="F07F09"/>
    <a:srgbClr val="FF6600"/>
    <a:srgbClr val="273272"/>
    <a:srgbClr val="F8BA30"/>
    <a:srgbClr val="FFC000"/>
    <a:srgbClr val="2E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2" autoAdjust="0"/>
    <p:restoredTop sz="99729" autoAdjust="0"/>
  </p:normalViewPr>
  <p:slideViewPr>
    <p:cSldViewPr snapToGrid="0">
      <p:cViewPr varScale="1">
        <p:scale>
          <a:sx n="70" d="100"/>
          <a:sy n="70" d="100"/>
        </p:scale>
        <p:origin x="5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5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43791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B217"/>
                </a:solidFill>
              </a:rPr>
              <a:t>Computer Architecture </a:t>
            </a:r>
            <a:r>
              <a:rPr lang="en-US" b="1" dirty="0" smtClean="0"/>
              <a:t>and Operating Systems</a:t>
            </a:r>
            <a:br>
              <a:rPr lang="en-US" b="1" dirty="0" smtClean="0"/>
            </a:br>
            <a:r>
              <a:rPr lang="en-US" b="1" smtClean="0"/>
              <a:t>Lecture 8: </a:t>
            </a:r>
            <a:r>
              <a:rPr lang="en-US" b="1" dirty="0" smtClean="0"/>
              <a:t>Memory</a:t>
            </a:r>
            <a:r>
              <a:rPr lang="ru-RU" b="1" dirty="0" smtClean="0"/>
              <a:t> </a:t>
            </a:r>
            <a:r>
              <a:rPr lang="en-US" b="1" dirty="0" smtClean="0"/>
              <a:t>and Caches</a:t>
            </a:r>
            <a:endParaRPr lang="ru-RU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477500" cy="499789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b="1" dirty="0" smtClean="0">
                <a:solidFill>
                  <a:srgbClr val="F3B217"/>
                </a:solidFill>
              </a:rPr>
              <a:t>Compulsory</a:t>
            </a:r>
            <a:r>
              <a:rPr lang="en-US" dirty="0" smtClean="0"/>
              <a:t>: first time data accessed</a:t>
            </a: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b="1" dirty="0" smtClean="0">
                <a:solidFill>
                  <a:srgbClr val="F3B217"/>
                </a:solidFill>
              </a:rPr>
              <a:t>Capacity</a:t>
            </a:r>
            <a:r>
              <a:rPr lang="en-US" dirty="0" smtClean="0"/>
              <a:t>: cache too small to hold all data of interest</a:t>
            </a: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b="1" dirty="0" smtClean="0">
                <a:solidFill>
                  <a:srgbClr val="F3B217"/>
                </a:solidFill>
              </a:rPr>
              <a:t>Conflict</a:t>
            </a:r>
            <a:r>
              <a:rPr lang="en-US" dirty="0" smtClean="0"/>
              <a:t>: data of interest maps to a location in cache mapped to different data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 Types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49300" y="1178052"/>
            <a:ext cx="11049000" cy="545134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/>
              <a:t>Hit</a:t>
            </a:r>
            <a:r>
              <a:rPr lang="en-US" dirty="0" smtClean="0"/>
              <a:t>: data found in that level of memory hierarchy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/>
              <a:t>Miss</a:t>
            </a:r>
            <a:r>
              <a:rPr lang="en-US" dirty="0" smtClean="0"/>
              <a:t>: data not found (must go to next level)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600" b="1" dirty="0" smtClean="0"/>
              <a:t> Hit Rate    </a:t>
            </a:r>
            <a:r>
              <a:rPr lang="en-US" sz="3600" dirty="0" smtClean="0"/>
              <a:t>= # hits / # memory accesses      = 1 – Miss Rate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600" dirty="0" smtClean="0"/>
              <a:t> </a:t>
            </a:r>
            <a:r>
              <a:rPr lang="en-US" sz="3600" b="1" dirty="0" smtClean="0"/>
              <a:t>Miss Rate </a:t>
            </a:r>
            <a:r>
              <a:rPr lang="en-US" sz="3600" dirty="0" smtClean="0"/>
              <a:t>= # misses / # memory accesses = 1 – Hit Rate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/>
              <a:t>Average memory access time (AMAT): </a:t>
            </a:r>
            <a:r>
              <a:rPr lang="en-US" dirty="0" smtClean="0"/>
              <a:t>average time for processor to access data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	</a:t>
            </a:r>
            <a:r>
              <a:rPr lang="en-US" sz="3600" b="1" dirty="0" smtClean="0"/>
              <a:t>AMAT</a:t>
            </a:r>
            <a:r>
              <a:rPr lang="en-US" sz="3600" dirty="0" smtClean="0"/>
              <a:t> = </a:t>
            </a:r>
            <a:r>
              <a:rPr lang="en-US" sz="3600" dirty="0" err="1" smtClean="0"/>
              <a:t>t</a:t>
            </a:r>
            <a:r>
              <a:rPr lang="en-US" sz="3600" baseline="-25000" dirty="0" err="1" smtClean="0"/>
              <a:t>cache</a:t>
            </a:r>
            <a:r>
              <a:rPr lang="en-US" sz="3600" dirty="0" smtClean="0"/>
              <a:t> + </a:t>
            </a:r>
            <a:r>
              <a:rPr lang="en-US" sz="3600" dirty="0" err="1" smtClean="0"/>
              <a:t>MR</a:t>
            </a:r>
            <a:r>
              <a:rPr lang="en-US" sz="3600" baseline="-25000" dirty="0" err="1" smtClean="0"/>
              <a:t>cache</a:t>
            </a:r>
            <a:r>
              <a:rPr lang="en-US" sz="3600" dirty="0" smtClean="0"/>
              <a:t>[</a:t>
            </a:r>
            <a:r>
              <a:rPr lang="en-US" sz="3600" dirty="0" err="1" smtClean="0"/>
              <a:t>t</a:t>
            </a:r>
            <a:r>
              <a:rPr lang="en-US" sz="3600" baseline="-25000" dirty="0" err="1" smtClean="0"/>
              <a:t>MM</a:t>
            </a:r>
            <a:r>
              <a:rPr lang="en-US" sz="3600" dirty="0" smtClean="0"/>
              <a:t> + MR</a:t>
            </a:r>
            <a:r>
              <a:rPr lang="en-US" sz="3600" baseline="-25000" dirty="0" smtClean="0"/>
              <a:t>MM</a:t>
            </a:r>
            <a:r>
              <a:rPr lang="en-US" sz="3600" dirty="0" smtClean="0"/>
              <a:t>(</a:t>
            </a:r>
            <a:r>
              <a:rPr lang="en-US" sz="3600" dirty="0" err="1" smtClean="0"/>
              <a:t>t</a:t>
            </a:r>
            <a:r>
              <a:rPr lang="en-US" sz="3600" baseline="-25000" dirty="0" err="1" smtClean="0"/>
              <a:t>VM</a:t>
            </a:r>
            <a:r>
              <a:rPr lang="en-US" sz="3600" dirty="0" smtClean="0"/>
              <a:t>)]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908047"/>
          </a:xfrm>
        </p:spPr>
        <p:txBody>
          <a:bodyPr/>
          <a:lstStyle/>
          <a:p>
            <a:r>
              <a:rPr lang="en-US" altLang="en-US" dirty="0" smtClean="0"/>
              <a:t>Cache memory</a:t>
            </a:r>
          </a:p>
          <a:p>
            <a:pPr lvl="1"/>
            <a:r>
              <a:rPr lang="en-US" altLang="en-US" dirty="0" smtClean="0"/>
              <a:t>The level of the memory hierarchy closest to the CPU</a:t>
            </a:r>
          </a:p>
          <a:p>
            <a:r>
              <a:rPr lang="en-US" altLang="en-US" dirty="0" smtClean="0"/>
              <a:t>Given accesses 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…, X</a:t>
            </a:r>
            <a:r>
              <a:rPr lang="en-US" altLang="en-US" baseline="-25000" dirty="0" smtClean="0"/>
              <a:t>n–1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n</a:t>
            </a:r>
            <a:endParaRPr lang="en-AU" altLang="en-US" baseline="-25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Cache Memory</a:t>
            </a:r>
            <a:endParaRPr lang="ru-RU" dirty="0"/>
          </a:p>
        </p:txBody>
      </p:sp>
      <p:pic>
        <p:nvPicPr>
          <p:cNvPr id="5" name="Picture 10" descr="f05-04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35" y="3124187"/>
            <a:ext cx="4544272" cy="339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6337300" y="3629153"/>
            <a:ext cx="4864100" cy="221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273272"/>
                </a:solidFill>
              </a:rPr>
              <a:t>How do we know if the data is present?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273272"/>
                </a:solidFill>
              </a:rPr>
              <a:t>Where do we look?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27327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49300" y="1063753"/>
            <a:ext cx="10515600" cy="193344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 smtClean="0"/>
              <a:t>Location determined by address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Direct mapped: only one choice</a:t>
            </a:r>
          </a:p>
          <a:p>
            <a:pPr lvl="1">
              <a:spcBef>
                <a:spcPts val="1200"/>
              </a:spcBef>
            </a:pPr>
            <a:r>
              <a:rPr lang="en-US" altLang="en-US" dirty="0" smtClean="0"/>
              <a:t>(Block address) modulo (#Blocks in cache)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</a:t>
            </a:r>
            <a:endParaRPr lang="ru-RU" dirty="0"/>
          </a:p>
        </p:txBody>
      </p:sp>
      <p:pic>
        <p:nvPicPr>
          <p:cNvPr id="5" name="Picture 9" descr="f05-05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08" y="2897184"/>
            <a:ext cx="5436120" cy="392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6108700" y="3692653"/>
            <a:ext cx="5422900" cy="145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273272"/>
                </a:solidFill>
              </a:rPr>
              <a:t>#Blocks is a power of 2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273272"/>
                </a:solidFill>
              </a:rPr>
              <a:t>Use low-order address bits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6675" y="2828925"/>
            <a:ext cx="478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9175" y="6667500"/>
            <a:ext cx="47815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1638300" y="3006853"/>
            <a:ext cx="1346200" cy="52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32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Cache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7327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698500" y="4518153"/>
            <a:ext cx="1498600" cy="52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32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7327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00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How do we know which particular block is stored in a cache location?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Store block address as well as the data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Actually, only need the high-order bits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Called the tag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What if there is no data in a location?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Valid bit: 1 = present, 0 = not present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Initially 0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Tags and Valid Bits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298447"/>
          </a:xfrm>
        </p:spPr>
        <p:txBody>
          <a:bodyPr/>
          <a:lstStyle/>
          <a:p>
            <a:r>
              <a:rPr lang="en-US" altLang="en-US" dirty="0" smtClean="0"/>
              <a:t>8-blocks, 1 word/block, direct mapped</a:t>
            </a:r>
          </a:p>
          <a:p>
            <a:r>
              <a:rPr lang="en-US" altLang="en-US" dirty="0" smtClean="0"/>
              <a:t>Initial state</a:t>
            </a:r>
            <a:endParaRPr lang="en-AU" altLang="en-US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 Example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0100" y="2891366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 Example</a:t>
            </a:r>
            <a:endParaRPr lang="ru-RU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33766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[10110]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5"/>
          <p:cNvGraphicFramePr>
            <a:graphicFrameLocks noGrp="1"/>
          </p:cNvGraphicFramePr>
          <p:nvPr/>
        </p:nvGraphicFramePr>
        <p:xfrm>
          <a:off x="33766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addr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 Example</a:t>
            </a:r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33639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[11010]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[10110]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5"/>
          <p:cNvGraphicFramePr>
            <a:graphicFrameLocks noGrp="1"/>
          </p:cNvGraphicFramePr>
          <p:nvPr/>
        </p:nvGraphicFramePr>
        <p:xfrm>
          <a:off x="33639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addr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 Example</a:t>
            </a:r>
            <a:endParaRPr lang="ru-RU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33385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[11010]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[10110]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5"/>
          <p:cNvGraphicFramePr>
            <a:graphicFrameLocks noGrp="1"/>
          </p:cNvGraphicFramePr>
          <p:nvPr/>
        </p:nvGraphicFramePr>
        <p:xfrm>
          <a:off x="3338513" y="1320800"/>
          <a:ext cx="6072187" cy="1097022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addr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 Example</a:t>
            </a:r>
            <a:endParaRPr lang="ru-RU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3313113" y="3051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[10000]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[00011]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[10110]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5"/>
          <p:cNvGraphicFramePr>
            <a:graphicFrameLocks noGrp="1"/>
          </p:cNvGraphicFramePr>
          <p:nvPr/>
        </p:nvGraphicFramePr>
        <p:xfrm>
          <a:off x="3313113" y="1320800"/>
          <a:ext cx="6072187" cy="1463676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addr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00 011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61941"/>
            <a:ext cx="10515600" cy="18409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Computer performance depends 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Processor performance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Memory performance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Processor-Memory Performance Gap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655" y="2781163"/>
            <a:ext cx="7989570" cy="400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Mapped Cache Example</a:t>
            </a:r>
            <a:endParaRPr lang="ru-RU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3275013" y="30130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/>
                <a:gridCol w="649287"/>
                <a:gridCol w="1150938"/>
                <a:gridCol w="3216275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[10010]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[00011]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[10110]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5"/>
          <p:cNvGraphicFramePr>
            <a:graphicFrameLocks noGrp="1"/>
          </p:cNvGraphicFramePr>
          <p:nvPr/>
        </p:nvGraphicFramePr>
        <p:xfrm>
          <a:off x="32750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/>
                <a:gridCol w="1649412"/>
                <a:gridCol w="1231900"/>
                <a:gridCol w="151765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addr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10 010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89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900" dirty="0" smtClean="0"/>
              <a:t>Fully associative</a:t>
            </a:r>
          </a:p>
          <a:p>
            <a:pPr lvl="1">
              <a:lnSpc>
                <a:spcPct val="110000"/>
              </a:lnSpc>
            </a:pPr>
            <a:r>
              <a:rPr lang="en-US" altLang="en-US" sz="3500" dirty="0" smtClean="0"/>
              <a:t>Allow a given block to go in any cache entry</a:t>
            </a:r>
          </a:p>
          <a:p>
            <a:pPr lvl="1">
              <a:lnSpc>
                <a:spcPct val="110000"/>
              </a:lnSpc>
            </a:pPr>
            <a:r>
              <a:rPr lang="en-US" altLang="en-US" sz="3500" dirty="0" smtClean="0"/>
              <a:t>Requires all entries to be searched at once</a:t>
            </a:r>
          </a:p>
          <a:p>
            <a:pPr lvl="1">
              <a:lnSpc>
                <a:spcPct val="110000"/>
              </a:lnSpc>
            </a:pPr>
            <a:r>
              <a:rPr lang="en-US" altLang="en-US" sz="3500" dirty="0" smtClean="0"/>
              <a:t>Comparator per entry (expensive)</a:t>
            </a:r>
          </a:p>
          <a:p>
            <a:pPr>
              <a:lnSpc>
                <a:spcPct val="110000"/>
              </a:lnSpc>
            </a:pPr>
            <a:r>
              <a:rPr lang="en-US" altLang="en-US" sz="3900" i="1" dirty="0" smtClean="0"/>
              <a:t>n</a:t>
            </a:r>
            <a:r>
              <a:rPr lang="en-US" altLang="en-US" sz="3900" dirty="0" smtClean="0"/>
              <a:t>-way set associative</a:t>
            </a:r>
          </a:p>
          <a:p>
            <a:pPr lvl="1">
              <a:lnSpc>
                <a:spcPct val="110000"/>
              </a:lnSpc>
            </a:pPr>
            <a:r>
              <a:rPr lang="en-US" altLang="en-US" sz="3500" dirty="0" smtClean="0"/>
              <a:t>Each set contains </a:t>
            </a:r>
            <a:r>
              <a:rPr lang="en-US" altLang="en-US" sz="3500" i="1" dirty="0" smtClean="0"/>
              <a:t>n</a:t>
            </a:r>
            <a:r>
              <a:rPr lang="en-US" altLang="en-US" sz="3500" dirty="0" smtClean="0"/>
              <a:t> entries</a:t>
            </a:r>
            <a:endParaRPr lang="en-AU" altLang="en-US" sz="3500" dirty="0" smtClean="0"/>
          </a:p>
          <a:p>
            <a:pPr lvl="1">
              <a:lnSpc>
                <a:spcPct val="110000"/>
              </a:lnSpc>
            </a:pPr>
            <a:r>
              <a:rPr lang="en-US" altLang="en-US" sz="3500" dirty="0" smtClean="0"/>
              <a:t>Block number determines which set</a:t>
            </a:r>
          </a:p>
          <a:p>
            <a:pPr lvl="2">
              <a:lnSpc>
                <a:spcPct val="110000"/>
              </a:lnSpc>
            </a:pPr>
            <a:r>
              <a:rPr lang="en-US" altLang="en-US" sz="3500" dirty="0" smtClean="0"/>
              <a:t>(Block number) modulo (#Sets in cache)</a:t>
            </a:r>
          </a:p>
          <a:p>
            <a:pPr lvl="1">
              <a:lnSpc>
                <a:spcPct val="110000"/>
              </a:lnSpc>
            </a:pPr>
            <a:r>
              <a:rPr lang="en-US" altLang="en-US" sz="3500" dirty="0" smtClean="0"/>
              <a:t>Search all entries in a given set at once</a:t>
            </a:r>
          </a:p>
          <a:p>
            <a:pPr lvl="1">
              <a:lnSpc>
                <a:spcPct val="110000"/>
              </a:lnSpc>
            </a:pPr>
            <a:r>
              <a:rPr lang="en-US" altLang="en-US" sz="3500" i="1" dirty="0" smtClean="0"/>
              <a:t>n</a:t>
            </a:r>
            <a:r>
              <a:rPr lang="en-US" altLang="en-US" sz="3500" dirty="0" smtClean="0"/>
              <a:t> comparators (less expensive)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Associative Caches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Associative Cache Examples</a:t>
            </a:r>
            <a:endParaRPr lang="ru-RU" dirty="0"/>
          </a:p>
        </p:txBody>
      </p:sp>
      <p:pic>
        <p:nvPicPr>
          <p:cNvPr id="5" name="Picture 5" descr="f05-13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2" y="1527146"/>
            <a:ext cx="10489652" cy="433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61847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For a cache with 8 entries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Spectrum of </a:t>
            </a:r>
            <a:r>
              <a:rPr lang="en-US" altLang="en-US" dirty="0" err="1" smtClean="0"/>
              <a:t>Associativity</a:t>
            </a:r>
            <a:endParaRPr lang="ru-RU" dirty="0"/>
          </a:p>
        </p:txBody>
      </p:sp>
      <p:pic>
        <p:nvPicPr>
          <p:cNvPr id="5" name="Picture 7" descr="f05-14-P374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712" y="1704971"/>
            <a:ext cx="6408433" cy="50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02900" cy="2416047"/>
          </a:xfrm>
        </p:spPr>
        <p:txBody>
          <a:bodyPr/>
          <a:lstStyle/>
          <a:p>
            <a:r>
              <a:rPr lang="en-US" altLang="en-US" dirty="0" smtClean="0"/>
              <a:t>Compare 4-block caches</a:t>
            </a:r>
          </a:p>
          <a:p>
            <a:pPr lvl="1"/>
            <a:r>
              <a:rPr lang="en-US" altLang="en-US" dirty="0" smtClean="0"/>
              <a:t>Direct mapped, 2-way set associative, fully associative</a:t>
            </a:r>
          </a:p>
          <a:p>
            <a:pPr lvl="1"/>
            <a:r>
              <a:rPr lang="en-US" altLang="en-US" dirty="0" smtClean="0"/>
              <a:t>Block access sequence: 0, 8, 0, 6, 8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Direct mapped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Associativity</a:t>
            </a:r>
            <a:r>
              <a:rPr lang="en-US" altLang="en-US" dirty="0" smtClean="0"/>
              <a:t> Example</a:t>
            </a:r>
            <a:endParaRPr lang="ru-RU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3174999" y="3924298"/>
          <a:ext cx="7454901" cy="2286004"/>
        </p:xfrm>
        <a:graphic>
          <a:graphicData uri="http://schemas.openxmlformats.org/drawingml/2006/table">
            <a:tbl>
              <a:tblPr/>
              <a:tblGrid>
                <a:gridCol w="1064018"/>
                <a:gridCol w="1067406"/>
                <a:gridCol w="1064018"/>
                <a:gridCol w="1064018"/>
                <a:gridCol w="1065711"/>
                <a:gridCol w="1065712"/>
                <a:gridCol w="1064018"/>
              </a:tblGrid>
              <a:tr h="3265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[0]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[8]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[6]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38353"/>
            <a:ext cx="10515600" cy="62534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2-way set associative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Associativity</a:t>
            </a:r>
            <a:r>
              <a:rPr lang="en-US" altLang="en-US" dirty="0" smtClean="0"/>
              <a:t> Example</a:t>
            </a:r>
            <a:endParaRPr lang="ru-RU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2859088" y="1692273"/>
          <a:ext cx="7275512" cy="2016126"/>
        </p:xfrm>
        <a:graphic>
          <a:graphicData uri="http://schemas.openxmlformats.org/drawingml/2006/table">
            <a:tbl>
              <a:tblPr/>
              <a:tblGrid>
                <a:gridCol w="1038414"/>
                <a:gridCol w="1041721"/>
                <a:gridCol w="1038414"/>
                <a:gridCol w="1038414"/>
                <a:gridCol w="1040067"/>
                <a:gridCol w="1040068"/>
                <a:gridCol w="1038414"/>
              </a:tblGrid>
              <a:tr h="2880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[0]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[0]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[8]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[6]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[6]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одержимое 1"/>
          <p:cNvSpPr txBox="1">
            <a:spLocks/>
          </p:cNvSpPr>
          <p:nvPr/>
        </p:nvSpPr>
        <p:spPr>
          <a:xfrm>
            <a:off x="990600" y="3832353"/>
            <a:ext cx="10515600" cy="561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327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associative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27327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oup 63"/>
          <p:cNvGraphicFramePr>
            <a:graphicFrameLocks noGrp="1"/>
          </p:cNvGraphicFramePr>
          <p:nvPr/>
        </p:nvGraphicFramePr>
        <p:xfrm>
          <a:off x="2882901" y="4444999"/>
          <a:ext cx="7277101" cy="2047241"/>
        </p:xfrm>
        <a:graphic>
          <a:graphicData uri="http://schemas.openxmlformats.org/drawingml/2006/table">
            <a:tbl>
              <a:tblPr/>
              <a:tblGrid>
                <a:gridCol w="1038641"/>
                <a:gridCol w="1041948"/>
                <a:gridCol w="1038641"/>
                <a:gridCol w="1038641"/>
                <a:gridCol w="1040294"/>
                <a:gridCol w="1040295"/>
                <a:gridCol w="1038641"/>
              </a:tblGrid>
              <a:tr h="584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3751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Increased </a:t>
            </a:r>
            <a:r>
              <a:rPr lang="en-US" altLang="en-US" dirty="0" err="1" smtClean="0"/>
              <a:t>associativity</a:t>
            </a:r>
            <a:r>
              <a:rPr lang="en-US" altLang="en-US" dirty="0" smtClean="0"/>
              <a:t> decreases miss rate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But with diminishing returns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Simulation of a system with 64KB</a:t>
            </a:r>
            <a:br>
              <a:rPr lang="en-US" altLang="en-US" dirty="0" smtClean="0"/>
            </a:br>
            <a:r>
              <a:rPr lang="en-US" altLang="en-US" dirty="0" smtClean="0"/>
              <a:t>D-cache, 16-word blocks, SPEC2000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1-way: 10.3%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2-way: 8.6%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4-way: 8.3%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8-way: 8.1%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Much </a:t>
            </a:r>
            <a:r>
              <a:rPr lang="en-US" altLang="en-US" dirty="0" err="1" smtClean="0"/>
              <a:t>Associativity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640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Direct mapped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No choice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Set associative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Prefer non-valid entry, if there is one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Otherwise, choose among entries in the set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Least-recently used (LRU)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Choose the one unused for the longest time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 smtClean="0"/>
              <a:t>Simple for 2-way, manageable for 4-way, too hard beyond that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Random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Gives approximately the same performance as LRU for high </a:t>
            </a:r>
            <a:r>
              <a:rPr lang="en-US" altLang="en-US" dirty="0" err="1" smtClean="0"/>
              <a:t>associativity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Replacement Policy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25652"/>
            <a:ext cx="10515600" cy="5679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dirty="0" smtClean="0"/>
              <a:t>On data-write hit, could just update the block in cache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But then cache and memory would be inconsistent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Write through: also update memory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But makes writes take longer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e.g., if base CPI = 1, 10% of instructions are stores, write to memory takes 100 cycles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 smtClean="0"/>
              <a:t> Effective CPI = 1 + 0.1×100 = 11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Solution: write buffer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Holds data waiting to be written to memory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CPU continues immediately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 smtClean="0"/>
              <a:t>Only stalls on write if write buffer is already full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Write-Through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28300" cy="52862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900" dirty="0" smtClean="0"/>
              <a:t>Alternative: On data-write hit, just update the block in cache</a:t>
            </a:r>
          </a:p>
          <a:p>
            <a:pPr lvl="1">
              <a:lnSpc>
                <a:spcPct val="150000"/>
              </a:lnSpc>
            </a:pPr>
            <a:r>
              <a:rPr lang="en-US" altLang="en-US" sz="3500" dirty="0" smtClean="0"/>
              <a:t>Keep track of whether each block is dirty</a:t>
            </a:r>
          </a:p>
          <a:p>
            <a:pPr>
              <a:lnSpc>
                <a:spcPct val="150000"/>
              </a:lnSpc>
            </a:pPr>
            <a:r>
              <a:rPr lang="en-US" altLang="en-US" sz="3900" dirty="0" smtClean="0"/>
              <a:t>When a dirty block is replaced</a:t>
            </a:r>
          </a:p>
          <a:p>
            <a:pPr lvl="1">
              <a:lnSpc>
                <a:spcPct val="150000"/>
              </a:lnSpc>
            </a:pPr>
            <a:r>
              <a:rPr lang="en-US" altLang="en-US" sz="3500" dirty="0" smtClean="0"/>
              <a:t>Write it back to memory</a:t>
            </a:r>
          </a:p>
          <a:p>
            <a:pPr lvl="1">
              <a:lnSpc>
                <a:spcPct val="150000"/>
              </a:lnSpc>
            </a:pPr>
            <a:r>
              <a:rPr lang="en-US" altLang="en-US" sz="3500" dirty="0" smtClean="0"/>
              <a:t>Can use a write buffer to allow replacing block to be read first</a:t>
            </a:r>
            <a:endParaRPr lang="en-AU" altLang="en-US" sz="35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Write-Back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403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Make memory appear as fast as processor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Ideal memory: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Fast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Cheap (inexpensive)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dirty="0" smtClean="0"/>
              <a:t>Large (capacity)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1" dirty="0" smtClean="0">
                <a:solidFill>
                  <a:srgbClr val="F3B217"/>
                </a:solidFill>
              </a:rPr>
              <a:t> But can only choose two!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Challenge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29894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n-US" dirty="0" smtClean="0"/>
              <a:t>What should happen on a write miss?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Alternatives for write-through</a:t>
            </a:r>
          </a:p>
          <a:p>
            <a:pPr lvl="1">
              <a:spcBef>
                <a:spcPts val="1800"/>
              </a:spcBef>
            </a:pPr>
            <a:r>
              <a:rPr lang="en-US" altLang="en-US" dirty="0" smtClean="0"/>
              <a:t>Allocate on miss: fetch the block</a:t>
            </a:r>
          </a:p>
          <a:p>
            <a:pPr lvl="1">
              <a:spcBef>
                <a:spcPts val="1800"/>
              </a:spcBef>
            </a:pPr>
            <a:r>
              <a:rPr lang="en-US" altLang="en-US" dirty="0" smtClean="0"/>
              <a:t>Write around: don’t fetch the block</a:t>
            </a:r>
          </a:p>
          <a:p>
            <a:pPr lvl="2">
              <a:spcBef>
                <a:spcPts val="1800"/>
              </a:spcBef>
            </a:pPr>
            <a:r>
              <a:rPr lang="en-US" altLang="en-US" sz="2800" dirty="0" smtClean="0"/>
              <a:t>Since programs often write a whole block before reading it (e.g., initialization)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For write-back</a:t>
            </a:r>
          </a:p>
          <a:p>
            <a:pPr lvl="1">
              <a:spcBef>
                <a:spcPts val="1800"/>
              </a:spcBef>
            </a:pPr>
            <a:r>
              <a:rPr lang="en-US" altLang="en-US" dirty="0" smtClean="0"/>
              <a:t>Usually fetch the block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Write Allocation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3243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Primary cache attached to CPU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Small, but fast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Level-2 cache services misses from primary cache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Larger, slower, but still faster than main memory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Main memory services L-2 cache misses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Some high-end systems include L-3 cache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Multilevel Caches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33177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Components of CPU time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Program execution cycles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 smtClean="0"/>
              <a:t>Includes cache hit time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Memory stall cycles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 smtClean="0"/>
              <a:t>Mainly from cache misses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With simplifying assumptions: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Measuring Cache Performance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01599" y="4051297"/>
            <a:ext cx="12028729" cy="1986534"/>
            <a:chOff x="254000" y="4051300"/>
            <a:chExt cx="11633200" cy="2006600"/>
          </a:xfrm>
        </p:grpSpPr>
        <p:sp>
          <p:nvSpPr>
            <p:cNvPr id="7" name="TextBox 6"/>
            <p:cNvSpPr txBox="1"/>
            <p:nvPr/>
          </p:nvSpPr>
          <p:spPr>
            <a:xfrm>
              <a:off x="4089400" y="4051300"/>
              <a:ext cx="3276600" cy="10795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Memory Accesses    </a:t>
              </a:r>
            </a:p>
            <a:p>
              <a:pPr algn="ctr"/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Program  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102100" y="4622800"/>
              <a:ext cx="3022600" cy="0"/>
            </a:xfrm>
            <a:prstGeom prst="line">
              <a:avLst/>
            </a:prstGeom>
            <a:ln w="50800">
              <a:solidFill>
                <a:srgbClr val="1E3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16400" y="5537200"/>
              <a:ext cx="2120900" cy="0"/>
            </a:xfrm>
            <a:prstGeom prst="line">
              <a:avLst/>
            </a:prstGeom>
            <a:ln w="50800">
              <a:solidFill>
                <a:srgbClr val="1E3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870700" y="5549900"/>
              <a:ext cx="2070100" cy="0"/>
            </a:xfrm>
            <a:prstGeom prst="line">
              <a:avLst/>
            </a:prstGeom>
            <a:ln w="50800">
              <a:solidFill>
                <a:srgbClr val="1E3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00900" y="4254500"/>
              <a:ext cx="4686300" cy="7239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× Miss Rate × Miss Penalty</a:t>
              </a:r>
              <a:endParaRPr lang="ru-RU" sz="3200" b="1" dirty="0" smtClean="0">
                <a:solidFill>
                  <a:srgbClr val="1E327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" y="4241800"/>
              <a:ext cx="3962400" cy="7239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Memory Stall Cycles =</a:t>
              </a:r>
              <a:endParaRPr lang="ru-RU" sz="3200" b="1" dirty="0" smtClean="0">
                <a:solidFill>
                  <a:srgbClr val="1E3272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1300" y="4978400"/>
              <a:ext cx="2311400" cy="10795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Instructions</a:t>
              </a:r>
            </a:p>
            <a:p>
              <a:pPr algn="ctr"/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Program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6400" y="4978400"/>
              <a:ext cx="2311400" cy="10795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pPr algn="ctr"/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Misses</a:t>
              </a:r>
            </a:p>
            <a:p>
              <a:pPr algn="ctr"/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Instructions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91600" y="5194300"/>
              <a:ext cx="2730500" cy="7239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× Miss Penalty</a:t>
              </a:r>
              <a:endParaRPr lang="ru-RU" sz="3200" b="1" dirty="0" smtClean="0">
                <a:solidFill>
                  <a:srgbClr val="1E3272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5207000"/>
              <a:ext cx="419100" cy="6985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×</a:t>
              </a:r>
              <a:endParaRPr lang="ru-RU" sz="3200" b="1" dirty="0" smtClean="0">
                <a:solidFill>
                  <a:srgbClr val="1E3272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6500" y="5168900"/>
              <a:ext cx="431800" cy="723900"/>
            </a:xfrm>
            <a:prstGeom prst="rect">
              <a:avLst/>
            </a:prstGeom>
            <a:noFill/>
          </p:spPr>
          <p:txBody>
            <a:bodyPr wrap="square" lIns="72000" tIns="25200" rIns="0" bIns="25200" rtlCol="0" anchor="ctr" anchorCtr="0">
              <a:noAutofit/>
            </a:bodyPr>
            <a:lstStyle/>
            <a:p>
              <a:r>
                <a:rPr lang="en-US" sz="3200" b="1" dirty="0" smtClean="0">
                  <a:solidFill>
                    <a:srgbClr val="1E3272"/>
                  </a:solidFill>
                  <a:cs typeface="Arial" pitchFamily="34" charset="0"/>
                </a:rPr>
                <a:t>=</a:t>
              </a:r>
              <a:endParaRPr lang="ru-RU" sz="3200" b="1" dirty="0" smtClean="0">
                <a:solidFill>
                  <a:srgbClr val="1E3272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Given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I-cache miss rate = 2%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D-cache miss rate = 4%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Miss penalty = 100 cycles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Base CPI (ideal cache) = 2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Load &amp; stores are 36% of instructions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Miss cycles per instruction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I-cache: 0.02 × 100 = 2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D-cache: 0.36 × 0.04 × 100 = 1.44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Actual CPI = 2 + 2 + 1.44 = 5.44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Ideal CPU is 5.44/2 =2.72 times faster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Cache Performance Example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Hit time is also important for performance</a:t>
            </a:r>
          </a:p>
          <a:p>
            <a:r>
              <a:rPr lang="en-AU" altLang="en-US" dirty="0" smtClean="0"/>
              <a:t>Average memory access time (AMAT)</a:t>
            </a:r>
          </a:p>
          <a:p>
            <a:pPr lvl="1"/>
            <a:r>
              <a:rPr lang="en-AU" altLang="en-US" dirty="0" smtClean="0"/>
              <a:t>AMAT = Hit time + Miss rate </a:t>
            </a:r>
            <a:r>
              <a:rPr lang="en-US" altLang="en-US" dirty="0" smtClean="0">
                <a:cs typeface="Arial" charset="0"/>
              </a:rPr>
              <a:t>× Miss penalty</a:t>
            </a:r>
          </a:p>
          <a:p>
            <a:r>
              <a:rPr lang="en-US" altLang="en-US" dirty="0" smtClean="0">
                <a:cs typeface="Arial" charset="0"/>
              </a:rPr>
              <a:t>Example</a:t>
            </a:r>
          </a:p>
          <a:p>
            <a:pPr lvl="1"/>
            <a:r>
              <a:rPr lang="en-US" altLang="en-US" dirty="0" smtClean="0">
                <a:cs typeface="Arial" charset="0"/>
              </a:rPr>
              <a:t>CPU with 1ns clock, hit time = 1 cycle, miss penalty = 20 cycles, I-cache miss rate = 5%</a:t>
            </a:r>
          </a:p>
          <a:p>
            <a:pPr lvl="1"/>
            <a:r>
              <a:rPr lang="en-US" altLang="en-US" dirty="0" smtClean="0">
                <a:cs typeface="Arial" charset="0"/>
              </a:rPr>
              <a:t>AMAT = 1 + 0.05 × 20 = 2ns</a:t>
            </a:r>
          </a:p>
          <a:p>
            <a:pPr lvl="2"/>
            <a:r>
              <a:rPr lang="en-US" altLang="en-US" sz="2800" dirty="0" smtClean="0">
                <a:cs typeface="Arial" charset="0"/>
              </a:rPr>
              <a:t>2 cycles per instruction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Average Access Time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CPU performance increased</a:t>
            </a:r>
          </a:p>
          <a:p>
            <a:pPr lvl="1"/>
            <a:r>
              <a:rPr lang="en-US" altLang="en-US" dirty="0" smtClean="0"/>
              <a:t>Miss penalty becomes more significant</a:t>
            </a:r>
          </a:p>
          <a:p>
            <a:r>
              <a:rPr lang="en-US" altLang="en-US" dirty="0" smtClean="0"/>
              <a:t>Decreasing base CPI</a:t>
            </a:r>
          </a:p>
          <a:p>
            <a:pPr lvl="1"/>
            <a:r>
              <a:rPr lang="en-US" altLang="en-US" dirty="0" smtClean="0"/>
              <a:t>Greater proportion of time spent on memory stalls</a:t>
            </a:r>
          </a:p>
          <a:p>
            <a:r>
              <a:rPr lang="en-US" altLang="en-US" dirty="0" smtClean="0"/>
              <a:t>Increasing clock rate</a:t>
            </a:r>
          </a:p>
          <a:p>
            <a:pPr lvl="1"/>
            <a:r>
              <a:rPr lang="en-US" altLang="en-US" dirty="0" smtClean="0"/>
              <a:t>Memory stalls account for more CPU cycles</a:t>
            </a:r>
          </a:p>
          <a:p>
            <a:r>
              <a:rPr lang="en-US" altLang="en-US" dirty="0" smtClean="0"/>
              <a:t>Can’t neglect cache behavior when evaluating system performance</a:t>
            </a:r>
            <a:endParaRPr lang="en-AU" alt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Overal</a:t>
            </a:r>
            <a:r>
              <a:rPr lang="en-US" altLang="en-US" dirty="0" smtClean="0"/>
              <a:t> Performance Summary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700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7B217"/>
                </a:solidFill>
              </a:rPr>
              <a:t>Matrix Multiplication</a:t>
            </a:r>
            <a:endParaRPr lang="en-US" sz="4400" b="1" dirty="0">
              <a:solidFill>
                <a:srgbClr val="F7B217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How Caches Affect Performance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424" y="2017467"/>
            <a:ext cx="374294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000080"/>
                </a:solidFill>
              </a:rPr>
              <a:t>Loop order: </a:t>
            </a:r>
            <a:r>
              <a:rPr lang="en-US" altLang="en-US" sz="3200" b="1" dirty="0" err="1" smtClean="0">
                <a:solidFill>
                  <a:srgbClr val="000080"/>
                </a:solidFill>
              </a:rPr>
              <a:t>i</a:t>
            </a:r>
            <a:r>
              <a:rPr lang="en-US" altLang="en-US" sz="3200" b="1" dirty="0" smtClean="0">
                <a:solidFill>
                  <a:srgbClr val="000080"/>
                </a:solidFill>
              </a:rPr>
              <a:t>, j, k</a:t>
            </a:r>
          </a:p>
          <a:p>
            <a:endParaRPr lang="en-US" altLang="en-US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j++) 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k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k++) 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]+= </a:t>
            </a:r>
            <a:r>
              <a:rPr lang="en-US" altLang="en-US" sz="16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][k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][j];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230624" y="2017467"/>
            <a:ext cx="374294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smtClean="0">
                <a:solidFill>
                  <a:srgbClr val="00B050"/>
                </a:solidFill>
              </a:rPr>
              <a:t>Loop order: i, k, </a:t>
            </a:r>
            <a:r>
              <a:rPr lang="en-US" altLang="en-US" sz="3200" b="1">
                <a:solidFill>
                  <a:srgbClr val="00B050"/>
                </a:solidFill>
              </a:rPr>
              <a:t>j</a:t>
            </a:r>
            <a:endParaRPr lang="en-US" altLang="en-US" sz="3200" b="1" smtClean="0">
              <a:solidFill>
                <a:srgbClr val="00B050"/>
              </a:solidFill>
            </a:endParaRPr>
          </a:p>
          <a:p>
            <a:endParaRPr lang="en-US" altLang="en-US" b="1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r>
              <a:rPr lang="en-US" altLang="en-US" sz="1600" b="1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i= 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i &lt;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i++) {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k= 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 &lt;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k++)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int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j= 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j &lt;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j++) 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[i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][j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]+= </a:t>
            </a:r>
            <a:r>
              <a:rPr lang="en-US" altLang="en-US" sz="1600" b="1" i="1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[i][k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altLang="en-US" sz="1600" b="1" i="1" smtClean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[k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][j];</a:t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8129016" y="2023563"/>
            <a:ext cx="374904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Loop order: j, k,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i</a:t>
            </a:r>
            <a:endParaRPr lang="en-US" altLang="en-US" sz="3200" b="1" dirty="0" smtClean="0">
              <a:solidFill>
                <a:srgbClr val="FF0000"/>
              </a:solidFill>
            </a:endParaRPr>
          </a:p>
          <a:p>
            <a:endParaRPr lang="en-US" altLang="en-US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j++)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smtClean="0">
                <a:solidFill>
                  <a:srgbClr val="000000"/>
                </a:solidFill>
                <a:latin typeface="Consolas" panose="020B0609020204030204" pitchFamily="49" charset="0"/>
              </a:rPr>
              <a:t>k++)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for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++)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]+= </a:t>
            </a:r>
            <a:r>
              <a:rPr lang="en-US" altLang="en-US" sz="16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][k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]*</a:t>
            </a:r>
            <a:r>
              <a:rPr lang="en-US" altLang="en-US" sz="1600" b="1" i="1" dirty="0" smtClean="0">
                <a:solidFill>
                  <a:srgbClr val="660E7A"/>
                </a:solidFill>
                <a:latin typeface="Consolas" panose="020B0609020204030204" pitchFamily="49" charset="0"/>
              </a:rPr>
              <a:t>B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[k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][j];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71372" y="4739792"/>
            <a:ext cx="2289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>
                <a:solidFill>
                  <a:srgbClr val="1E3272"/>
                </a:solidFill>
              </a:rPr>
              <a:t>Running time:</a:t>
            </a:r>
          </a:p>
          <a:p>
            <a:r>
              <a:rPr lang="en-US" sz="2400">
                <a:solidFill>
                  <a:srgbClr val="1E3272"/>
                </a:solidFill>
              </a:rPr>
              <a:t>13.714264 sec.</a:t>
            </a:r>
          </a:p>
          <a:p>
            <a:r>
              <a:rPr lang="en-US" sz="2400" b="1">
                <a:solidFill>
                  <a:srgbClr val="1E3272"/>
                </a:solidFill>
              </a:rPr>
              <a:t>Performance</a:t>
            </a:r>
            <a:r>
              <a:rPr lang="en-US" sz="2400" b="1" smtClean="0">
                <a:solidFill>
                  <a:srgbClr val="1E3272"/>
                </a:solidFill>
              </a:rPr>
              <a:t>:</a:t>
            </a:r>
          </a:p>
          <a:p>
            <a:r>
              <a:rPr lang="en-US" sz="2400" smtClean="0">
                <a:solidFill>
                  <a:srgbClr val="1E3272"/>
                </a:solidFill>
              </a:rPr>
              <a:t>~ </a:t>
            </a:r>
            <a:r>
              <a:rPr lang="en-US" sz="2400">
                <a:solidFill>
                  <a:srgbClr val="1E3272"/>
                </a:solidFill>
              </a:rPr>
              <a:t>153 MFLOPS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436" y="4739792"/>
            <a:ext cx="2167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>
                <a:solidFill>
                  <a:srgbClr val="00B050"/>
                </a:solidFill>
              </a:rPr>
              <a:t>Running time:</a:t>
            </a:r>
          </a:p>
          <a:p>
            <a:r>
              <a:rPr lang="en-US" sz="2400">
                <a:solidFill>
                  <a:srgbClr val="00B050"/>
                </a:solidFill>
              </a:rPr>
              <a:t>2.739385 sec.</a:t>
            </a:r>
          </a:p>
          <a:p>
            <a:r>
              <a:rPr lang="en-US" sz="2400" b="1">
                <a:solidFill>
                  <a:srgbClr val="00B050"/>
                </a:solidFill>
              </a:rPr>
              <a:t>Performance</a:t>
            </a:r>
            <a:r>
              <a:rPr lang="en-US" sz="2400" b="1" smtClean="0">
                <a:solidFill>
                  <a:srgbClr val="00B050"/>
                </a:solidFill>
              </a:rPr>
              <a:t>:</a:t>
            </a:r>
          </a:p>
          <a:p>
            <a:r>
              <a:rPr lang="en-US" sz="2400">
                <a:solidFill>
                  <a:srgbClr val="00B050"/>
                </a:solidFill>
              </a:rPr>
              <a:t>~ 795 MFLOPS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11768" y="4757153"/>
            <a:ext cx="238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>
                <a:solidFill>
                  <a:srgbClr val="FF0000"/>
                </a:solidFill>
              </a:rPr>
              <a:t>Running time:</a:t>
            </a:r>
          </a:p>
          <a:p>
            <a:r>
              <a:rPr lang="en-US" sz="2400">
                <a:solidFill>
                  <a:srgbClr val="FF0000"/>
                </a:solidFill>
              </a:rPr>
              <a:t>19.074106 sec.</a:t>
            </a:r>
          </a:p>
          <a:p>
            <a:r>
              <a:rPr lang="en-US" sz="2400" b="1">
                <a:solidFill>
                  <a:srgbClr val="FF0000"/>
                </a:solidFill>
              </a:rPr>
              <a:t>Performance</a:t>
            </a:r>
            <a:r>
              <a:rPr lang="en-US" sz="2400" b="1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>
                <a:solidFill>
                  <a:srgbClr val="FF0000"/>
                </a:solidFill>
              </a:rPr>
              <a:t>~ 113 MFLOPS</a:t>
            </a:r>
          </a:p>
        </p:txBody>
      </p:sp>
    </p:spTree>
    <p:extLst>
      <p:ext uri="{BB962C8B-B14F-4D97-AF65-F5344CB8AC3E}">
        <p14:creationId xmlns:p14="http://schemas.microsoft.com/office/powerpoint/2010/main" val="2808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Patterns</a:t>
            </a:r>
            <a:endParaRPr lang="ru-RU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1545900" y="1482601"/>
            <a:ext cx="1830600" cy="1647540"/>
            <a:chOff x="1584000" y="2016000"/>
            <a:chExt cx="2034000" cy="2034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270"/>
          <p:cNvGrpSpPr/>
          <p:nvPr/>
        </p:nvGrpSpPr>
        <p:grpSpPr>
          <a:xfrm>
            <a:off x="1545900" y="3273301"/>
            <a:ext cx="1830600" cy="1647540"/>
            <a:chOff x="1584000" y="2016000"/>
            <a:chExt cx="2034000" cy="2034000"/>
          </a:xfrm>
        </p:grpSpPr>
        <p:sp>
          <p:nvSpPr>
            <p:cNvPr id="272" name="Прямоугольник 271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рямоугольник 272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рямоугольник 274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рямоугольник 277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рямоугольник 282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рямоугольник 283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рямоугольник 284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Прямоугольник 286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рямоугольник 287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рямоугольник 288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Прямоугольник 289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Прямоугольник 291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рямоугольник 292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рямоугольник 293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Прямоугольник 295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Прямоугольник 296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Прямоугольник 300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рямоугольник 301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рямоугольник 302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рямоугольник 303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рямоугольник 304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рямоугольник 305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Прямоугольник 306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Прямоугольник 307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рямоугольник 308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Прямоугольник 309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рямоугольник 310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2" name="Прямоугольник 311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рямоугольник 312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4" name="Прямоугольник 313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5" name="Прямоугольник 314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6" name="Прямоугольник 315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8" name="Прямоугольник 317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рямоугольник 319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Прямоугольник 320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Прямоугольник 322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4" name="Прямоугольник 323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рямоугольник 325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рямоугольник 327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Прямоугольник 328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Прямоугольник 329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6" name="Группа 335"/>
          <p:cNvGrpSpPr/>
          <p:nvPr/>
        </p:nvGrpSpPr>
        <p:grpSpPr>
          <a:xfrm>
            <a:off x="1533200" y="5058060"/>
            <a:ext cx="1830600" cy="1647540"/>
            <a:chOff x="1584000" y="2016000"/>
            <a:chExt cx="2034000" cy="2034000"/>
          </a:xfrm>
        </p:grpSpPr>
        <p:sp>
          <p:nvSpPr>
            <p:cNvPr id="337" name="Прямоугольник 336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Прямоугольник 340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рямоугольник 344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рямоугольник 346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рямоугольник 350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Прямоугольник 352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рямоугольник 353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рямоугольник 355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Прямоугольник 356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Прямоугольник 358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Прямоугольник 359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Прямоугольник 361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Прямоугольник 365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Прямоугольник 367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Прямоугольник 368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Прямоугольник 370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Прямоугольник 371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" name="Прямоугольник 373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Прямоугольник 374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Прямоугольник 376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Прямоугольник 377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Прямоугольник 380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" name="Прямоугольник 382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рямоугольник 385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рямоугольник 386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Прямоугольник 388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0" name="Прямоугольник 389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2" name="Прямоугольник 391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3" name="Прямоугольник 392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" name="Прямоугольник 394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" name="Прямоугольник 395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рямоугольник 397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Прямоугольник 398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1" name="Группа 400"/>
          <p:cNvGrpSpPr/>
          <p:nvPr/>
        </p:nvGrpSpPr>
        <p:grpSpPr>
          <a:xfrm>
            <a:off x="5228900" y="1482601"/>
            <a:ext cx="1830600" cy="1647540"/>
            <a:chOff x="1584000" y="2016000"/>
            <a:chExt cx="2034000" cy="2034000"/>
          </a:xfrm>
        </p:grpSpPr>
        <p:sp>
          <p:nvSpPr>
            <p:cNvPr id="402" name="Прямоугольник 401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рямоугольник 404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Прямоугольник 406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рямоугольник 407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" name="Прямоугольник 409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Прямоугольник 410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Прямоугольник 412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Прямоугольник 415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Прямоугольник 416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Прямоугольник 418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" name="Прямоугольник 419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" name="Прямоугольник 421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Прямоугольник 422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" name="Прямоугольник 424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" name="Прямоугольник 425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" name="Прямоугольник 427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" name="Прямоугольник 428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" name="Прямоугольник 430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4" name="Прямоугольник 433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5" name="Прямоугольник 434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7" name="Прямоугольник 436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8" name="Прямоугольник 437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0" name="Прямоугольник 439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1" name="Прямоугольник 440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2" name="Прямоугольник 441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3" name="Прямоугольник 442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4" name="Прямоугольник 443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5" name="Прямоугольник 444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6" name="Прямоугольник 445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7" name="Прямоугольник 446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8" name="Прямоугольник 447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9" name="Прямоугольник 448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0" name="Прямоугольник 449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1" name="Прямоугольник 450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2" name="Прямоугольник 451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3" name="Прямоугольник 452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4" name="Прямоугольник 453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5" name="Прямоугольник 454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6" name="Прямоугольник 455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7" name="Прямоугольник 456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8" name="Прямоугольник 457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9" name="Прямоугольник 458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0" name="Прямоугольник 459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1" name="Прямоугольник 460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2" name="Прямоугольник 461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3" name="Прямоугольник 462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4" name="Прямоугольник 463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5" name="Прямоугольник 464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6" name="Группа 465"/>
          <p:cNvGrpSpPr/>
          <p:nvPr/>
        </p:nvGrpSpPr>
        <p:grpSpPr>
          <a:xfrm>
            <a:off x="5228900" y="3273301"/>
            <a:ext cx="1830600" cy="1647540"/>
            <a:chOff x="1584000" y="2016000"/>
            <a:chExt cx="2034000" cy="2034000"/>
          </a:xfrm>
        </p:grpSpPr>
        <p:sp>
          <p:nvSpPr>
            <p:cNvPr id="467" name="Прямоугольник 466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8" name="Прямоугольник 467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9" name="Прямоугольник 468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0" name="Прямоугольник 469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1" name="Прямоугольник 470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2" name="Прямоугольник 471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3" name="Прямоугольник 472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4" name="Прямоугольник 473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5" name="Прямоугольник 474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7" name="Прямоугольник 476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8" name="Прямоугольник 477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9" name="Прямоугольник 478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0" name="Прямоугольник 479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1" name="Прямоугольник 480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2" name="Прямоугольник 481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3" name="Прямоугольник 482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4" name="Прямоугольник 483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6" name="Прямоугольник 485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7" name="Прямоугольник 486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8" name="Прямоугольник 487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9" name="Прямоугольник 488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0" name="Прямоугольник 489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1" name="Прямоугольник 490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2" name="Прямоугольник 491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3" name="Прямоугольник 492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4" name="Прямоугольник 493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5" name="Прямоугольник 494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6" name="Прямоугольник 495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7" name="Прямоугольник 496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8" name="Прямоугольник 497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9" name="Прямоугольник 498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0" name="Прямоугольник 499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1" name="Прямоугольник 500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2" name="Прямоугольник 501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3" name="Прямоугольник 502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5" name="Прямоугольник 504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6" name="Прямоугольник 505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7" name="Прямоугольник 506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8" name="Прямоугольник 507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9" name="Прямоугольник 508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0" name="Прямоугольник 509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1" name="Прямоугольник 510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" name="Прямоугольник 511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3" name="Прямоугольник 512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4" name="Прямоугольник 513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5" name="Прямоугольник 514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6" name="Прямоугольник 515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7" name="Прямоугольник 516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8" name="Прямоугольник 517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9" name="Прямоугольник 518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0" name="Прямоугольник 519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1" name="Прямоугольник 520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2" name="Прямоугольник 521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3" name="Прямоугольник 522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4" name="Прямоугольник 523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5" name="Прямоугольник 524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6" name="Прямоугольник 525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7" name="Прямоугольник 526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Прямоугольник 527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Прямоугольник 528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0" name="Прямоугольник 529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1" name="Группа 530"/>
          <p:cNvGrpSpPr/>
          <p:nvPr/>
        </p:nvGrpSpPr>
        <p:grpSpPr>
          <a:xfrm>
            <a:off x="5216200" y="5058060"/>
            <a:ext cx="1830600" cy="1647540"/>
            <a:chOff x="1584000" y="2016000"/>
            <a:chExt cx="2034000" cy="2034000"/>
          </a:xfrm>
        </p:grpSpPr>
        <p:sp>
          <p:nvSpPr>
            <p:cNvPr id="532" name="Прямоугольник 531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3" name="Прямоугольник 532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4" name="Прямоугольник 533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5" name="Прямоугольник 534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6" name="Прямоугольник 535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7" name="Прямоугольник 536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8" name="Прямоугольник 537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9" name="Прямоугольник 538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0" name="Прямоугольник 539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1" name="Прямоугольник 540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2" name="Прямоугольник 541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3" name="Прямоугольник 542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4" name="Прямоугольник 543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5" name="Прямоугольник 544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6" name="Прямоугольник 545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7" name="Прямоугольник 546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8" name="Прямоугольник 547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9" name="Прямоугольник 548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0" name="Прямоугольник 549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1" name="Прямоугольник 550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2" name="Прямоугольник 551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3" name="Прямоугольник 552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4" name="Прямоугольник 553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5" name="Прямоугольник 554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6" name="Прямоугольник 555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7" name="Прямоугольник 556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8" name="Прямоугольник 557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9" name="Прямоугольник 558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0" name="Прямоугольник 559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1" name="Прямоугольник 560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2" name="Прямоугольник 561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3" name="Прямоугольник 562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4" name="Прямоугольник 563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5" name="Прямоугольник 564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6" name="Прямоугольник 565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7" name="Прямоугольник 566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8" name="Прямоугольник 567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9" name="Прямоугольник 568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0" name="Прямоугольник 569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1" name="Прямоугольник 570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2" name="Прямоугольник 571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3" name="Прямоугольник 572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4" name="Прямоугольник 573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5" name="Прямоугольник 574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6" name="Прямоугольник 575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7" name="Прямоугольник 576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8" name="Прямоугольник 577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9" name="Прямоугольник 578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0" name="Прямоугольник 579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1" name="Прямоугольник 580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2" name="Прямоугольник 581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3" name="Прямоугольник 582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4" name="Прямоугольник 583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5" name="Прямоугольник 584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6" name="Прямоугольник 585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7" name="Прямоугольник 586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8" name="Прямоугольник 587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9" name="Прямоугольник 588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0" name="Прямоугольник 589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1" name="Прямоугольник 590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2" name="Прямоугольник 591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3" name="Прямоугольник 592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4" name="Прямоугольник 593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5" name="Прямоугольник 594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6" name="Группа 595"/>
          <p:cNvGrpSpPr/>
          <p:nvPr/>
        </p:nvGrpSpPr>
        <p:grpSpPr>
          <a:xfrm>
            <a:off x="8797600" y="1482601"/>
            <a:ext cx="1830600" cy="1647540"/>
            <a:chOff x="1584000" y="2016000"/>
            <a:chExt cx="2034000" cy="2034000"/>
          </a:xfrm>
        </p:grpSpPr>
        <p:sp>
          <p:nvSpPr>
            <p:cNvPr id="597" name="Прямоугольник 596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8" name="Прямоугольник 597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9" name="Прямоугольник 598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0" name="Прямоугольник 599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1" name="Прямоугольник 600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2" name="Прямоугольник 601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3" name="Прямоугольник 602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4" name="Прямоугольник 603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5" name="Прямоугольник 604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6" name="Прямоугольник 605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7" name="Прямоугольник 606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8" name="Прямоугольник 607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9" name="Прямоугольник 608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0" name="Прямоугольник 609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1" name="Прямоугольник 610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2" name="Прямоугольник 611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3" name="Прямоугольник 612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" name="Прямоугольник 613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5" name="Прямоугольник 614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6" name="Прямоугольник 615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7" name="Прямоугольник 616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8" name="Прямоугольник 617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9" name="Прямоугольник 618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0" name="Прямоугольник 619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1" name="Прямоугольник 620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2" name="Прямоугольник 621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3" name="Прямоугольник 622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4" name="Прямоугольник 623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5" name="Прямоугольник 624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6" name="Прямоугольник 625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7" name="Прямоугольник 626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8" name="Прямоугольник 627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9" name="Прямоугольник 628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0" name="Прямоугольник 629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1" name="Прямоугольник 630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2" name="Прямоугольник 631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3" name="Прямоугольник 632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4" name="Прямоугольник 633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5" name="Прямоугольник 634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6" name="Прямоугольник 635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7" name="Прямоугольник 636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8" name="Прямоугольник 637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9" name="Прямоугольник 638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0" name="Прямоугольник 639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1" name="Прямоугольник 640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2" name="Прямоугольник 641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3" name="Прямоугольник 642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4" name="Прямоугольник 643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5" name="Прямоугольник 644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6" name="Прямоугольник 645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7" name="Прямоугольник 646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8" name="Прямоугольник 647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9" name="Прямоугольник 648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0" name="Прямоугольник 649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1" name="Прямоугольник 650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2" name="Прямоугольник 651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3" name="Прямоугольник 652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4" name="Прямоугольник 653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5" name="Прямоугольник 654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6" name="Прямоугольник 655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7" name="Прямоугольник 656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8" name="Прямоугольник 657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9" name="Прямоугольник 658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0" name="Прямоугольник 659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1" name="Группа 660"/>
          <p:cNvGrpSpPr/>
          <p:nvPr/>
        </p:nvGrpSpPr>
        <p:grpSpPr>
          <a:xfrm>
            <a:off x="8797600" y="3273301"/>
            <a:ext cx="1830600" cy="1647540"/>
            <a:chOff x="1584000" y="2016000"/>
            <a:chExt cx="2034000" cy="2034000"/>
          </a:xfrm>
        </p:grpSpPr>
        <p:sp>
          <p:nvSpPr>
            <p:cNvPr id="662" name="Прямоугольник 661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3" name="Прямоугольник 662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4" name="Прямоугольник 663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5" name="Прямоугольник 664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6" name="Прямоугольник 665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7" name="Прямоугольник 666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8" name="Прямоугольник 667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9" name="Прямоугольник 668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0" name="Прямоугольник 669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1" name="Прямоугольник 670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2" name="Прямоугольник 671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3" name="Прямоугольник 672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4" name="Прямоугольник 673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5" name="Прямоугольник 674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6" name="Прямоугольник 675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7" name="Прямоугольник 676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8" name="Прямоугольник 677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9" name="Прямоугольник 678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0" name="Прямоугольник 679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1" name="Прямоугольник 680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2" name="Прямоугольник 681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3" name="Прямоугольник 682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4" name="Прямоугольник 683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5" name="Прямоугольник 684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6" name="Прямоугольник 685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7" name="Прямоугольник 686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8" name="Прямоугольник 687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9" name="Прямоугольник 688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0" name="Прямоугольник 689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1" name="Прямоугольник 690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2" name="Прямоугольник 691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3" name="Прямоугольник 692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4" name="Прямоугольник 693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5" name="Прямоугольник 694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6" name="Прямоугольник 695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7" name="Прямоугольник 696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8" name="Прямоугольник 697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9" name="Прямоугольник 698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0" name="Прямоугольник 699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1" name="Прямоугольник 700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2" name="Прямоугольник 701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3" name="Прямоугольник 702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4" name="Прямоугольник 703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5" name="Прямоугольник 704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6" name="Прямоугольник 705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7" name="Прямоугольник 706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8" name="Прямоугольник 707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9" name="Прямоугольник 708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0" name="Прямоугольник 709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1" name="Прямоугольник 710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2" name="Прямоугольник 711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3" name="Прямоугольник 712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4" name="Прямоугольник 713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5" name="Прямоугольник 714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6" name="Прямоугольник 715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7" name="Прямоугольник 716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8" name="Прямоугольник 717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9" name="Прямоугольник 718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0" name="Прямоугольник 719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1" name="Прямоугольник 720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2" name="Прямоугольник 721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3" name="Прямоугольник 722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4" name="Прямоугольник 723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5" name="Прямоугольник 724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6" name="Группа 725"/>
          <p:cNvGrpSpPr/>
          <p:nvPr/>
        </p:nvGrpSpPr>
        <p:grpSpPr>
          <a:xfrm>
            <a:off x="8784900" y="5058060"/>
            <a:ext cx="1830600" cy="1647540"/>
            <a:chOff x="1584000" y="2016000"/>
            <a:chExt cx="2034000" cy="2034000"/>
          </a:xfrm>
        </p:grpSpPr>
        <p:sp>
          <p:nvSpPr>
            <p:cNvPr id="727" name="Прямоугольник 726"/>
            <p:cNvSpPr/>
            <p:nvPr/>
          </p:nvSpPr>
          <p:spPr>
            <a:xfrm>
              <a:off x="158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8" name="Прямоугольник 727"/>
            <p:cNvSpPr/>
            <p:nvPr/>
          </p:nvSpPr>
          <p:spPr>
            <a:xfrm>
              <a:off x="183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9" name="Прямоугольник 728"/>
            <p:cNvSpPr/>
            <p:nvPr/>
          </p:nvSpPr>
          <p:spPr>
            <a:xfrm>
              <a:off x="158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0" name="Прямоугольник 729"/>
            <p:cNvSpPr/>
            <p:nvPr/>
          </p:nvSpPr>
          <p:spPr>
            <a:xfrm>
              <a:off x="183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1" name="Прямоугольник 730"/>
            <p:cNvSpPr/>
            <p:nvPr/>
          </p:nvSpPr>
          <p:spPr>
            <a:xfrm>
              <a:off x="2088000" y="201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2" name="Прямоугольник 731"/>
            <p:cNvSpPr/>
            <p:nvPr/>
          </p:nvSpPr>
          <p:spPr>
            <a:xfrm>
              <a:off x="2340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3" name="Прямоугольник 732"/>
            <p:cNvSpPr/>
            <p:nvPr/>
          </p:nvSpPr>
          <p:spPr>
            <a:xfrm>
              <a:off x="2088000" y="226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4" name="Прямоугольник 733"/>
            <p:cNvSpPr/>
            <p:nvPr/>
          </p:nvSpPr>
          <p:spPr>
            <a:xfrm>
              <a:off x="2340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5" name="Прямоугольник 734"/>
            <p:cNvSpPr/>
            <p:nvPr/>
          </p:nvSpPr>
          <p:spPr>
            <a:xfrm>
              <a:off x="158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6" name="Прямоугольник 735"/>
            <p:cNvSpPr/>
            <p:nvPr/>
          </p:nvSpPr>
          <p:spPr>
            <a:xfrm>
              <a:off x="183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7" name="Прямоугольник 736"/>
            <p:cNvSpPr/>
            <p:nvPr/>
          </p:nvSpPr>
          <p:spPr>
            <a:xfrm>
              <a:off x="158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8" name="Прямоугольник 737"/>
            <p:cNvSpPr/>
            <p:nvPr/>
          </p:nvSpPr>
          <p:spPr>
            <a:xfrm>
              <a:off x="183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9" name="Прямоугольник 738"/>
            <p:cNvSpPr/>
            <p:nvPr/>
          </p:nvSpPr>
          <p:spPr>
            <a:xfrm>
              <a:off x="2088000" y="252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0" name="Прямоугольник 739"/>
            <p:cNvSpPr/>
            <p:nvPr/>
          </p:nvSpPr>
          <p:spPr>
            <a:xfrm>
              <a:off x="2340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1" name="Прямоугольник 740"/>
            <p:cNvSpPr/>
            <p:nvPr/>
          </p:nvSpPr>
          <p:spPr>
            <a:xfrm>
              <a:off x="2088000" y="2772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2" name="Прямоугольник 741"/>
            <p:cNvSpPr/>
            <p:nvPr/>
          </p:nvSpPr>
          <p:spPr>
            <a:xfrm>
              <a:off x="2340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3" name="Прямоугольник 742"/>
            <p:cNvSpPr/>
            <p:nvPr/>
          </p:nvSpPr>
          <p:spPr>
            <a:xfrm>
              <a:off x="158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4" name="Прямоугольник 743"/>
            <p:cNvSpPr/>
            <p:nvPr/>
          </p:nvSpPr>
          <p:spPr>
            <a:xfrm>
              <a:off x="183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5" name="Прямоугольник 744"/>
            <p:cNvSpPr/>
            <p:nvPr/>
          </p:nvSpPr>
          <p:spPr>
            <a:xfrm>
              <a:off x="158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6" name="Прямоугольник 745"/>
            <p:cNvSpPr/>
            <p:nvPr/>
          </p:nvSpPr>
          <p:spPr>
            <a:xfrm>
              <a:off x="183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7" name="Прямоугольник 746"/>
            <p:cNvSpPr/>
            <p:nvPr/>
          </p:nvSpPr>
          <p:spPr>
            <a:xfrm>
              <a:off x="2088000" y="3024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8" name="Прямоугольник 747"/>
            <p:cNvSpPr/>
            <p:nvPr/>
          </p:nvSpPr>
          <p:spPr>
            <a:xfrm>
              <a:off x="2340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9" name="Прямоугольник 748"/>
            <p:cNvSpPr/>
            <p:nvPr/>
          </p:nvSpPr>
          <p:spPr>
            <a:xfrm>
              <a:off x="2088000" y="3276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0" name="Прямоугольник 749"/>
            <p:cNvSpPr/>
            <p:nvPr/>
          </p:nvSpPr>
          <p:spPr>
            <a:xfrm>
              <a:off x="2340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1" name="Прямоугольник 750"/>
            <p:cNvSpPr/>
            <p:nvPr/>
          </p:nvSpPr>
          <p:spPr>
            <a:xfrm>
              <a:off x="2592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2" name="Прямоугольник 751"/>
            <p:cNvSpPr/>
            <p:nvPr/>
          </p:nvSpPr>
          <p:spPr>
            <a:xfrm>
              <a:off x="2844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3" name="Прямоугольник 752"/>
            <p:cNvSpPr/>
            <p:nvPr/>
          </p:nvSpPr>
          <p:spPr>
            <a:xfrm>
              <a:off x="2592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4" name="Прямоугольник 753"/>
            <p:cNvSpPr/>
            <p:nvPr/>
          </p:nvSpPr>
          <p:spPr>
            <a:xfrm>
              <a:off x="2844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5" name="Прямоугольник 754"/>
            <p:cNvSpPr/>
            <p:nvPr/>
          </p:nvSpPr>
          <p:spPr>
            <a:xfrm>
              <a:off x="3096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6" name="Прямоугольник 755"/>
            <p:cNvSpPr/>
            <p:nvPr/>
          </p:nvSpPr>
          <p:spPr>
            <a:xfrm>
              <a:off x="3348000" y="201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7" name="Прямоугольник 756"/>
            <p:cNvSpPr/>
            <p:nvPr/>
          </p:nvSpPr>
          <p:spPr>
            <a:xfrm>
              <a:off x="3096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8" name="Прямоугольник 757"/>
            <p:cNvSpPr/>
            <p:nvPr/>
          </p:nvSpPr>
          <p:spPr>
            <a:xfrm>
              <a:off x="3348000" y="226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9" name="Прямоугольник 758"/>
            <p:cNvSpPr/>
            <p:nvPr/>
          </p:nvSpPr>
          <p:spPr>
            <a:xfrm>
              <a:off x="2592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0" name="Прямоугольник 759"/>
            <p:cNvSpPr/>
            <p:nvPr/>
          </p:nvSpPr>
          <p:spPr>
            <a:xfrm>
              <a:off x="2844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1" name="Прямоугольник 760"/>
            <p:cNvSpPr/>
            <p:nvPr/>
          </p:nvSpPr>
          <p:spPr>
            <a:xfrm>
              <a:off x="2592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2" name="Прямоугольник 761"/>
            <p:cNvSpPr/>
            <p:nvPr/>
          </p:nvSpPr>
          <p:spPr>
            <a:xfrm>
              <a:off x="2844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3" name="Прямоугольник 762"/>
            <p:cNvSpPr/>
            <p:nvPr/>
          </p:nvSpPr>
          <p:spPr>
            <a:xfrm>
              <a:off x="3096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4" name="Прямоугольник 763"/>
            <p:cNvSpPr/>
            <p:nvPr/>
          </p:nvSpPr>
          <p:spPr>
            <a:xfrm>
              <a:off x="3348000" y="252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5" name="Прямоугольник 764"/>
            <p:cNvSpPr/>
            <p:nvPr/>
          </p:nvSpPr>
          <p:spPr>
            <a:xfrm>
              <a:off x="3096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6" name="Прямоугольник 765"/>
            <p:cNvSpPr/>
            <p:nvPr/>
          </p:nvSpPr>
          <p:spPr>
            <a:xfrm>
              <a:off x="3348000" y="2772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7" name="Прямоугольник 766"/>
            <p:cNvSpPr/>
            <p:nvPr/>
          </p:nvSpPr>
          <p:spPr>
            <a:xfrm>
              <a:off x="2592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8" name="Прямоугольник 767"/>
            <p:cNvSpPr/>
            <p:nvPr/>
          </p:nvSpPr>
          <p:spPr>
            <a:xfrm>
              <a:off x="2844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9" name="Прямоугольник 768"/>
            <p:cNvSpPr/>
            <p:nvPr/>
          </p:nvSpPr>
          <p:spPr>
            <a:xfrm>
              <a:off x="2592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0" name="Прямоугольник 769"/>
            <p:cNvSpPr/>
            <p:nvPr/>
          </p:nvSpPr>
          <p:spPr>
            <a:xfrm>
              <a:off x="2844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1" name="Прямоугольник 770"/>
            <p:cNvSpPr/>
            <p:nvPr/>
          </p:nvSpPr>
          <p:spPr>
            <a:xfrm>
              <a:off x="3096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2" name="Прямоугольник 771"/>
            <p:cNvSpPr/>
            <p:nvPr/>
          </p:nvSpPr>
          <p:spPr>
            <a:xfrm>
              <a:off x="3348000" y="3024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3" name="Прямоугольник 772"/>
            <p:cNvSpPr/>
            <p:nvPr/>
          </p:nvSpPr>
          <p:spPr>
            <a:xfrm>
              <a:off x="3096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4" name="Прямоугольник 773"/>
            <p:cNvSpPr/>
            <p:nvPr/>
          </p:nvSpPr>
          <p:spPr>
            <a:xfrm>
              <a:off x="3348000" y="3276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5" name="Прямоугольник 774"/>
            <p:cNvSpPr/>
            <p:nvPr/>
          </p:nvSpPr>
          <p:spPr>
            <a:xfrm>
              <a:off x="158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6" name="Прямоугольник 775"/>
            <p:cNvSpPr/>
            <p:nvPr/>
          </p:nvSpPr>
          <p:spPr>
            <a:xfrm>
              <a:off x="183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7" name="Прямоугольник 776"/>
            <p:cNvSpPr/>
            <p:nvPr/>
          </p:nvSpPr>
          <p:spPr>
            <a:xfrm>
              <a:off x="158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8" name="Прямоугольник 777"/>
            <p:cNvSpPr/>
            <p:nvPr/>
          </p:nvSpPr>
          <p:spPr>
            <a:xfrm>
              <a:off x="183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9" name="Прямоугольник 778"/>
            <p:cNvSpPr/>
            <p:nvPr/>
          </p:nvSpPr>
          <p:spPr>
            <a:xfrm>
              <a:off x="2088000" y="3528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0" name="Прямоугольник 779"/>
            <p:cNvSpPr/>
            <p:nvPr/>
          </p:nvSpPr>
          <p:spPr>
            <a:xfrm>
              <a:off x="2340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1" name="Прямоугольник 780"/>
            <p:cNvSpPr/>
            <p:nvPr/>
          </p:nvSpPr>
          <p:spPr>
            <a:xfrm>
              <a:off x="2088000" y="3780000"/>
              <a:ext cx="270000" cy="27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2" name="Прямоугольник 781"/>
            <p:cNvSpPr/>
            <p:nvPr/>
          </p:nvSpPr>
          <p:spPr>
            <a:xfrm>
              <a:off x="2340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3" name="Прямоугольник 782"/>
            <p:cNvSpPr/>
            <p:nvPr/>
          </p:nvSpPr>
          <p:spPr>
            <a:xfrm>
              <a:off x="2592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4" name="Прямоугольник 783"/>
            <p:cNvSpPr/>
            <p:nvPr/>
          </p:nvSpPr>
          <p:spPr>
            <a:xfrm>
              <a:off x="2844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5" name="Прямоугольник 784"/>
            <p:cNvSpPr/>
            <p:nvPr/>
          </p:nvSpPr>
          <p:spPr>
            <a:xfrm>
              <a:off x="2592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6" name="Прямоугольник 785"/>
            <p:cNvSpPr/>
            <p:nvPr/>
          </p:nvSpPr>
          <p:spPr>
            <a:xfrm>
              <a:off x="2844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7" name="Прямоугольник 786"/>
            <p:cNvSpPr/>
            <p:nvPr/>
          </p:nvSpPr>
          <p:spPr>
            <a:xfrm>
              <a:off x="3096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8" name="Прямоугольник 787"/>
            <p:cNvSpPr/>
            <p:nvPr/>
          </p:nvSpPr>
          <p:spPr>
            <a:xfrm>
              <a:off x="3348000" y="3528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9" name="Прямоугольник 788"/>
            <p:cNvSpPr/>
            <p:nvPr/>
          </p:nvSpPr>
          <p:spPr>
            <a:xfrm>
              <a:off x="3096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0" name="Прямоугольник 789"/>
            <p:cNvSpPr/>
            <p:nvPr/>
          </p:nvSpPr>
          <p:spPr>
            <a:xfrm>
              <a:off x="3348000" y="3780000"/>
              <a:ext cx="270000" cy="27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1E3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1" name="Rectangle 4"/>
          <p:cNvSpPr/>
          <p:nvPr/>
        </p:nvSpPr>
        <p:spPr>
          <a:xfrm>
            <a:off x="1017524" y="963367"/>
            <a:ext cx="28305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2F5CB5"/>
                </a:solidFill>
              </a:rPr>
              <a:t>Loop order: </a:t>
            </a:r>
            <a:r>
              <a:rPr lang="en-US" altLang="en-US" sz="2800" b="1" dirty="0" err="1" smtClean="0">
                <a:solidFill>
                  <a:srgbClr val="2F5CB5"/>
                </a:solidFill>
              </a:rPr>
              <a:t>i</a:t>
            </a:r>
            <a:r>
              <a:rPr lang="en-US" altLang="en-US" sz="2800" b="1" dirty="0" smtClean="0">
                <a:solidFill>
                  <a:srgbClr val="2F5CB5"/>
                </a:solidFill>
              </a:rPr>
              <a:t>, j, k</a:t>
            </a:r>
          </a:p>
        </p:txBody>
      </p:sp>
      <p:sp>
        <p:nvSpPr>
          <p:cNvPr id="792" name="Rectangle 4"/>
          <p:cNvSpPr/>
          <p:nvPr/>
        </p:nvSpPr>
        <p:spPr>
          <a:xfrm>
            <a:off x="8243824" y="963367"/>
            <a:ext cx="28305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</a:rPr>
              <a:t>Loop order: j, k,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i</a:t>
            </a: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93" name="Rectangle 4"/>
          <p:cNvSpPr/>
          <p:nvPr/>
        </p:nvSpPr>
        <p:spPr>
          <a:xfrm>
            <a:off x="4764024" y="937967"/>
            <a:ext cx="28305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B050"/>
                </a:solidFill>
              </a:rPr>
              <a:t>Loop order: </a:t>
            </a:r>
            <a:r>
              <a:rPr lang="en-US" altLang="en-US" sz="2800" b="1" dirty="0" err="1" smtClean="0">
                <a:solidFill>
                  <a:srgbClr val="00B050"/>
                </a:solidFill>
              </a:rPr>
              <a:t>i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, k, j</a:t>
            </a:r>
          </a:p>
        </p:txBody>
      </p:sp>
      <p:sp>
        <p:nvSpPr>
          <p:cNvPr id="794" name="TextBox 793"/>
          <p:cNvSpPr txBox="1"/>
          <p:nvPr/>
        </p:nvSpPr>
        <p:spPr>
          <a:xfrm>
            <a:off x="864000" y="21240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A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795" name="TextBox 794"/>
          <p:cNvSpPr txBox="1"/>
          <p:nvPr/>
        </p:nvSpPr>
        <p:spPr>
          <a:xfrm>
            <a:off x="4572000" y="21240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A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796" name="TextBox 795"/>
          <p:cNvSpPr txBox="1"/>
          <p:nvPr/>
        </p:nvSpPr>
        <p:spPr>
          <a:xfrm>
            <a:off x="8172000" y="21240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A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797" name="TextBox 796"/>
          <p:cNvSpPr txBox="1"/>
          <p:nvPr/>
        </p:nvSpPr>
        <p:spPr>
          <a:xfrm>
            <a:off x="864000" y="39240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B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798" name="TextBox 797"/>
          <p:cNvSpPr txBox="1"/>
          <p:nvPr/>
        </p:nvSpPr>
        <p:spPr>
          <a:xfrm>
            <a:off x="4572000" y="39240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B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799" name="TextBox 798"/>
          <p:cNvSpPr txBox="1"/>
          <p:nvPr/>
        </p:nvSpPr>
        <p:spPr>
          <a:xfrm>
            <a:off x="8172000" y="39240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B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800" name="TextBox 799"/>
          <p:cNvSpPr txBox="1"/>
          <p:nvPr/>
        </p:nvSpPr>
        <p:spPr>
          <a:xfrm>
            <a:off x="864000" y="55496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C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801" name="TextBox 800"/>
          <p:cNvSpPr txBox="1"/>
          <p:nvPr/>
        </p:nvSpPr>
        <p:spPr>
          <a:xfrm>
            <a:off x="4572000" y="55496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C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  <p:sp>
        <p:nvSpPr>
          <p:cNvPr id="802" name="TextBox 801"/>
          <p:cNvSpPr txBox="1"/>
          <p:nvPr/>
        </p:nvSpPr>
        <p:spPr>
          <a:xfrm>
            <a:off x="8172000" y="5549600"/>
            <a:ext cx="508000" cy="50800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25200" rIns="0" bIns="25200" rtlCol="0" anchor="ctr" anchorCtr="0">
            <a:noAutofit/>
          </a:bodyPr>
          <a:lstStyle/>
          <a:p>
            <a:r>
              <a:rPr lang="en-US" sz="3200" b="1" dirty="0" smtClean="0">
                <a:solidFill>
                  <a:srgbClr val="1E3272"/>
                </a:solidFill>
              </a:rPr>
              <a:t>C</a:t>
            </a:r>
            <a:endParaRPr lang="ru-RU" sz="3200" b="1" dirty="0" smtClean="0">
              <a:solidFill>
                <a:srgbClr val="1E32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addi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addi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095756"/>
            <a:ext cx="10515600" cy="530504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Static RAM (SRAM)</a:t>
            </a:r>
          </a:p>
          <a:p>
            <a:pPr lvl="1"/>
            <a:r>
              <a:rPr lang="en-US" altLang="en-US" dirty="0" smtClean="0"/>
              <a:t>0.5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2.5 ns</a:t>
            </a:r>
            <a:r>
              <a:rPr lang="en-US" altLang="en-US" dirty="0" smtClean="0"/>
              <a:t>, </a:t>
            </a:r>
            <a:r>
              <a:rPr lang="en-US" altLang="en-US" dirty="0" smtClean="0"/>
              <a:t>$500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$1000 </a:t>
            </a:r>
            <a:r>
              <a:rPr lang="en-US" altLang="en-US" dirty="0" smtClean="0"/>
              <a:t>per GB</a:t>
            </a:r>
          </a:p>
          <a:p>
            <a:r>
              <a:rPr lang="en-US" altLang="en-US" dirty="0" smtClean="0"/>
              <a:t>Dynamic RAM (DRAM)</a:t>
            </a:r>
          </a:p>
          <a:p>
            <a:pPr lvl="1"/>
            <a:r>
              <a:rPr lang="en-US" altLang="en-US" smtClean="0"/>
              <a:t>50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70 ns</a:t>
            </a:r>
            <a:r>
              <a:rPr lang="en-US" altLang="en-US" dirty="0" smtClean="0"/>
              <a:t>, </a:t>
            </a:r>
            <a:r>
              <a:rPr lang="en-US" altLang="en-US" dirty="0" smtClean="0"/>
              <a:t>$10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$20 </a:t>
            </a:r>
            <a:r>
              <a:rPr lang="en-US" altLang="en-US" dirty="0" smtClean="0"/>
              <a:t>per </a:t>
            </a:r>
            <a:r>
              <a:rPr lang="en-US" altLang="en-US" dirty="0" smtClean="0"/>
              <a:t>GB</a:t>
            </a:r>
          </a:p>
          <a:p>
            <a:r>
              <a:rPr lang="en-US" altLang="en-US" dirty="0" smtClean="0"/>
              <a:t>Flash Memory</a:t>
            </a:r>
          </a:p>
          <a:p>
            <a:pPr lvl="1"/>
            <a:r>
              <a:rPr lang="en-US" altLang="en-US" dirty="0" smtClean="0"/>
              <a:t>5 000 </a:t>
            </a:r>
            <a:r>
              <a:rPr lang="en-US" altLang="en-US" dirty="0"/>
              <a:t>– </a:t>
            </a:r>
            <a:r>
              <a:rPr lang="en-US" altLang="en-US" dirty="0" smtClean="0"/>
              <a:t>50 000 ns</a:t>
            </a:r>
            <a:r>
              <a:rPr lang="en-US" altLang="en-US" dirty="0" smtClean="0"/>
              <a:t>, </a:t>
            </a:r>
            <a:r>
              <a:rPr lang="en-US" altLang="en-US" dirty="0"/>
              <a:t>$0.75 – $</a:t>
            </a:r>
            <a:r>
              <a:rPr lang="en-US" altLang="en-US" dirty="0" smtClean="0"/>
              <a:t>1.00 per GB</a:t>
            </a:r>
          </a:p>
          <a:p>
            <a:r>
              <a:rPr lang="en-US" altLang="en-US" dirty="0" smtClean="0"/>
              <a:t>Magnetic </a:t>
            </a:r>
            <a:r>
              <a:rPr lang="en-US" altLang="en-US" dirty="0"/>
              <a:t>D</a:t>
            </a:r>
            <a:r>
              <a:rPr lang="en-US" altLang="en-US" dirty="0" smtClean="0"/>
              <a:t>isk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5 000 000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20 000 000 ns</a:t>
            </a:r>
            <a:r>
              <a:rPr lang="en-US" altLang="en-US" dirty="0" smtClean="0"/>
              <a:t>, $</a:t>
            </a:r>
            <a:r>
              <a:rPr lang="en-US" altLang="en-US" dirty="0" smtClean="0"/>
              <a:t>0.05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$0.1 </a:t>
            </a:r>
            <a:r>
              <a:rPr lang="en-US" altLang="en-US" dirty="0" smtClean="0"/>
              <a:t>per GB</a:t>
            </a:r>
          </a:p>
          <a:p>
            <a:r>
              <a:rPr lang="en-US" altLang="en-US" dirty="0" smtClean="0"/>
              <a:t>Ideal </a:t>
            </a:r>
            <a:r>
              <a:rPr lang="en-US" altLang="en-US" dirty="0" smtClean="0"/>
              <a:t>Memory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Access time of SRAM</a:t>
            </a:r>
          </a:p>
          <a:p>
            <a:pPr lvl="1"/>
            <a:r>
              <a:rPr lang="en-US" altLang="en-US" dirty="0" smtClean="0"/>
              <a:t>Capacity and cost/GB of disk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Memory Technology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94658" y="1016000"/>
            <a:ext cx="10515600" cy="58274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900" b="1" dirty="0" smtClean="0"/>
              <a:t>No need for large memory to access it fast</a:t>
            </a:r>
          </a:p>
          <a:p>
            <a:pPr algn="ctr">
              <a:buNone/>
            </a:pPr>
            <a:r>
              <a:rPr lang="en-US" sz="3900" b="1" dirty="0" smtClean="0"/>
              <a:t> Just exploit locality</a:t>
            </a:r>
          </a:p>
          <a:p>
            <a:r>
              <a:rPr lang="en-US" sz="3900" dirty="0" smtClean="0"/>
              <a:t>Temporal Locality: </a:t>
            </a:r>
          </a:p>
          <a:p>
            <a:pPr lvl="1"/>
            <a:r>
              <a:rPr lang="en-US" sz="3500" dirty="0" smtClean="0"/>
              <a:t>Locality in time</a:t>
            </a:r>
          </a:p>
          <a:p>
            <a:pPr lvl="1"/>
            <a:r>
              <a:rPr lang="en-US" sz="3500" dirty="0" smtClean="0"/>
              <a:t>If data used recently, likely to use it again soon</a:t>
            </a:r>
          </a:p>
          <a:p>
            <a:pPr lvl="1"/>
            <a:r>
              <a:rPr lang="en-US" sz="3500" dirty="0" smtClean="0"/>
              <a:t>How to exploit: keep recently accessed data in higher levels of memory hierarchy</a:t>
            </a:r>
          </a:p>
          <a:p>
            <a:r>
              <a:rPr lang="en-US" sz="3900" dirty="0" smtClean="0"/>
              <a:t>Spatial Locality: </a:t>
            </a:r>
          </a:p>
          <a:p>
            <a:pPr lvl="1"/>
            <a:r>
              <a:rPr lang="en-US" sz="3500" dirty="0" smtClean="0"/>
              <a:t>Locality in space</a:t>
            </a:r>
          </a:p>
          <a:p>
            <a:pPr lvl="1"/>
            <a:r>
              <a:rPr lang="en-US" sz="3500" dirty="0" smtClean="0"/>
              <a:t>If data used recently, likely to use nearby data soon</a:t>
            </a:r>
          </a:p>
          <a:p>
            <a:pPr lvl="1"/>
            <a:r>
              <a:rPr lang="en-US" sz="3500" dirty="0" smtClean="0"/>
              <a:t>How to exploit: when access data, bring nearby data into higher levels of memory hierarchy too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2808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Memory hierarchy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Store everything on disk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Copy recently accessed (and nearby) items from disk to smaller DRAM memory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Main memory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Copy more recently accessed (and nearby) items from DRAM to smaller SRAM memory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Cache memory attached to CPU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Taking Advantage of Locality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ru-RU" dirty="0"/>
          </a:p>
        </p:txBody>
      </p:sp>
      <p:pic>
        <p:nvPicPr>
          <p:cNvPr id="8" name="Picture 5" descr="Z:\WOMAT\Production\Artfinal\0000000038\MKCAD\978-0-12-811905-1\0003165541\XMLLowres\f02-01-9780128119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782" y="1038935"/>
            <a:ext cx="5389163" cy="57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3075" y="2562225"/>
            <a:ext cx="478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52900" y="4714875"/>
            <a:ext cx="478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86100" y="6610350"/>
            <a:ext cx="478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3495676" cy="5489447"/>
          </a:xfrm>
        </p:spPr>
        <p:txBody>
          <a:bodyPr/>
          <a:lstStyle/>
          <a:p>
            <a:r>
              <a:rPr lang="en-US" dirty="0" smtClean="0"/>
              <a:t>Personal mobile device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Laptop or desktop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1082803"/>
            <a:ext cx="7981950" cy="5460872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Block</a:t>
            </a:r>
            <a:r>
              <a:rPr lang="en-US" altLang="en-US" dirty="0" smtClean="0"/>
              <a:t> (aka </a:t>
            </a:r>
            <a:r>
              <a:rPr lang="en-US" altLang="en-US" b="1" dirty="0" smtClean="0"/>
              <a:t>line</a:t>
            </a:r>
            <a:r>
              <a:rPr lang="en-US" altLang="en-US" dirty="0" smtClean="0"/>
              <a:t>): unit of copying</a:t>
            </a:r>
          </a:p>
          <a:p>
            <a:pPr lvl="1"/>
            <a:r>
              <a:rPr lang="en-US" altLang="en-US" dirty="0" smtClean="0"/>
              <a:t>May be multiple words</a:t>
            </a:r>
          </a:p>
          <a:p>
            <a:r>
              <a:rPr lang="en-US" altLang="en-US" dirty="0" smtClean="0"/>
              <a:t>If accessed data is present in upper level</a:t>
            </a:r>
          </a:p>
          <a:p>
            <a:pPr lvl="1"/>
            <a:r>
              <a:rPr lang="en-US" altLang="en-US" b="1" dirty="0" smtClean="0"/>
              <a:t>Hit</a:t>
            </a:r>
            <a:r>
              <a:rPr lang="en-US" altLang="en-US" dirty="0" smtClean="0"/>
              <a:t>: access satisfied by upper level</a:t>
            </a:r>
          </a:p>
          <a:p>
            <a:pPr lvl="2"/>
            <a:r>
              <a:rPr lang="en-US" altLang="en-US" sz="2800" dirty="0" smtClean="0"/>
              <a:t>Hit ratio: hits/accesses</a:t>
            </a:r>
          </a:p>
          <a:p>
            <a:r>
              <a:rPr lang="en-US" altLang="en-US" dirty="0" smtClean="0"/>
              <a:t>If accessed data is absent</a:t>
            </a:r>
          </a:p>
          <a:p>
            <a:pPr lvl="1"/>
            <a:r>
              <a:rPr lang="en-US" altLang="en-US" b="1" dirty="0" smtClean="0"/>
              <a:t>Miss</a:t>
            </a:r>
            <a:r>
              <a:rPr lang="en-US" altLang="en-US" dirty="0" smtClean="0"/>
              <a:t>: block copied from lower level</a:t>
            </a:r>
          </a:p>
          <a:p>
            <a:pPr lvl="2"/>
            <a:r>
              <a:rPr lang="en-US" altLang="en-US" sz="2800" dirty="0" smtClean="0"/>
              <a:t>Time taken: miss penalty</a:t>
            </a:r>
          </a:p>
          <a:p>
            <a:pPr lvl="2"/>
            <a:r>
              <a:rPr lang="en-US" altLang="en-US" sz="2800" dirty="0" smtClean="0"/>
              <a:t>Miss ratio: misses/accesses = 1 – hit ratio</a:t>
            </a:r>
          </a:p>
          <a:p>
            <a:pPr lvl="1"/>
            <a:r>
              <a:rPr lang="en-US" altLang="en-US" sz="2800" dirty="0" smtClean="0"/>
              <a:t>Then accessed data supplied from upper level</a:t>
            </a:r>
            <a:endParaRPr lang="en-AU" altLang="en-US" sz="28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91626" y="1365884"/>
            <a:ext cx="1238249" cy="819151"/>
          </a:xfrm>
          <a:prstGeom prst="rect">
            <a:avLst/>
          </a:prstGeom>
          <a:noFill/>
          <a:ln w="381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Processor</a:t>
            </a:r>
            <a:endParaRPr lang="ru-RU" b="1" dirty="0">
              <a:solidFill>
                <a:srgbClr val="1E327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8731" y="2549843"/>
            <a:ext cx="1874519" cy="833437"/>
          </a:xfrm>
          <a:prstGeom prst="rect">
            <a:avLst/>
          </a:prstGeom>
          <a:noFill/>
          <a:ln w="381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L1</a:t>
            </a:r>
            <a:endParaRPr lang="ru-RU" b="1" dirty="0">
              <a:solidFill>
                <a:srgbClr val="1E327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2020" y="3785234"/>
            <a:ext cx="2592705" cy="885826"/>
          </a:xfrm>
          <a:prstGeom prst="rect">
            <a:avLst/>
          </a:prstGeom>
          <a:noFill/>
          <a:ln w="381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L2</a:t>
            </a:r>
            <a:endParaRPr lang="ru-RU" b="1" dirty="0">
              <a:solidFill>
                <a:srgbClr val="1E327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2935" y="5078729"/>
            <a:ext cx="3263265" cy="923926"/>
          </a:xfrm>
          <a:prstGeom prst="rect">
            <a:avLst/>
          </a:prstGeom>
          <a:noFill/>
          <a:ln w="381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E3272"/>
                </a:solidFill>
              </a:rPr>
              <a:t>Memory</a:t>
            </a:r>
            <a:endParaRPr lang="ru-RU" b="1" dirty="0">
              <a:solidFill>
                <a:srgbClr val="1E3272"/>
              </a:solidFill>
            </a:endParaRPr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flipH="1">
            <a:off x="9825991" y="2171700"/>
            <a:ext cx="3810" cy="378143"/>
          </a:xfrm>
          <a:prstGeom prst="straightConnector1">
            <a:avLst/>
          </a:prstGeom>
          <a:ln w="50800">
            <a:solidFill>
              <a:srgbClr val="F3B21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839325" y="3384550"/>
            <a:ext cx="0" cy="390525"/>
          </a:xfrm>
          <a:prstGeom prst="straightConnector1">
            <a:avLst/>
          </a:prstGeom>
          <a:ln w="50800">
            <a:solidFill>
              <a:srgbClr val="F3B21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9851391" y="4667250"/>
            <a:ext cx="3810" cy="378143"/>
          </a:xfrm>
          <a:prstGeom prst="straightConnector1">
            <a:avLst/>
          </a:prstGeom>
          <a:ln w="50800">
            <a:solidFill>
              <a:srgbClr val="F3B21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266363" y="2870200"/>
            <a:ext cx="114300" cy="152400"/>
          </a:xfrm>
          <a:prstGeom prst="rect">
            <a:avLst/>
          </a:prstGeom>
          <a:solidFill>
            <a:srgbClr val="1E3272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385425" y="287020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163215" y="28702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162421" y="302260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276725" y="30226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386251" y="30226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162421" y="271780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276725" y="27178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86251" y="27178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499725" y="287020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500551" y="30226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500551" y="27178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469563" y="4079875"/>
            <a:ext cx="114300" cy="152400"/>
          </a:xfrm>
          <a:prstGeom prst="rect">
            <a:avLst/>
          </a:prstGeom>
          <a:solidFill>
            <a:srgbClr val="1E3272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588625" y="407987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366415" y="40798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365621" y="423227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479925" y="42322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589451" y="42322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365621" y="392747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479925" y="39274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589451" y="39274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702925" y="407987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703751" y="42322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703751" y="39274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365621" y="438467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479925" y="43846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589451" y="43846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703751" y="43846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252281" y="407543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252901" y="422784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0252901" y="3928332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252901" y="4385009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821988" y="407987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818051" y="42322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0818051" y="39274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0818051" y="438469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802938" y="5483225"/>
            <a:ext cx="114300" cy="152400"/>
          </a:xfrm>
          <a:prstGeom prst="rect">
            <a:avLst/>
          </a:prstGeom>
          <a:solidFill>
            <a:srgbClr val="1E3272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0922000" y="548322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699790" y="54832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0698996" y="563562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0813300" y="56356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0922826" y="56356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698996" y="533082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0808537" y="53308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0918063" y="53308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1036300" y="548322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1037126" y="56356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032363" y="53308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0698996" y="578802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0813300" y="57880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0922826" y="57880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1037126" y="57880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585450" y="548640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0586276" y="56388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0586276" y="53340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0586276" y="5786453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1150600" y="5483225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1151426" y="56356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1146663" y="53308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1151426" y="5788041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0695821" y="518287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0810125" y="518288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0919651" y="518288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1033951" y="518288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0583101" y="5183727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1148251" y="518288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10479088" y="548640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0475151" y="56388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0475151" y="533401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10475151" y="5786453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0477262" y="5183727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1261725" y="5480050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1262551" y="563246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1262551" y="532766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1262551" y="5784866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1264139" y="5180028"/>
            <a:ext cx="114300" cy="152400"/>
          </a:xfrm>
          <a:prstGeom prst="rect">
            <a:avLst/>
          </a:prstGeom>
          <a:solidFill>
            <a:schemeClr val="bg1"/>
          </a:solidFill>
          <a:ln w="25400">
            <a:solidFill>
              <a:srgbClr val="1E3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2481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On cache hit, CPU proceeds normally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On cache miss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Stall the CPU pipeline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Fetch block from next level of hierarchy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3600" dirty="0" smtClean="0"/>
              <a:t>Instruction cache miss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dirty="0" smtClean="0"/>
              <a:t>Restart instruction fetch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Data cache miss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dirty="0" smtClean="0"/>
              <a:t>Complete data access</a:t>
            </a:r>
            <a:endParaRPr lang="en-AU" altLang="en-US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 and Misses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21615</TotalTime>
  <Words>1825</Words>
  <Application>Microsoft Office PowerPoint</Application>
  <PresentationFormat>Widescreen</PresentationFormat>
  <Paragraphs>609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Courier New</vt:lpstr>
      <vt:lpstr>Wingdings</vt:lpstr>
      <vt:lpstr>Тема Office</vt:lpstr>
      <vt:lpstr>Computer Architecture and Operating Systems Lecture 8: Memory and Caches</vt:lpstr>
      <vt:lpstr>Processor-Memory Performance Gap</vt:lpstr>
      <vt:lpstr>Memory Challenge</vt:lpstr>
      <vt:lpstr>Memory Technology</vt:lpstr>
      <vt:lpstr>Locality</vt:lpstr>
      <vt:lpstr>Taking Advantage of Locality</vt:lpstr>
      <vt:lpstr>Memory Hierarchy</vt:lpstr>
      <vt:lpstr>How It Works?</vt:lpstr>
      <vt:lpstr>Hits and Misses</vt:lpstr>
      <vt:lpstr>Miss Types</vt:lpstr>
      <vt:lpstr>Memory Performance</vt:lpstr>
      <vt:lpstr>Cache Memory</vt:lpstr>
      <vt:lpstr>Direct Mapped Cache</vt:lpstr>
      <vt:lpstr>Tags and Valid Bits</vt:lpstr>
      <vt:lpstr>Direct Mapped Cache Example</vt:lpstr>
      <vt:lpstr>Direct Mapped Cache Example</vt:lpstr>
      <vt:lpstr>Direct Mapped Cache Example</vt:lpstr>
      <vt:lpstr>Direct Mapped Cache Example</vt:lpstr>
      <vt:lpstr>Direct Mapped Cache Example</vt:lpstr>
      <vt:lpstr>Direct Mapped Cache Example</vt:lpstr>
      <vt:lpstr>Associative Caches</vt:lpstr>
      <vt:lpstr>Associative Cache Examples</vt:lpstr>
      <vt:lpstr>Spectrum of Associativity</vt:lpstr>
      <vt:lpstr>Associativity Example</vt:lpstr>
      <vt:lpstr>Associativity Example</vt:lpstr>
      <vt:lpstr>How Much Associativity</vt:lpstr>
      <vt:lpstr>Replacement Policy</vt:lpstr>
      <vt:lpstr>Write-Through</vt:lpstr>
      <vt:lpstr>Write-Back</vt:lpstr>
      <vt:lpstr>Write Allocation</vt:lpstr>
      <vt:lpstr>Multilevel Caches</vt:lpstr>
      <vt:lpstr>Measuring Cache Performance</vt:lpstr>
      <vt:lpstr>Cache Performance Example</vt:lpstr>
      <vt:lpstr>Average Access Time</vt:lpstr>
      <vt:lpstr>Overal Performance Summary</vt:lpstr>
      <vt:lpstr>Example: How Caches Affect Performance</vt:lpstr>
      <vt:lpstr>Memory Access Patterns</vt:lpstr>
      <vt:lpstr>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Andrei Tatarnikov</cp:lastModifiedBy>
  <cp:revision>478</cp:revision>
  <dcterms:created xsi:type="dcterms:W3CDTF">2015-11-11T03:30:50Z</dcterms:created>
  <dcterms:modified xsi:type="dcterms:W3CDTF">2023-02-17T07:25:10Z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