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77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308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0" r:id="rId28"/>
    <p:sldId id="297" r:id="rId29"/>
    <p:sldId id="298" r:id="rId30"/>
    <p:sldId id="299" r:id="rId31"/>
    <p:sldId id="272" r:id="rId3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амкин Александр Сергеевич" initials="КАС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CB5"/>
    <a:srgbClr val="F7B217"/>
    <a:srgbClr val="1E3272"/>
    <a:srgbClr val="F8BA30"/>
    <a:srgbClr val="273272"/>
    <a:srgbClr val="FF6600"/>
    <a:srgbClr val="F07F09"/>
    <a:srgbClr val="FFC000"/>
    <a:srgbClr val="2E5E8E"/>
    <a:srgbClr val="2244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32" autoAdjust="0"/>
    <p:restoredTop sz="91484" autoAdjust="0"/>
  </p:normalViewPr>
  <p:slideViewPr>
    <p:cSldViewPr snapToGrid="0">
      <p:cViewPr varScale="1">
        <p:scale>
          <a:sx n="80" d="100"/>
          <a:sy n="80" d="100"/>
        </p:scale>
        <p:origin x="-54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307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06195-8D78-4F6F-B8E4-FA67975ACEF5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301F6-630C-4517-9108-FC1E44EE8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727997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212F1-C3D9-4F2B-8F42-5E960FE8BE51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3B3A5-99BF-45D9-956B-DC57CC23AD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502139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3B3A5-99BF-45D9-956B-DC57CC23AD97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81791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B3A5-99BF-45D9-956B-DC57CC23AD97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15950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/>
          <p:nvPr userDrawn="1"/>
        </p:nvSpPr>
        <p:spPr>
          <a:xfrm>
            <a:off x="-1" y="2601087"/>
            <a:ext cx="12192001" cy="1603772"/>
          </a:xfrm>
          <a:prstGeom prst="rect">
            <a:avLst/>
          </a:prstGeom>
          <a:solidFill>
            <a:srgbClr val="2F5CB5"/>
          </a:solidFill>
          <a:ln w="19050" cap="sq" cmpd="sng" algn="ctr">
            <a:solidFill>
              <a:srgbClr val="FF660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6"/>
          <p:cNvSpPr/>
          <p:nvPr userDrawn="1"/>
        </p:nvSpPr>
        <p:spPr>
          <a:xfrm>
            <a:off x="0" y="2545985"/>
            <a:ext cx="12192000" cy="59883"/>
          </a:xfrm>
          <a:prstGeom prst="rect">
            <a:avLst/>
          </a:prstGeom>
          <a:solidFill>
            <a:srgbClr val="F7B217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9"/>
          <p:cNvSpPr/>
          <p:nvPr userDrawn="1"/>
        </p:nvSpPr>
        <p:spPr>
          <a:xfrm>
            <a:off x="0" y="4210574"/>
            <a:ext cx="12192000" cy="45719"/>
          </a:xfrm>
          <a:prstGeom prst="rect">
            <a:avLst/>
          </a:prstGeom>
          <a:solidFill>
            <a:srgbClr val="F7B217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itle 7"/>
          <p:cNvSpPr>
            <a:spLocks noGrp="1"/>
          </p:cNvSpPr>
          <p:nvPr>
            <p:ph type="ctrTitle"/>
          </p:nvPr>
        </p:nvSpPr>
        <p:spPr>
          <a:xfrm>
            <a:off x="0" y="2601227"/>
            <a:ext cx="12192000" cy="1840144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9" name="Рисунок 8" descr="logo_с_hse_cmyk_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934031" y="213770"/>
            <a:ext cx="1704213" cy="2196275"/>
          </a:xfrm>
          <a:prstGeom prst="rect">
            <a:avLst/>
          </a:prstGeom>
        </p:spPr>
      </p:pic>
      <p:pic>
        <p:nvPicPr>
          <p:cNvPr id="10" name="Рисунок 9" descr="Unknown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045713" y="21988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2455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1117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8877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 userDrawn="1"/>
        </p:nvSpPr>
        <p:spPr>
          <a:xfrm>
            <a:off x="838200" y="123553"/>
            <a:ext cx="10515600" cy="842818"/>
          </a:xfrm>
          <a:prstGeom prst="rect">
            <a:avLst/>
          </a:prstGeom>
          <a:solidFill>
            <a:srgbClr val="2F5CB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273272"/>
              </a:solidFill>
            </a:endParaRPr>
          </a:p>
        </p:txBody>
      </p:sp>
      <p:sp>
        <p:nvSpPr>
          <p:cNvPr id="21" name="Овал 20"/>
          <p:cNvSpPr/>
          <p:nvPr userDrawn="1"/>
        </p:nvSpPr>
        <p:spPr>
          <a:xfrm flipV="1">
            <a:off x="10775841" y="6190935"/>
            <a:ext cx="584617" cy="502173"/>
          </a:xfrm>
          <a:prstGeom prst="ellipse">
            <a:avLst/>
          </a:prstGeom>
          <a:solidFill>
            <a:srgbClr val="2F5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7327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78053"/>
            <a:ext cx="10515600" cy="4997896"/>
          </a:xfrm>
        </p:spPr>
        <p:txBody>
          <a:bodyPr/>
          <a:lstStyle>
            <a:lvl1pPr>
              <a:buFont typeface="Wingdings" pitchFamily="2" charset="2"/>
              <a:buChar char="§"/>
              <a:defRPr sz="3600">
                <a:solidFill>
                  <a:srgbClr val="273272"/>
                </a:solidFill>
              </a:defRPr>
            </a:lvl1pPr>
            <a:lvl2pPr>
              <a:buClr>
                <a:srgbClr val="F7B217"/>
              </a:buClr>
              <a:buFont typeface="Wingdings" pitchFamily="2" charset="2"/>
              <a:buChar char="§"/>
              <a:defRPr sz="3200">
                <a:solidFill>
                  <a:srgbClr val="273272"/>
                </a:solidFill>
              </a:defRPr>
            </a:lvl2pPr>
            <a:lvl3pPr>
              <a:buFont typeface="Wingdings" pitchFamily="2" charset="2"/>
              <a:buChar char="§"/>
              <a:defRPr sz="2400">
                <a:solidFill>
                  <a:srgbClr val="273272"/>
                </a:solidFill>
              </a:defRPr>
            </a:lvl3pPr>
            <a:lvl4pPr>
              <a:defRPr sz="2000">
                <a:solidFill>
                  <a:srgbClr val="273272"/>
                </a:solidFill>
              </a:defRPr>
            </a:lvl4pPr>
            <a:lvl5pPr>
              <a:defRPr sz="1800">
                <a:solidFill>
                  <a:srgbClr val="273272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>
            <a:lvl1pPr>
              <a:defRPr sz="2000" b="1">
                <a:solidFill>
                  <a:srgbClr val="F7B217"/>
                </a:solidFill>
              </a:defRPr>
            </a:lvl1pPr>
          </a:lstStyle>
          <a:p>
            <a:pPr algn="ctr"/>
            <a:fld id="{1397BFD8-F312-4EF2-A268-44FB4BDDBBB0}" type="slidenum">
              <a:rPr lang="ru-RU" smtClean="0"/>
              <a:pPr algn="ctr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8200" y="107867"/>
            <a:ext cx="10515600" cy="840215"/>
          </a:xfrm>
          <a:noFill/>
          <a:effectLst/>
        </p:spPr>
        <p:txBody>
          <a:bodyPr lIns="72000" tIns="25200" rIns="0" bIns="25200"/>
          <a:lstStyle>
            <a:lvl1pPr algn="ctr">
              <a:lnSpc>
                <a:spcPct val="100000"/>
              </a:lnSpc>
              <a:defRPr sz="4800" b="1">
                <a:solidFill>
                  <a:srgbClr val="F7B217"/>
                </a:solidFill>
              </a:defRPr>
            </a:lvl1pPr>
          </a:lstStyle>
          <a:p>
            <a:r>
              <a:rPr lang="en-US" dirty="0" smtClean="0"/>
              <a:t>MicroTESK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56953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67076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10015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5590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89604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384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7791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2705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68833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0696"/>
            <a:ext cx="12192000" cy="1543791"/>
          </a:xfrm>
          <a:effectLst/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7B217"/>
                </a:solidFill>
              </a:rPr>
              <a:t>Computer Architecture </a:t>
            </a:r>
            <a:r>
              <a:rPr lang="en-US" b="1" dirty="0" smtClean="0"/>
              <a:t>and Operating Systems</a:t>
            </a:r>
            <a:br>
              <a:rPr lang="en-US" b="1" dirty="0" smtClean="0"/>
            </a:br>
            <a:r>
              <a:rPr lang="en-US" b="1" dirty="0" smtClean="0"/>
              <a:t>Lecture </a:t>
            </a:r>
            <a:r>
              <a:rPr lang="ru-RU" b="1" smtClean="0"/>
              <a:t>7</a:t>
            </a:r>
            <a:r>
              <a:rPr lang="en-US" b="1" smtClean="0"/>
              <a:t>: </a:t>
            </a:r>
            <a:r>
              <a:rPr lang="en-US" b="1" dirty="0" smtClean="0"/>
              <a:t>Floating-Point Format</a:t>
            </a:r>
            <a:endParaRPr lang="ru-RU" b="1" dirty="0"/>
          </a:p>
        </p:txBody>
      </p:sp>
      <p:sp>
        <p:nvSpPr>
          <p:cNvPr id="5" name="Subtitle 11"/>
          <p:cNvSpPr>
            <a:spLocks noGrp="1"/>
          </p:cNvSpPr>
          <p:nvPr>
            <p:ph type="subTitle" idx="4294967295"/>
          </p:nvPr>
        </p:nvSpPr>
        <p:spPr>
          <a:xfrm>
            <a:off x="0" y="4423118"/>
            <a:ext cx="12192000" cy="573664"/>
          </a:xfrm>
        </p:spPr>
        <p:txBody>
          <a:bodyPr>
            <a:noAutofit/>
          </a:bodyPr>
          <a:lstStyle/>
          <a:p>
            <a:pPr algn="ctr">
              <a:buNone/>
              <a:defRPr/>
            </a:pPr>
            <a:r>
              <a:rPr lang="en-US" sz="4800" b="1" dirty="0" smtClean="0"/>
              <a:t>Andrei Tatarnikov</a:t>
            </a:r>
            <a:endParaRPr lang="en-US" sz="4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-47500" y="5305305"/>
            <a:ext cx="122395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u="sng" dirty="0" smtClean="0">
                <a:solidFill>
                  <a:srgbClr val="0070C0"/>
                </a:solidFill>
                <a:latin typeface="+mj-lt"/>
                <a:cs typeface="Calibri" pitchFamily="34" charset="0"/>
              </a:rPr>
              <a:t>atatarnikov@hse.ru </a:t>
            </a:r>
          </a:p>
          <a:p>
            <a:pPr algn="ctr">
              <a:defRPr/>
            </a:pPr>
            <a:r>
              <a:rPr lang="en-US" sz="2800" b="1" u="sng" dirty="0" smtClean="0">
                <a:solidFill>
                  <a:srgbClr val="0070C0"/>
                </a:solidFill>
                <a:latin typeface="+mj-lt"/>
                <a:cs typeface="Calibri" pitchFamily="34" charset="0"/>
              </a:rPr>
              <a:t>@andrewt0301</a:t>
            </a:r>
            <a:endParaRPr lang="en-US" sz="2800" b="1" u="sng" dirty="0">
              <a:solidFill>
                <a:srgbClr val="0070C0"/>
              </a:solidFill>
              <a:latin typeface="+mj-lt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289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10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Denormal</a:t>
            </a:r>
            <a:r>
              <a:rPr lang="en-US" dirty="0" smtClean="0"/>
              <a:t> Numbers</a:t>
            </a:r>
            <a:endParaRPr lang="ru-RU" dirty="0"/>
          </a:p>
        </p:txBody>
      </p:sp>
      <p:sp>
        <p:nvSpPr>
          <p:cNvPr id="5" name="Rectangle 10"/>
          <p:cNvSpPr txBox="1">
            <a:spLocks noChangeArrowheads="1"/>
          </p:cNvSpPr>
          <p:nvPr/>
        </p:nvSpPr>
        <p:spPr>
          <a:xfrm>
            <a:off x="862338" y="1125538"/>
            <a:ext cx="10466722" cy="5111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327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Exponent = 000...0 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327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 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327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hidden bit is 0</a:t>
            </a:r>
          </a:p>
        </p:txBody>
      </p:sp>
      <p:sp>
        <p:nvSpPr>
          <p:cNvPr id="7" name="AutoShape 7"/>
          <p:cNvSpPr>
            <a:spLocks/>
          </p:cNvSpPr>
          <p:nvPr/>
        </p:nvSpPr>
        <p:spPr bwMode="auto">
          <a:xfrm>
            <a:off x="4818429" y="5209587"/>
            <a:ext cx="2894922" cy="823085"/>
          </a:xfrm>
          <a:prstGeom prst="borderCallout1">
            <a:avLst>
              <a:gd name="adj1" fmla="val 17648"/>
              <a:gd name="adj2" fmla="val 103333"/>
              <a:gd name="adj3" fmla="val -26472"/>
              <a:gd name="adj4" fmla="val 123250"/>
            </a:avLst>
          </a:prstGeom>
          <a:solidFill>
            <a:srgbClr val="2F5CB5"/>
          </a:solidFill>
          <a:ln w="25400">
            <a:solidFill>
              <a:srgbClr val="2F5CB5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pPr algn="ctr"/>
            <a:r>
              <a:rPr lang="en-US" altLang="en-US" sz="2400" b="1" dirty="0">
                <a:solidFill>
                  <a:srgbClr val="F7B217"/>
                </a:solidFill>
              </a:rPr>
              <a:t>Two representations of 0.0!</a:t>
            </a:r>
            <a:endParaRPr lang="en-AU" altLang="en-US" sz="2400" b="1" dirty="0">
              <a:solidFill>
                <a:srgbClr val="F7B217"/>
              </a:solidFill>
            </a:endParaRP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/>
        </p:nvGraphicFramePr>
        <p:xfrm>
          <a:off x="3212649" y="1769423"/>
          <a:ext cx="6155477" cy="692790"/>
        </p:xfrm>
        <a:graphic>
          <a:graphicData uri="http://schemas.openxmlformats.org/presentationml/2006/ole">
            <p:oleObj spid="_x0000_s19460" name="Equation" r:id="rId3" imgW="2032000" imgH="228600" progId="Equation.3">
              <p:embed/>
            </p:oleObj>
          </a:graphicData>
        </a:graphic>
      </p:graphicFrame>
      <p:graphicFrame>
        <p:nvGraphicFramePr>
          <p:cNvPr id="9" name="Object 11"/>
          <p:cNvGraphicFramePr>
            <a:graphicFrameLocks noChangeAspect="1"/>
          </p:cNvGraphicFramePr>
          <p:nvPr/>
        </p:nvGraphicFramePr>
        <p:xfrm>
          <a:off x="3272024" y="4227624"/>
          <a:ext cx="6117307" cy="688589"/>
        </p:xfrm>
        <a:graphic>
          <a:graphicData uri="http://schemas.openxmlformats.org/presentationml/2006/ole">
            <p:oleObj spid="_x0000_s19461" name="Equation" r:id="rId4" imgW="2019300" imgH="228600" progId="Equation.3">
              <p:embed/>
            </p:oleObj>
          </a:graphicData>
        </a:graphic>
      </p:graphicFrame>
      <p:sp>
        <p:nvSpPr>
          <p:cNvPr id="10" name="Содержимое 1"/>
          <p:cNvSpPr>
            <a:spLocks noGrp="1"/>
          </p:cNvSpPr>
          <p:nvPr>
            <p:ph idx="1"/>
          </p:nvPr>
        </p:nvSpPr>
        <p:spPr>
          <a:xfrm>
            <a:off x="850075" y="2600697"/>
            <a:ext cx="10515600" cy="165067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Smaller than normal numbers</a:t>
            </a:r>
          </a:p>
          <a:p>
            <a:pPr lvl="1"/>
            <a:r>
              <a:rPr lang="en-US" dirty="0" smtClean="0"/>
              <a:t>allow for gradual underflow, with diminishing precision</a:t>
            </a:r>
          </a:p>
          <a:p>
            <a:r>
              <a:rPr lang="en-US" dirty="0" err="1" smtClean="0"/>
              <a:t>Denormal</a:t>
            </a:r>
            <a:r>
              <a:rPr lang="en-US" dirty="0" smtClean="0"/>
              <a:t> with fraction = 000...0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Exponent = 111...1, Fraction = 000...0</a:t>
            </a:r>
          </a:p>
          <a:p>
            <a:pPr lvl="1"/>
            <a:r>
              <a:rPr lang="en-US" altLang="en-US" dirty="0" smtClean="0"/>
              <a:t>±Infinity</a:t>
            </a:r>
          </a:p>
          <a:p>
            <a:pPr lvl="1"/>
            <a:r>
              <a:rPr lang="en-US" altLang="en-US" dirty="0" smtClean="0"/>
              <a:t>Can be used in subsequent calculations, avoiding need for overflow check</a:t>
            </a:r>
          </a:p>
          <a:p>
            <a:r>
              <a:rPr lang="en-US" altLang="en-US" dirty="0" smtClean="0"/>
              <a:t>Exponent = 111...1, Fraction ≠ 000...0</a:t>
            </a:r>
          </a:p>
          <a:p>
            <a:pPr lvl="1"/>
            <a:r>
              <a:rPr lang="en-US" altLang="en-US" dirty="0" smtClean="0"/>
              <a:t>Not-a-Number (</a:t>
            </a:r>
            <a:r>
              <a:rPr lang="en-US" altLang="en-US" dirty="0" err="1" smtClean="0"/>
              <a:t>NaN</a:t>
            </a:r>
            <a:r>
              <a:rPr lang="en-US" altLang="en-US" dirty="0" smtClean="0"/>
              <a:t>)</a:t>
            </a:r>
          </a:p>
          <a:p>
            <a:pPr lvl="1"/>
            <a:r>
              <a:rPr lang="en-US" altLang="en-US" dirty="0" smtClean="0"/>
              <a:t>Indicates illegal or undefined result</a:t>
            </a:r>
          </a:p>
          <a:p>
            <a:pPr lvl="2"/>
            <a:r>
              <a:rPr lang="en-US" altLang="en-US" dirty="0" smtClean="0"/>
              <a:t>e.g., 0.0 / 0.0</a:t>
            </a:r>
          </a:p>
          <a:p>
            <a:pPr lvl="1"/>
            <a:r>
              <a:rPr lang="en-US" altLang="en-US" dirty="0" smtClean="0"/>
              <a:t>Can be used in subsequent calculations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11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Infinities and </a:t>
            </a:r>
            <a:r>
              <a:rPr lang="en-US" dirty="0" err="1" smtClean="0"/>
              <a:t>NaNs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12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Values</a:t>
            </a:r>
            <a:endParaRPr lang="ru-RU" dirty="0"/>
          </a:p>
        </p:txBody>
      </p:sp>
      <p:pic>
        <p:nvPicPr>
          <p:cNvPr id="5" name="Рисунок 4" descr="Screenshot 2021-02-02 at 11.06.0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8050" y="2131368"/>
            <a:ext cx="10320338" cy="272415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smtClean="0"/>
              <a:t>Consider a 4-digit decimal example</a:t>
            </a:r>
          </a:p>
          <a:p>
            <a:pPr lvl="1"/>
            <a:r>
              <a:rPr lang="en-US" altLang="en-US" sz="2400" dirty="0" smtClean="0"/>
              <a:t>9.999 × 10</a:t>
            </a:r>
            <a:r>
              <a:rPr lang="en-US" altLang="en-US" sz="2400" baseline="30000" dirty="0" smtClean="0"/>
              <a:t>1</a:t>
            </a:r>
            <a:r>
              <a:rPr lang="en-US" altLang="en-US" sz="2400" dirty="0" smtClean="0"/>
              <a:t> + 1.610 × 10</a:t>
            </a:r>
            <a:r>
              <a:rPr lang="en-US" altLang="en-US" sz="2400" baseline="30000" dirty="0" smtClean="0"/>
              <a:t>–1</a:t>
            </a:r>
          </a:p>
          <a:p>
            <a:r>
              <a:rPr lang="en-US" altLang="en-US" dirty="0" smtClean="0"/>
              <a:t>1. Align decimal points</a:t>
            </a:r>
          </a:p>
          <a:p>
            <a:pPr lvl="1"/>
            <a:r>
              <a:rPr lang="en-US" altLang="en-US" sz="2400" dirty="0" smtClean="0"/>
              <a:t>Shift number with smaller exponent</a:t>
            </a:r>
          </a:p>
          <a:p>
            <a:pPr lvl="1"/>
            <a:r>
              <a:rPr lang="en-US" altLang="en-US" sz="2400" dirty="0" smtClean="0"/>
              <a:t>9.999 × 10</a:t>
            </a:r>
            <a:r>
              <a:rPr lang="en-US" altLang="en-US" sz="2400" baseline="30000" dirty="0" smtClean="0"/>
              <a:t>1</a:t>
            </a:r>
            <a:r>
              <a:rPr lang="en-US" altLang="en-US" sz="2400" dirty="0" smtClean="0"/>
              <a:t> + 0.016 × 10</a:t>
            </a:r>
            <a:r>
              <a:rPr lang="en-US" altLang="en-US" sz="2400" baseline="30000" dirty="0" smtClean="0"/>
              <a:t>1</a:t>
            </a:r>
          </a:p>
          <a:p>
            <a:r>
              <a:rPr lang="en-US" altLang="en-US" dirty="0" smtClean="0"/>
              <a:t>2. Add </a:t>
            </a:r>
            <a:r>
              <a:rPr lang="en-US" altLang="en-US" dirty="0" err="1" smtClean="0"/>
              <a:t>significands</a:t>
            </a:r>
            <a:endParaRPr lang="en-US" altLang="en-US" dirty="0" smtClean="0"/>
          </a:p>
          <a:p>
            <a:pPr lvl="1"/>
            <a:r>
              <a:rPr lang="en-US" altLang="en-US" sz="2400" dirty="0" smtClean="0"/>
              <a:t>9.999 × 10</a:t>
            </a:r>
            <a:r>
              <a:rPr lang="en-US" altLang="en-US" sz="2400" baseline="30000" dirty="0" smtClean="0"/>
              <a:t>1</a:t>
            </a:r>
            <a:r>
              <a:rPr lang="en-US" altLang="en-US" sz="2400" dirty="0" smtClean="0"/>
              <a:t> + 0.016 × 10</a:t>
            </a:r>
            <a:r>
              <a:rPr lang="en-US" altLang="en-US" sz="2400" baseline="30000" dirty="0" smtClean="0"/>
              <a:t>1</a:t>
            </a:r>
            <a:r>
              <a:rPr lang="en-US" altLang="en-US" sz="2400" dirty="0" smtClean="0"/>
              <a:t> = 10.015 × 10</a:t>
            </a:r>
            <a:r>
              <a:rPr lang="en-US" altLang="en-US" sz="2400" baseline="30000" dirty="0" smtClean="0"/>
              <a:t>1</a:t>
            </a:r>
          </a:p>
          <a:p>
            <a:r>
              <a:rPr lang="en-US" altLang="en-US" dirty="0" smtClean="0"/>
              <a:t>3. Normalize result &amp; check for over/underflow</a:t>
            </a:r>
          </a:p>
          <a:p>
            <a:pPr lvl="1"/>
            <a:r>
              <a:rPr lang="en-US" altLang="en-US" sz="2400" dirty="0" smtClean="0"/>
              <a:t>1.0015 × 10</a:t>
            </a:r>
            <a:r>
              <a:rPr lang="en-US" altLang="en-US" sz="2400" baseline="30000" dirty="0" smtClean="0"/>
              <a:t>2</a:t>
            </a:r>
          </a:p>
          <a:p>
            <a:r>
              <a:rPr lang="en-US" altLang="en-US" dirty="0" smtClean="0"/>
              <a:t>4. Round and renormalize if necessary</a:t>
            </a:r>
          </a:p>
          <a:p>
            <a:pPr lvl="1"/>
            <a:r>
              <a:rPr lang="en-US" altLang="en-US" sz="2400" dirty="0" smtClean="0"/>
              <a:t>1.002 × 10</a:t>
            </a:r>
            <a:r>
              <a:rPr lang="en-US" altLang="en-US" sz="2400" baseline="30000" dirty="0" smtClean="0"/>
              <a:t>2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13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Floating-Point Addition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smtClean="0"/>
              <a:t>Now consider a 4-digit binary example</a:t>
            </a:r>
          </a:p>
          <a:p>
            <a:pPr lvl="1"/>
            <a:r>
              <a:rPr lang="en-US" altLang="en-US" sz="2400" dirty="0" smtClean="0"/>
              <a:t>1.000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 × 2</a:t>
            </a:r>
            <a:r>
              <a:rPr lang="en-US" altLang="en-US" sz="2400" baseline="30000" dirty="0" smtClean="0"/>
              <a:t>–1</a:t>
            </a:r>
            <a:r>
              <a:rPr lang="en-US" altLang="en-US" sz="2400" dirty="0" smtClean="0"/>
              <a:t> + –1.110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 × 2</a:t>
            </a:r>
            <a:r>
              <a:rPr lang="en-US" altLang="en-US" sz="2400" baseline="30000" dirty="0" smtClean="0"/>
              <a:t>–2</a:t>
            </a:r>
            <a:r>
              <a:rPr lang="en-US" altLang="en-US" sz="2400" dirty="0" smtClean="0"/>
              <a:t> (0.5 + –0.4375)</a:t>
            </a:r>
          </a:p>
          <a:p>
            <a:r>
              <a:rPr lang="en-US" altLang="en-US" dirty="0" smtClean="0"/>
              <a:t>1. Align binary points</a:t>
            </a:r>
          </a:p>
          <a:p>
            <a:pPr lvl="1"/>
            <a:r>
              <a:rPr lang="en-US" altLang="en-US" sz="2400" dirty="0" smtClean="0"/>
              <a:t>Shift number with smaller exponent</a:t>
            </a:r>
          </a:p>
          <a:p>
            <a:pPr lvl="1"/>
            <a:r>
              <a:rPr lang="en-US" altLang="en-US" sz="2400" dirty="0" smtClean="0"/>
              <a:t>1.000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 × 2</a:t>
            </a:r>
            <a:r>
              <a:rPr lang="en-US" altLang="en-US" sz="2400" baseline="30000" dirty="0" smtClean="0"/>
              <a:t>–1</a:t>
            </a:r>
            <a:r>
              <a:rPr lang="en-US" altLang="en-US" sz="2400" dirty="0" smtClean="0"/>
              <a:t> + –0.111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 × 2</a:t>
            </a:r>
            <a:r>
              <a:rPr lang="en-US" altLang="en-US" sz="2400" baseline="30000" dirty="0" smtClean="0"/>
              <a:t>–1</a:t>
            </a:r>
          </a:p>
          <a:p>
            <a:r>
              <a:rPr lang="en-US" altLang="en-US" dirty="0" smtClean="0"/>
              <a:t>2. Add </a:t>
            </a:r>
            <a:r>
              <a:rPr lang="en-US" altLang="en-US" dirty="0" err="1" smtClean="0"/>
              <a:t>significands</a:t>
            </a:r>
            <a:endParaRPr lang="en-US" altLang="en-US" dirty="0" smtClean="0"/>
          </a:p>
          <a:p>
            <a:pPr lvl="1"/>
            <a:r>
              <a:rPr lang="en-US" altLang="en-US" sz="2400" dirty="0" smtClean="0"/>
              <a:t>1.000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 × 2</a:t>
            </a:r>
            <a:r>
              <a:rPr lang="en-US" altLang="en-US" sz="2400" baseline="30000" dirty="0" smtClean="0"/>
              <a:t>–1</a:t>
            </a:r>
            <a:r>
              <a:rPr lang="en-US" altLang="en-US" sz="2400" dirty="0" smtClean="0"/>
              <a:t> + –0.111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 × 2</a:t>
            </a:r>
            <a:r>
              <a:rPr lang="en-US" altLang="en-US" sz="2400" baseline="30000" dirty="0" smtClean="0"/>
              <a:t>–1</a:t>
            </a:r>
            <a:r>
              <a:rPr lang="en-US" altLang="en-US" sz="2400" dirty="0" smtClean="0"/>
              <a:t> = 0.001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 × 2</a:t>
            </a:r>
            <a:r>
              <a:rPr lang="en-US" altLang="en-US" sz="2400" baseline="30000" dirty="0" smtClean="0"/>
              <a:t>–1</a:t>
            </a:r>
          </a:p>
          <a:p>
            <a:r>
              <a:rPr lang="en-US" altLang="en-US" dirty="0" smtClean="0"/>
              <a:t>3. Normalize result &amp; check for over/underflow</a:t>
            </a:r>
          </a:p>
          <a:p>
            <a:pPr lvl="1"/>
            <a:r>
              <a:rPr lang="en-US" altLang="en-US" sz="2400" dirty="0" smtClean="0"/>
              <a:t>1.000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 × 2</a:t>
            </a:r>
            <a:r>
              <a:rPr lang="en-US" altLang="en-US" sz="2400" baseline="30000" dirty="0" smtClean="0"/>
              <a:t>–4</a:t>
            </a:r>
            <a:r>
              <a:rPr lang="en-US" altLang="en-US" sz="2400" dirty="0" smtClean="0"/>
              <a:t>, with no over/underflow</a:t>
            </a:r>
          </a:p>
          <a:p>
            <a:r>
              <a:rPr lang="en-US" altLang="en-US" dirty="0" smtClean="0"/>
              <a:t>4. Round and renormalize if necessary</a:t>
            </a:r>
          </a:p>
          <a:p>
            <a:pPr lvl="1"/>
            <a:r>
              <a:rPr lang="en-US" altLang="en-US" sz="2400" dirty="0" smtClean="0"/>
              <a:t>1.000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 × 2</a:t>
            </a:r>
            <a:r>
              <a:rPr lang="en-US" altLang="en-US" sz="2400" baseline="30000" dirty="0" smtClean="0"/>
              <a:t>–4</a:t>
            </a:r>
            <a:r>
              <a:rPr lang="en-US" altLang="en-US" sz="2400" dirty="0" smtClean="0"/>
              <a:t> (no change)  = 0.0625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14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Floating-Point Addition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Much more complex than integer adder</a:t>
            </a:r>
          </a:p>
          <a:p>
            <a:r>
              <a:rPr lang="en-US" altLang="en-US" dirty="0" smtClean="0"/>
              <a:t>Doing it in one clock cycle would take too long</a:t>
            </a:r>
          </a:p>
          <a:p>
            <a:pPr lvl="1"/>
            <a:r>
              <a:rPr lang="en-US" altLang="en-US" dirty="0" smtClean="0"/>
              <a:t>Much longer than integer operations</a:t>
            </a:r>
          </a:p>
          <a:p>
            <a:pPr lvl="1"/>
            <a:r>
              <a:rPr lang="en-US" altLang="en-US" dirty="0" smtClean="0"/>
              <a:t>Slower clock would penalize all instructions</a:t>
            </a:r>
          </a:p>
          <a:p>
            <a:r>
              <a:rPr lang="en-US" altLang="en-US" dirty="0" smtClean="0"/>
              <a:t>FP adder usually takes several cycles</a:t>
            </a:r>
          </a:p>
          <a:p>
            <a:pPr lvl="1"/>
            <a:r>
              <a:rPr lang="en-US" altLang="en-US" dirty="0" smtClean="0"/>
              <a:t>Can be pipelined</a:t>
            </a:r>
            <a:endParaRPr lang="en-AU" altLang="en-US" dirty="0" smtClean="0"/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15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 Adder Hardware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16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 Adder Hardware</a:t>
            </a:r>
            <a:endParaRPr lang="ru-RU" dirty="0"/>
          </a:p>
        </p:txBody>
      </p:sp>
      <p:pic>
        <p:nvPicPr>
          <p:cNvPr id="5" name="Picture 14" descr="f03-16-P37449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6686" y="1232787"/>
            <a:ext cx="5214937" cy="505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4"/>
          <p:cNvSpPr>
            <a:spLocks/>
          </p:cNvSpPr>
          <p:nvPr/>
        </p:nvSpPr>
        <p:spPr bwMode="auto">
          <a:xfrm>
            <a:off x="8618798" y="1809049"/>
            <a:ext cx="144463" cy="1800225"/>
          </a:xfrm>
          <a:prstGeom prst="rightBrace">
            <a:avLst>
              <a:gd name="adj1" fmla="val 103846"/>
              <a:gd name="adj2" fmla="val 50000"/>
            </a:avLst>
          </a:prstGeom>
          <a:noFill/>
          <a:ln w="25400">
            <a:solidFill>
              <a:srgbClr val="2F5CB5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7" name="AutoShape 5"/>
          <p:cNvSpPr>
            <a:spLocks/>
          </p:cNvSpPr>
          <p:nvPr/>
        </p:nvSpPr>
        <p:spPr bwMode="auto">
          <a:xfrm>
            <a:off x="8618798" y="3680712"/>
            <a:ext cx="144463" cy="792162"/>
          </a:xfrm>
          <a:prstGeom prst="rightBrace">
            <a:avLst>
              <a:gd name="adj1" fmla="val 45696"/>
              <a:gd name="adj2" fmla="val 50000"/>
            </a:avLst>
          </a:prstGeom>
          <a:noFill/>
          <a:ln w="25400">
            <a:solidFill>
              <a:srgbClr val="2F5CB5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" name="AutoShape 6"/>
          <p:cNvSpPr>
            <a:spLocks/>
          </p:cNvSpPr>
          <p:nvPr/>
        </p:nvSpPr>
        <p:spPr bwMode="auto">
          <a:xfrm>
            <a:off x="8618798" y="4760212"/>
            <a:ext cx="144463" cy="576262"/>
          </a:xfrm>
          <a:prstGeom prst="rightBrace">
            <a:avLst>
              <a:gd name="adj1" fmla="val 33242"/>
              <a:gd name="adj2" fmla="val 50000"/>
            </a:avLst>
          </a:prstGeom>
          <a:noFill/>
          <a:ln w="25400">
            <a:solidFill>
              <a:srgbClr val="2F5CB5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9" name="AutoShape 7"/>
          <p:cNvSpPr>
            <a:spLocks/>
          </p:cNvSpPr>
          <p:nvPr/>
        </p:nvSpPr>
        <p:spPr bwMode="auto">
          <a:xfrm>
            <a:off x="8618798" y="5409499"/>
            <a:ext cx="144463" cy="576263"/>
          </a:xfrm>
          <a:prstGeom prst="rightBrace">
            <a:avLst>
              <a:gd name="adj1" fmla="val 33242"/>
              <a:gd name="adj2" fmla="val 50000"/>
            </a:avLst>
          </a:prstGeom>
          <a:noFill/>
          <a:ln w="25400">
            <a:solidFill>
              <a:srgbClr val="2F5CB5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8907723" y="2532949"/>
            <a:ext cx="846770" cy="400110"/>
          </a:xfrm>
          <a:prstGeom prst="rect">
            <a:avLst/>
          </a:prstGeom>
          <a:solidFill>
            <a:srgbClr val="2F5CB5"/>
          </a:solidFill>
          <a:ln w="25400">
            <a:solidFill>
              <a:srgbClr val="2F5CB5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 b="1" dirty="0">
                <a:solidFill>
                  <a:srgbClr val="F7B217"/>
                </a:solidFill>
              </a:rPr>
              <a:t>Step 1</a:t>
            </a:r>
            <a:endParaRPr lang="en-AU" altLang="en-US" sz="2000" b="1" dirty="0">
              <a:solidFill>
                <a:srgbClr val="F7B217"/>
              </a:solidFill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8907723" y="3901374"/>
            <a:ext cx="846770" cy="400110"/>
          </a:xfrm>
          <a:prstGeom prst="rect">
            <a:avLst/>
          </a:prstGeom>
          <a:solidFill>
            <a:srgbClr val="2F5CB5"/>
          </a:solidFill>
          <a:ln w="25400">
            <a:solidFill>
              <a:srgbClr val="2F5CB5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 b="1" dirty="0">
                <a:solidFill>
                  <a:srgbClr val="F7B217"/>
                </a:solidFill>
              </a:rPr>
              <a:t>Step 2</a:t>
            </a:r>
            <a:endParaRPr lang="en-AU" altLang="en-US" sz="2000" b="1" dirty="0">
              <a:solidFill>
                <a:srgbClr val="F7B217"/>
              </a:solidFill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8907723" y="4837999"/>
            <a:ext cx="846770" cy="400110"/>
          </a:xfrm>
          <a:prstGeom prst="rect">
            <a:avLst/>
          </a:prstGeom>
          <a:solidFill>
            <a:srgbClr val="2F5CB5"/>
          </a:solidFill>
          <a:ln w="25400">
            <a:solidFill>
              <a:srgbClr val="2F5CB5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 b="1" dirty="0">
                <a:solidFill>
                  <a:srgbClr val="F7B217"/>
                </a:solidFill>
              </a:rPr>
              <a:t>Step 3</a:t>
            </a:r>
            <a:endParaRPr lang="en-AU" altLang="en-US" sz="2000" b="1" dirty="0">
              <a:solidFill>
                <a:srgbClr val="F7B217"/>
              </a:solidFill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8907723" y="5485699"/>
            <a:ext cx="846770" cy="400110"/>
          </a:xfrm>
          <a:prstGeom prst="rect">
            <a:avLst/>
          </a:prstGeom>
          <a:solidFill>
            <a:srgbClr val="2F5CB5"/>
          </a:solidFill>
          <a:ln w="25400">
            <a:solidFill>
              <a:srgbClr val="2F5CB5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 b="1" dirty="0">
                <a:solidFill>
                  <a:srgbClr val="F7B217"/>
                </a:solidFill>
              </a:rPr>
              <a:t>Step 4</a:t>
            </a:r>
            <a:endParaRPr lang="en-AU" altLang="en-US" sz="2000" b="1" dirty="0">
              <a:solidFill>
                <a:srgbClr val="F7B217"/>
              </a:solidFill>
            </a:endParaRPr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 rot="10800000">
            <a:off x="9771323" y="4904674"/>
            <a:ext cx="288925" cy="792163"/>
          </a:xfrm>
          <a:prstGeom prst="curvedRightArrow">
            <a:avLst>
              <a:gd name="adj1" fmla="val 54835"/>
              <a:gd name="adj2" fmla="val 109670"/>
              <a:gd name="adj3" fmla="val 33333"/>
            </a:avLst>
          </a:prstGeom>
          <a:solidFill>
            <a:srgbClr val="2F5CB5"/>
          </a:solidFill>
          <a:ln w="25400">
            <a:solidFill>
              <a:srgbClr val="2F5CB5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1154303"/>
            <a:ext cx="10515600" cy="4997896"/>
          </a:xfrm>
        </p:spPr>
        <p:txBody>
          <a:bodyPr>
            <a:noAutofit/>
          </a:bodyPr>
          <a:lstStyle/>
          <a:p>
            <a:r>
              <a:rPr lang="en-US" altLang="en-US" sz="2800" dirty="0" smtClean="0"/>
              <a:t>Consider a 4-digit decimal example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altLang="en-US" sz="2400" dirty="0" smtClean="0"/>
              <a:t>1.110 × 10</a:t>
            </a:r>
            <a:r>
              <a:rPr lang="en-US" altLang="en-US" sz="2400" baseline="30000" dirty="0" smtClean="0"/>
              <a:t>10</a:t>
            </a:r>
            <a:r>
              <a:rPr lang="en-US" altLang="en-US" sz="2400" dirty="0" smtClean="0"/>
              <a:t> × 9.200 × 10</a:t>
            </a:r>
            <a:r>
              <a:rPr lang="en-US" altLang="en-US" sz="2400" baseline="30000" dirty="0" smtClean="0"/>
              <a:t>–5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2800" dirty="0" smtClean="0"/>
              <a:t>1. Add exponents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altLang="en-US" sz="2400" dirty="0" smtClean="0"/>
              <a:t>For biased exponents, subtract bias from sum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altLang="en-US" sz="2400" dirty="0" smtClean="0"/>
              <a:t>New exponent = 10 + –5 = 5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2800" dirty="0" smtClean="0"/>
              <a:t>2. Multiply </a:t>
            </a:r>
            <a:r>
              <a:rPr lang="en-US" altLang="en-US" sz="2800" dirty="0" err="1" smtClean="0"/>
              <a:t>significands</a:t>
            </a:r>
            <a:endParaRPr lang="en-US" altLang="en-US" sz="2800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altLang="en-US" sz="2400" dirty="0" smtClean="0"/>
              <a:t>1.110 × 9.200 = 10.212  </a:t>
            </a:r>
            <a:r>
              <a:rPr lang="en-US" altLang="en-US" sz="2400" dirty="0" smtClean="0">
                <a:sym typeface="Symbol" pitchFamily="18" charset="2"/>
              </a:rPr>
              <a:t>  10.212 </a:t>
            </a:r>
            <a:r>
              <a:rPr lang="en-US" altLang="en-US" sz="2400" dirty="0" smtClean="0"/>
              <a:t>× 10</a:t>
            </a:r>
            <a:r>
              <a:rPr lang="en-US" altLang="en-US" sz="2400" baseline="30000" dirty="0" smtClean="0"/>
              <a:t>5</a:t>
            </a:r>
            <a:endParaRPr lang="en-US" altLang="en-US" sz="2400" baseline="30000" dirty="0" smtClean="0">
              <a:sym typeface="Symbol" pitchFamily="18" charset="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2800" dirty="0" smtClean="0"/>
              <a:t>3. Normalize result &amp; check for over/underflow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altLang="en-US" sz="2400" dirty="0" smtClean="0"/>
              <a:t>1.0212 × 10</a:t>
            </a:r>
            <a:r>
              <a:rPr lang="en-US" altLang="en-US" sz="2400" baseline="30000" dirty="0" smtClean="0"/>
              <a:t>6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2800" dirty="0" smtClean="0"/>
              <a:t>4. Round and renormalize if necessary</a:t>
            </a:r>
          </a:p>
          <a:p>
            <a:pPr lvl="1">
              <a:spcBef>
                <a:spcPts val="0"/>
              </a:spcBef>
            </a:pPr>
            <a:r>
              <a:rPr lang="en-US" altLang="en-US" sz="2400" dirty="0" smtClean="0"/>
              <a:t>1.021 × 10</a:t>
            </a:r>
            <a:r>
              <a:rPr lang="en-US" altLang="en-US" sz="2400" baseline="30000" dirty="0" smtClean="0"/>
              <a:t>6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2800" dirty="0" smtClean="0"/>
              <a:t>5. Determine sign of result from signs of operands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altLang="en-US" sz="2400" dirty="0" smtClean="0"/>
              <a:t>+1.021 × 10</a:t>
            </a:r>
            <a:r>
              <a:rPr lang="en-US" altLang="en-US" sz="2400" baseline="30000" dirty="0" smtClean="0"/>
              <a:t>6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17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Floating-Point Multiplication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1094928"/>
            <a:ext cx="10515600" cy="527024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2800" dirty="0" smtClean="0"/>
              <a:t>Now consider a 4-digit binary example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altLang="en-US" sz="2400" dirty="0" smtClean="0"/>
              <a:t>1.000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 × 2</a:t>
            </a:r>
            <a:r>
              <a:rPr lang="en-US" altLang="en-US" sz="2400" baseline="30000" dirty="0" smtClean="0"/>
              <a:t>–1</a:t>
            </a:r>
            <a:r>
              <a:rPr lang="en-US" altLang="en-US" sz="2400" dirty="0" smtClean="0"/>
              <a:t> × –1.110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 × 2</a:t>
            </a:r>
            <a:r>
              <a:rPr lang="en-US" altLang="en-US" sz="2400" baseline="30000" dirty="0" smtClean="0"/>
              <a:t>–2</a:t>
            </a:r>
            <a:r>
              <a:rPr lang="en-US" altLang="en-US" sz="2400" dirty="0" smtClean="0"/>
              <a:t> (0.5 × –0.4375)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2800" dirty="0" smtClean="0"/>
              <a:t>1. Add exponents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altLang="en-US" sz="2400" dirty="0" smtClean="0"/>
              <a:t>Unbiased: –1 + –2 = –3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altLang="en-US" sz="2400" dirty="0" smtClean="0"/>
              <a:t>Biased: (–1 + 127) + (–2 + 127) = –3 + 254 – 127 = –3 + 127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2800" dirty="0" smtClean="0"/>
              <a:t>2. Multiply </a:t>
            </a:r>
            <a:r>
              <a:rPr lang="en-US" altLang="en-US" sz="2800" dirty="0" err="1" smtClean="0"/>
              <a:t>significands</a:t>
            </a:r>
            <a:endParaRPr lang="en-US" altLang="en-US" sz="2800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altLang="en-US" sz="2400" dirty="0" smtClean="0"/>
              <a:t>1.000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 × 1.110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 = 1.1102  </a:t>
            </a:r>
            <a:r>
              <a:rPr lang="en-US" altLang="en-US" sz="2400" dirty="0" smtClean="0">
                <a:sym typeface="Symbol" pitchFamily="18" charset="2"/>
              </a:rPr>
              <a:t>  </a:t>
            </a:r>
            <a:r>
              <a:rPr lang="en-US" altLang="en-US" sz="2400" dirty="0" smtClean="0"/>
              <a:t>1.110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 × 2</a:t>
            </a:r>
            <a:r>
              <a:rPr lang="en-US" altLang="en-US" sz="2400" baseline="30000" dirty="0" smtClean="0"/>
              <a:t>–3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2800" dirty="0" smtClean="0"/>
              <a:t>3. Normalize result &amp; check for over/underflow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altLang="en-US" sz="2400" dirty="0" smtClean="0"/>
              <a:t>1.110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 × 2</a:t>
            </a:r>
            <a:r>
              <a:rPr lang="en-US" altLang="en-US" sz="2400" baseline="30000" dirty="0" smtClean="0"/>
              <a:t>–3</a:t>
            </a:r>
            <a:r>
              <a:rPr lang="en-US" altLang="en-US" sz="2400" dirty="0" smtClean="0"/>
              <a:t> (no change) with no over/underflow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2800" dirty="0" smtClean="0"/>
              <a:t>4. Round and renormalize if necessary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altLang="en-US" sz="2400" dirty="0" smtClean="0"/>
              <a:t>1.110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 × 2</a:t>
            </a:r>
            <a:r>
              <a:rPr lang="en-US" altLang="en-US" sz="2400" baseline="30000" dirty="0" smtClean="0"/>
              <a:t>–3</a:t>
            </a:r>
            <a:r>
              <a:rPr lang="en-US" altLang="en-US" sz="2400" dirty="0" smtClean="0"/>
              <a:t> (no change)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2800" dirty="0" smtClean="0"/>
              <a:t>5. Determine sign: +</a:t>
            </a:r>
            <a:r>
              <a:rPr lang="en-US" altLang="en-US" sz="2800" dirty="0" err="1" smtClean="0"/>
              <a:t>ve</a:t>
            </a:r>
            <a:r>
              <a:rPr lang="en-US" altLang="en-US" sz="2800" dirty="0" smtClean="0"/>
              <a:t> × –</a:t>
            </a:r>
            <a:r>
              <a:rPr lang="en-US" altLang="en-US" sz="2800" dirty="0" err="1" smtClean="0"/>
              <a:t>ve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sym typeface="Symbol" pitchFamily="18" charset="2"/>
              </a:rPr>
              <a:t> </a:t>
            </a:r>
            <a:r>
              <a:rPr lang="en-US" altLang="en-US" sz="2800" dirty="0" smtClean="0"/>
              <a:t>–</a:t>
            </a:r>
            <a:r>
              <a:rPr lang="en-US" altLang="en-US" sz="2800" dirty="0" err="1" smtClean="0"/>
              <a:t>ve</a:t>
            </a:r>
            <a:endParaRPr lang="en-US" altLang="en-US" sz="2800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altLang="en-US" sz="2400" dirty="0" smtClean="0"/>
              <a:t>–1.110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 × 2</a:t>
            </a:r>
            <a:r>
              <a:rPr lang="en-US" altLang="en-US" sz="2400" baseline="30000" dirty="0" smtClean="0"/>
              <a:t>–3</a:t>
            </a:r>
            <a:r>
              <a:rPr lang="en-US" altLang="en-US" sz="2400" dirty="0" smtClean="0"/>
              <a:t>  = –0.21875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18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Floating-Point Multiplication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FP multiplier is of similar complexity to FP adder</a:t>
            </a:r>
          </a:p>
          <a:p>
            <a:pPr lvl="1"/>
            <a:r>
              <a:rPr lang="en-US" altLang="en-US" dirty="0" smtClean="0"/>
              <a:t>But uses a multiplier for </a:t>
            </a:r>
            <a:r>
              <a:rPr lang="en-US" altLang="en-US" dirty="0" err="1" smtClean="0"/>
              <a:t>significands</a:t>
            </a:r>
            <a:r>
              <a:rPr lang="en-US" altLang="en-US" dirty="0" smtClean="0"/>
              <a:t> instead of an adder</a:t>
            </a:r>
          </a:p>
          <a:p>
            <a:r>
              <a:rPr lang="en-US" altLang="en-US" dirty="0" smtClean="0"/>
              <a:t>FP arithmetic hardware usually does</a:t>
            </a:r>
          </a:p>
          <a:p>
            <a:pPr lvl="1"/>
            <a:r>
              <a:rPr lang="en-US" altLang="en-US" dirty="0" smtClean="0"/>
              <a:t>Addition, subtraction, multiplication, division, reciprocal, square-root</a:t>
            </a:r>
          </a:p>
          <a:p>
            <a:pPr lvl="1"/>
            <a:r>
              <a:rPr lang="en-US" altLang="en-US" dirty="0" smtClean="0"/>
              <a:t>FP </a:t>
            </a:r>
            <a:r>
              <a:rPr lang="en-US" altLang="en-US" dirty="0" smtClean="0">
                <a:sym typeface="Symbol" pitchFamily="18" charset="2"/>
              </a:rPr>
              <a:t> integer conversion</a:t>
            </a:r>
          </a:p>
          <a:p>
            <a:r>
              <a:rPr lang="en-US" altLang="en-US" dirty="0" smtClean="0"/>
              <a:t>Operations usually takes several cycles</a:t>
            </a:r>
          </a:p>
          <a:p>
            <a:pPr lvl="1"/>
            <a:r>
              <a:rPr lang="en-US" altLang="en-US" dirty="0" smtClean="0"/>
              <a:t>Can be pipelined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19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FP Arithmetic Hardware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97707"/>
            <a:ext cx="10515600" cy="84021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5B9BD5"/>
                </a:solidFill>
              </a:rPr>
              <a:t> </a:t>
            </a:r>
            <a:r>
              <a:rPr lang="en-US" sz="4900" dirty="0" smtClean="0">
                <a:solidFill>
                  <a:srgbClr val="F7B217"/>
                </a:solidFill>
              </a:rPr>
              <a:t>Floating-Point Format</a:t>
            </a:r>
            <a:endParaRPr lang="ru-RU" sz="4900" dirty="0">
              <a:solidFill>
                <a:srgbClr val="273272"/>
              </a:solidFill>
            </a:endParaRPr>
          </a:p>
        </p:txBody>
      </p:sp>
      <p:sp>
        <p:nvSpPr>
          <p:cNvPr id="138" name="Rectangle 3"/>
          <p:cNvSpPr txBox="1">
            <a:spLocks noChangeArrowheads="1"/>
          </p:cNvSpPr>
          <p:nvPr/>
        </p:nvSpPr>
        <p:spPr>
          <a:xfrm>
            <a:off x="878774" y="1235042"/>
            <a:ext cx="10450286" cy="4987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327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Representation for non-integral numbers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7B217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327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Including </a:t>
            </a:r>
            <a:r>
              <a:rPr kumimoji="0" lang="en-US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327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very small</a:t>
            </a: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327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327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very large </a:t>
            </a: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327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327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Like scientific notation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7B217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327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–2.34 × 10</a:t>
            </a:r>
            <a:r>
              <a:rPr kumimoji="0" lang="en-US" alt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27327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56</a:t>
            </a:r>
            <a:endParaRPr kumimoji="0" lang="en-US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27327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7B217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327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+0.002 × 10</a:t>
            </a:r>
            <a:r>
              <a:rPr kumimoji="0" lang="en-US" alt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27327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–4</a:t>
            </a:r>
            <a:endParaRPr kumimoji="0" lang="en-US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27327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7B217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327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+987.02 × 10</a:t>
            </a:r>
            <a:r>
              <a:rPr kumimoji="0" lang="en-US" alt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27327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endParaRPr kumimoji="0" lang="en-US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27327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327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binary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3272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±1.</a:t>
            </a:r>
            <a:r>
              <a:rPr kumimoji="0" lang="en-US" alt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273272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xxxxxxx</a:t>
            </a:r>
            <a:r>
              <a:rPr kumimoji="0" lang="en-US" alt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273272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2</a:t>
            </a: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3272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× 2</a:t>
            </a:r>
            <a:r>
              <a:rPr kumimoji="0" lang="en-US" altLang="en-US" sz="3200" b="0" i="1" u="none" strike="noStrike" kern="1200" cap="none" spc="0" normalizeH="0" baseline="30000" noProof="0" dirty="0" smtClean="0">
                <a:ln>
                  <a:noFill/>
                </a:ln>
                <a:solidFill>
                  <a:srgbClr val="273272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yyyy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327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Types </a:t>
            </a:r>
            <a:r>
              <a:rPr kumimoji="0" lang="en-US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3272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float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327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3272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double</a:t>
            </a:r>
            <a:r>
              <a:rPr kumimoji="0" lang="en-US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327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C</a:t>
            </a:r>
            <a:endParaRPr kumimoji="0" lang="en-AU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27327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9" name="AutoShape 4"/>
          <p:cNvSpPr>
            <a:spLocks/>
          </p:cNvSpPr>
          <p:nvPr/>
        </p:nvSpPr>
        <p:spPr bwMode="auto">
          <a:xfrm>
            <a:off x="6715949" y="3019174"/>
            <a:ext cx="2321171" cy="472173"/>
          </a:xfrm>
          <a:prstGeom prst="borderCallout1">
            <a:avLst>
              <a:gd name="adj1" fmla="val 28458"/>
              <a:gd name="adj2" fmla="val -5051"/>
              <a:gd name="adj3" fmla="val 28458"/>
              <a:gd name="adj4" fmla="val -91051"/>
            </a:avLst>
          </a:prstGeom>
          <a:solidFill>
            <a:srgbClr val="2F5CB5"/>
          </a:solidFill>
          <a:ln w="25400">
            <a:solidFill>
              <a:srgbClr val="2F5CB5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pPr algn="ctr"/>
            <a:r>
              <a:rPr lang="en-US" altLang="en-US" sz="2400" b="1" dirty="0">
                <a:solidFill>
                  <a:srgbClr val="F7B217"/>
                </a:solidFill>
              </a:rPr>
              <a:t>normalized</a:t>
            </a:r>
            <a:endParaRPr lang="en-AU" altLang="en-US" sz="2400" b="1" dirty="0">
              <a:solidFill>
                <a:srgbClr val="F7B217"/>
              </a:solidFill>
            </a:endParaRPr>
          </a:p>
        </p:txBody>
      </p:sp>
      <p:sp>
        <p:nvSpPr>
          <p:cNvPr id="272" name="AutoShape 5"/>
          <p:cNvSpPr>
            <a:spLocks/>
          </p:cNvSpPr>
          <p:nvPr/>
        </p:nvSpPr>
        <p:spPr bwMode="auto">
          <a:xfrm>
            <a:off x="6720249" y="3692213"/>
            <a:ext cx="2316871" cy="464152"/>
          </a:xfrm>
          <a:prstGeom prst="borderCallout1">
            <a:avLst>
              <a:gd name="adj1" fmla="val 28458"/>
              <a:gd name="adj2" fmla="val -3917"/>
              <a:gd name="adj3" fmla="val -2370"/>
              <a:gd name="adj4" fmla="val -87264"/>
            </a:avLst>
          </a:prstGeom>
          <a:solidFill>
            <a:srgbClr val="2F5CB5"/>
          </a:solidFill>
          <a:ln w="25400">
            <a:solidFill>
              <a:srgbClr val="2F5CB5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pPr algn="ctr"/>
            <a:r>
              <a:rPr lang="en-US" altLang="en-US" sz="2400" b="1" dirty="0">
                <a:solidFill>
                  <a:srgbClr val="F7B217"/>
                </a:solidFill>
              </a:rPr>
              <a:t>not normalized</a:t>
            </a:r>
            <a:endParaRPr lang="en-AU" altLang="en-US" sz="2400" b="1" dirty="0">
              <a:solidFill>
                <a:srgbClr val="F7B217"/>
              </a:solidFill>
            </a:endParaRPr>
          </a:p>
        </p:txBody>
      </p:sp>
      <p:sp>
        <p:nvSpPr>
          <p:cNvPr id="273" name="Line 6"/>
          <p:cNvSpPr>
            <a:spLocks noChangeShapeType="1"/>
          </p:cNvSpPr>
          <p:nvPr/>
        </p:nvSpPr>
        <p:spPr bwMode="auto">
          <a:xfrm flipH="1">
            <a:off x="4738255" y="3978234"/>
            <a:ext cx="1876302" cy="356260"/>
          </a:xfrm>
          <a:prstGeom prst="line">
            <a:avLst/>
          </a:prstGeom>
          <a:noFill/>
          <a:ln w="25400">
            <a:solidFill>
              <a:srgbClr val="2F5CB5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1178053"/>
            <a:ext cx="10515600" cy="527024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3900" dirty="0" smtClean="0"/>
              <a:t>Separate FP registers: f0, …, f31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en-US" sz="3500" dirty="0" smtClean="0"/>
              <a:t>double-precision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en-US" sz="3500" dirty="0" smtClean="0"/>
              <a:t>single-precision values stored in the lower 32 bits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3900" dirty="0" smtClean="0"/>
              <a:t>FP instructions operate only on FP registers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en-US" sz="3500" dirty="0" smtClean="0"/>
              <a:t>Programs generally don’t do integer ops on FP data, or vice versa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en-US" sz="3500" dirty="0" smtClean="0"/>
              <a:t>More registers with minimal code-size impact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3900" dirty="0" smtClean="0"/>
              <a:t>FP load and store instructions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en-US" sz="3500" dirty="0" err="1" smtClean="0">
                <a:latin typeface="Lucida Console" pitchFamily="49" charset="0"/>
              </a:rPr>
              <a:t>flw</a:t>
            </a:r>
            <a:r>
              <a:rPr lang="en-US" altLang="en-US" sz="3500" dirty="0" smtClean="0">
                <a:latin typeface="Lucida Console" pitchFamily="49" charset="0"/>
              </a:rPr>
              <a:t>, </a:t>
            </a:r>
            <a:r>
              <a:rPr lang="en-US" altLang="en-US" sz="3500" dirty="0" err="1" smtClean="0">
                <a:latin typeface="Lucida Console" pitchFamily="49" charset="0"/>
              </a:rPr>
              <a:t>fld</a:t>
            </a:r>
            <a:endParaRPr lang="en-US" altLang="en-US" sz="3500" dirty="0" smtClean="0">
              <a:latin typeface="Lucida Console" pitchFamily="49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en-US" sz="3500" dirty="0" err="1" smtClean="0">
                <a:latin typeface="Lucida Console" pitchFamily="49" charset="0"/>
              </a:rPr>
              <a:t>fsw</a:t>
            </a:r>
            <a:r>
              <a:rPr lang="en-US" altLang="en-US" sz="3500" dirty="0" smtClean="0">
                <a:latin typeface="Lucida Console" pitchFamily="49" charset="0"/>
              </a:rPr>
              <a:t>, </a:t>
            </a:r>
            <a:r>
              <a:rPr lang="en-US" altLang="en-US" sz="3500" dirty="0" err="1" smtClean="0">
                <a:latin typeface="Lucida Console" pitchFamily="49" charset="0"/>
              </a:rPr>
              <a:t>fsd</a:t>
            </a:r>
            <a:endParaRPr lang="en-US" altLang="en-US" sz="3500" dirty="0" smtClean="0">
              <a:latin typeface="Lucida Console" pitchFamily="49" charset="0"/>
            </a:endParaRP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20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FP Instructions in RISC-V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1178053"/>
            <a:ext cx="10515600" cy="527024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3500" dirty="0" smtClean="0"/>
              <a:t>Single-precision arithmetic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en-US" sz="2600" dirty="0" err="1" smtClean="0">
                <a:latin typeface="Lucida Console" pitchFamily="49" charset="0"/>
              </a:rPr>
              <a:t>fadd.s</a:t>
            </a:r>
            <a:r>
              <a:rPr lang="en-US" altLang="en-US" sz="2600" dirty="0" smtClean="0">
                <a:latin typeface="Lucida Console" pitchFamily="49" charset="0"/>
              </a:rPr>
              <a:t>, </a:t>
            </a:r>
            <a:r>
              <a:rPr lang="en-US" altLang="en-US" sz="2600" dirty="0" err="1" smtClean="0">
                <a:latin typeface="Lucida Console" pitchFamily="49" charset="0"/>
              </a:rPr>
              <a:t>fsub.s</a:t>
            </a:r>
            <a:r>
              <a:rPr lang="en-US" altLang="en-US" sz="2600" dirty="0" smtClean="0">
                <a:latin typeface="Lucida Console" pitchFamily="49" charset="0"/>
              </a:rPr>
              <a:t>, </a:t>
            </a:r>
            <a:r>
              <a:rPr lang="en-US" altLang="en-US" sz="2600" dirty="0" err="1" smtClean="0">
                <a:latin typeface="Lucida Console" pitchFamily="49" charset="0"/>
              </a:rPr>
              <a:t>fmul.s</a:t>
            </a:r>
            <a:r>
              <a:rPr lang="en-US" altLang="en-US" sz="2600" dirty="0" smtClean="0">
                <a:latin typeface="Lucida Console" pitchFamily="49" charset="0"/>
              </a:rPr>
              <a:t>, </a:t>
            </a:r>
            <a:r>
              <a:rPr lang="en-US" altLang="en-US" sz="2600" dirty="0" err="1" smtClean="0">
                <a:latin typeface="Lucida Console" pitchFamily="49" charset="0"/>
              </a:rPr>
              <a:t>fdiv.s</a:t>
            </a:r>
            <a:r>
              <a:rPr lang="en-US" altLang="en-US" sz="2600" dirty="0" smtClean="0">
                <a:latin typeface="Lucida Console" pitchFamily="49" charset="0"/>
              </a:rPr>
              <a:t>, </a:t>
            </a:r>
            <a:r>
              <a:rPr lang="en-US" altLang="en-US" sz="2600" dirty="0" err="1" smtClean="0">
                <a:latin typeface="Lucida Console" pitchFamily="49" charset="0"/>
              </a:rPr>
              <a:t>fsqrt.s</a:t>
            </a:r>
            <a:endParaRPr lang="en-US" altLang="en-US" sz="2600" dirty="0" smtClean="0">
              <a:latin typeface="Lucida Console" pitchFamily="49" charset="0"/>
            </a:endParaRP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altLang="en-US" sz="2200" dirty="0" smtClean="0"/>
              <a:t>e.g., </a:t>
            </a:r>
            <a:r>
              <a:rPr lang="en-US" altLang="en-US" sz="2200" dirty="0" err="1" smtClean="0">
                <a:latin typeface="Lucida Console" pitchFamily="49" charset="0"/>
              </a:rPr>
              <a:t>fadds.s</a:t>
            </a:r>
            <a:r>
              <a:rPr lang="en-US" altLang="en-US" sz="2200" dirty="0" smtClean="0">
                <a:latin typeface="Lucida Console" pitchFamily="49" charset="0"/>
              </a:rPr>
              <a:t> f2, f4, f6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3500" dirty="0" smtClean="0"/>
              <a:t>Double-precision arithmetic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en-US" sz="2600" dirty="0" err="1" smtClean="0">
                <a:latin typeface="Lucida Console" pitchFamily="49" charset="0"/>
              </a:rPr>
              <a:t>fadd.d</a:t>
            </a:r>
            <a:r>
              <a:rPr lang="en-US" altLang="en-US" sz="2600" dirty="0" smtClean="0">
                <a:latin typeface="Lucida Console" pitchFamily="49" charset="0"/>
              </a:rPr>
              <a:t>, </a:t>
            </a:r>
            <a:r>
              <a:rPr lang="en-US" altLang="en-US" sz="2600" dirty="0" err="1" smtClean="0">
                <a:latin typeface="Lucida Console" pitchFamily="49" charset="0"/>
              </a:rPr>
              <a:t>fsub.d</a:t>
            </a:r>
            <a:r>
              <a:rPr lang="en-US" altLang="en-US" sz="2600" dirty="0" smtClean="0">
                <a:latin typeface="Lucida Console" pitchFamily="49" charset="0"/>
              </a:rPr>
              <a:t>, </a:t>
            </a:r>
            <a:r>
              <a:rPr lang="en-US" altLang="en-US" sz="2600" dirty="0" err="1" smtClean="0">
                <a:latin typeface="Lucida Console" pitchFamily="49" charset="0"/>
              </a:rPr>
              <a:t>fmul.d</a:t>
            </a:r>
            <a:r>
              <a:rPr lang="en-US" altLang="en-US" sz="2600" dirty="0" smtClean="0">
                <a:latin typeface="Lucida Console" pitchFamily="49" charset="0"/>
              </a:rPr>
              <a:t>, </a:t>
            </a:r>
            <a:r>
              <a:rPr lang="en-US" altLang="en-US" sz="2600" dirty="0" err="1" smtClean="0">
                <a:latin typeface="Lucida Console" pitchFamily="49" charset="0"/>
              </a:rPr>
              <a:t>fdiv.d</a:t>
            </a:r>
            <a:r>
              <a:rPr lang="en-US" altLang="en-US" sz="2600" dirty="0" smtClean="0">
                <a:latin typeface="Lucida Console" pitchFamily="49" charset="0"/>
              </a:rPr>
              <a:t>, </a:t>
            </a:r>
            <a:r>
              <a:rPr lang="en-US" altLang="en-US" sz="2600" dirty="0" err="1" smtClean="0">
                <a:latin typeface="Lucida Console" pitchFamily="49" charset="0"/>
              </a:rPr>
              <a:t>fsqrt.d</a:t>
            </a:r>
            <a:endParaRPr lang="en-US" altLang="en-US" sz="2600" dirty="0" smtClean="0">
              <a:latin typeface="Lucida Console" pitchFamily="49" charset="0"/>
            </a:endParaRP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altLang="en-US" sz="2200" dirty="0" smtClean="0"/>
              <a:t>e.g., </a:t>
            </a:r>
            <a:r>
              <a:rPr lang="en-US" altLang="en-US" sz="2200" dirty="0" err="1" smtClean="0">
                <a:latin typeface="Lucida Console" pitchFamily="49" charset="0"/>
              </a:rPr>
              <a:t>fadd.d</a:t>
            </a:r>
            <a:r>
              <a:rPr lang="en-US" altLang="en-US" sz="2200" dirty="0" smtClean="0">
                <a:latin typeface="Lucida Console" pitchFamily="49" charset="0"/>
              </a:rPr>
              <a:t> f2, f4, f6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3500" dirty="0" smtClean="0"/>
              <a:t>Single- and double-precision comparison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en-US" sz="2600" dirty="0" err="1" smtClean="0">
                <a:latin typeface="Lucida Console" pitchFamily="49" charset="0"/>
              </a:rPr>
              <a:t>feq.s</a:t>
            </a:r>
            <a:r>
              <a:rPr lang="en-US" altLang="en-US" sz="2600" dirty="0" smtClean="0">
                <a:latin typeface="Lucida Console" pitchFamily="49" charset="0"/>
              </a:rPr>
              <a:t>, </a:t>
            </a:r>
            <a:r>
              <a:rPr lang="en-US" altLang="en-US" sz="2600" dirty="0" err="1" smtClean="0">
                <a:latin typeface="Lucida Console" pitchFamily="49" charset="0"/>
              </a:rPr>
              <a:t>flt.s</a:t>
            </a:r>
            <a:r>
              <a:rPr lang="en-US" altLang="en-US" sz="2600" dirty="0" smtClean="0">
                <a:latin typeface="Lucida Console" pitchFamily="49" charset="0"/>
              </a:rPr>
              <a:t>, </a:t>
            </a:r>
            <a:r>
              <a:rPr lang="en-US" altLang="en-US" sz="2600" dirty="0" err="1" smtClean="0">
                <a:latin typeface="Lucida Console" pitchFamily="49" charset="0"/>
              </a:rPr>
              <a:t>fle.s</a:t>
            </a:r>
            <a:endParaRPr lang="en-US" altLang="en-US" sz="2600" dirty="0" smtClean="0"/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en-US" sz="2600" dirty="0" err="1" smtClean="0">
                <a:latin typeface="Lucida Console" pitchFamily="49" charset="0"/>
              </a:rPr>
              <a:t>feq.d</a:t>
            </a:r>
            <a:r>
              <a:rPr lang="en-US" altLang="en-US" sz="2600" dirty="0" smtClean="0">
                <a:latin typeface="Lucida Console" pitchFamily="49" charset="0"/>
              </a:rPr>
              <a:t>, </a:t>
            </a:r>
            <a:r>
              <a:rPr lang="en-US" altLang="en-US" sz="2600" dirty="0" err="1" smtClean="0">
                <a:latin typeface="Lucida Console" pitchFamily="49" charset="0"/>
              </a:rPr>
              <a:t>flt.d</a:t>
            </a:r>
            <a:r>
              <a:rPr lang="en-US" altLang="en-US" sz="2600" dirty="0" smtClean="0">
                <a:latin typeface="Lucida Console" pitchFamily="49" charset="0"/>
              </a:rPr>
              <a:t>, </a:t>
            </a:r>
            <a:r>
              <a:rPr lang="en-US" altLang="en-US" sz="2600" dirty="0" err="1" smtClean="0">
                <a:latin typeface="Lucida Console" pitchFamily="49" charset="0"/>
              </a:rPr>
              <a:t>fle.d</a:t>
            </a:r>
            <a:endParaRPr lang="en-US" altLang="en-US" sz="2600" dirty="0" smtClean="0"/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en-US" sz="2600" dirty="0" smtClean="0"/>
              <a:t>Result is 0 or 1 in integer destination register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altLang="en-US" sz="2200" dirty="0" smtClean="0"/>
              <a:t>Use </a:t>
            </a:r>
            <a:r>
              <a:rPr lang="en-US" altLang="en-US" sz="2200" dirty="0" err="1" smtClean="0"/>
              <a:t>beq</a:t>
            </a:r>
            <a:r>
              <a:rPr lang="en-US" altLang="en-US" sz="2200" dirty="0" smtClean="0"/>
              <a:t>, </a:t>
            </a:r>
            <a:r>
              <a:rPr lang="en-US" altLang="en-US" sz="2200" dirty="0" err="1" smtClean="0"/>
              <a:t>bne</a:t>
            </a:r>
            <a:r>
              <a:rPr lang="en-US" altLang="en-US" sz="2200" dirty="0" smtClean="0"/>
              <a:t> to branch on comparison result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3500" dirty="0" smtClean="0"/>
              <a:t>Branch on FP condition code true or false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en-US" sz="2600" dirty="0" err="1" smtClean="0">
                <a:latin typeface="Lucida Console" pitchFamily="49" charset="0"/>
              </a:rPr>
              <a:t>b.cond</a:t>
            </a:r>
            <a:endParaRPr lang="en-AU" altLang="en-US" sz="2600" dirty="0" smtClean="0">
              <a:latin typeface="Lucida Console" pitchFamily="49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21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FP Instructions in RISC-V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1178052"/>
            <a:ext cx="10515600" cy="547213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en-US" sz="3500" dirty="0" smtClean="0"/>
              <a:t>C code:</a:t>
            </a:r>
          </a:p>
          <a:p>
            <a:pPr>
              <a:buNone/>
              <a:defRPr/>
            </a:pPr>
            <a:r>
              <a:rPr lang="en-US" altLang="en-US" sz="2400" dirty="0" smtClean="0">
                <a:latin typeface="Lucida Console" panose="020B0609040504020204" pitchFamily="49" charset="0"/>
              </a:rPr>
              <a:t>	</a:t>
            </a:r>
            <a:r>
              <a:rPr lang="en-US" altLang="en-US" sz="2000" dirty="0" smtClean="0">
                <a:latin typeface="Lucida Console" panose="020B0609040504020204" pitchFamily="49" charset="0"/>
              </a:rPr>
              <a:t>  </a:t>
            </a:r>
            <a:r>
              <a:rPr lang="en-US" altLang="en-US" sz="2000" dirty="0" smtClean="0">
                <a:solidFill>
                  <a:srgbClr val="2F5CB5"/>
                </a:solidFill>
                <a:latin typeface="Lucida Console" panose="020B0609040504020204" pitchFamily="49" charset="0"/>
              </a:rPr>
              <a:t>float</a:t>
            </a:r>
            <a:r>
              <a:rPr lang="en-US" altLang="en-US" sz="20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 f2c (</a:t>
            </a:r>
            <a:r>
              <a:rPr lang="en-US" altLang="en-US" sz="2000" dirty="0" smtClean="0">
                <a:solidFill>
                  <a:srgbClr val="2F5CB5"/>
                </a:solidFill>
                <a:latin typeface="Lucida Console" panose="020B0609040504020204" pitchFamily="49" charset="0"/>
              </a:rPr>
              <a:t>float</a:t>
            </a:r>
            <a:r>
              <a:rPr lang="en-US" altLang="en-US" sz="20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 fahr) {</a:t>
            </a:r>
            <a:br>
              <a:rPr lang="en-US" altLang="en-US" sz="2000" dirty="0" smtClean="0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en-US" altLang="en-US" sz="20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    </a:t>
            </a:r>
            <a:r>
              <a:rPr lang="en-US" altLang="en-US" sz="2000" dirty="0" smtClean="0">
                <a:solidFill>
                  <a:srgbClr val="2F5CB5"/>
                </a:solidFill>
                <a:latin typeface="Lucida Console" panose="020B0609040504020204" pitchFamily="49" charset="0"/>
              </a:rPr>
              <a:t>return</a:t>
            </a:r>
            <a:r>
              <a:rPr lang="en-US" altLang="en-US" sz="20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 ((5.0/9.0)*(fahr - 32.0));</a:t>
            </a:r>
            <a:br>
              <a:rPr lang="en-US" altLang="en-US" sz="2000" dirty="0" smtClean="0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en-US" altLang="en-US" sz="2000" dirty="0" smtClean="0">
                <a:solidFill>
                  <a:schemeClr val="tx1"/>
                </a:solidFill>
                <a:latin typeface="Lucida Console" panose="020B0609040504020204" pitchFamily="49" charset="0"/>
              </a:rPr>
              <a:t>  }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defRPr/>
            </a:pPr>
            <a:r>
              <a:rPr lang="en-US" altLang="en-US" sz="2400" dirty="0" smtClean="0">
                <a:latin typeface="Lucida Console" panose="020B0609040504020204" pitchFamily="49" charset="0"/>
              </a:rPr>
              <a:t>fahr</a:t>
            </a:r>
            <a:r>
              <a:rPr lang="en-US" altLang="en-US" sz="2400" dirty="0" smtClean="0"/>
              <a:t> in f10, result in f10, literals in global memory space</a:t>
            </a:r>
          </a:p>
          <a:p>
            <a:pPr>
              <a:defRPr/>
            </a:pPr>
            <a:r>
              <a:rPr lang="en-US" altLang="en-US" sz="3500" dirty="0" smtClean="0"/>
              <a:t>Compiled RISC-V code:</a:t>
            </a:r>
          </a:p>
          <a:p>
            <a:pPr>
              <a:buNone/>
              <a:defRPr/>
            </a:pPr>
            <a:r>
              <a:rPr lang="en-US" altLang="en-US" sz="2000" dirty="0" smtClean="0">
                <a:latin typeface="Lucida Console" panose="020B0609040504020204" pitchFamily="49" charset="0"/>
              </a:rPr>
              <a:t>	f2c:</a:t>
            </a:r>
          </a:p>
          <a:p>
            <a:pPr>
              <a:buNone/>
              <a:defRPr/>
            </a:pPr>
            <a:r>
              <a:rPr lang="en-US" altLang="en-US" sz="2000" dirty="0" smtClean="0">
                <a:latin typeface="Lucida Console" panose="020B0609040504020204" pitchFamily="49" charset="0"/>
              </a:rPr>
              <a:t>    </a:t>
            </a:r>
            <a:r>
              <a:rPr lang="en-US" altLang="en-US" sz="2000" dirty="0" err="1" smtClean="0">
                <a:latin typeface="Lucida Console" panose="020B0609040504020204" pitchFamily="49" charset="0"/>
              </a:rPr>
              <a:t>flw</a:t>
            </a:r>
            <a:r>
              <a:rPr lang="en-US" altLang="en-US" sz="2000" dirty="0" smtClean="0">
                <a:latin typeface="Lucida Console" panose="020B0609040504020204" pitchFamily="49" charset="0"/>
              </a:rPr>
              <a:t>    f0,const5(x3)  </a:t>
            </a:r>
            <a:r>
              <a:rPr lang="en-US" altLang="en-US" sz="2000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// f0 = 5.0f</a:t>
            </a:r>
          </a:p>
          <a:p>
            <a:pPr>
              <a:buNone/>
              <a:defRPr/>
            </a:pPr>
            <a:r>
              <a:rPr lang="en-US" altLang="en-US" sz="2000" dirty="0" smtClean="0">
                <a:latin typeface="Lucida Console" panose="020B0609040504020204" pitchFamily="49" charset="0"/>
              </a:rPr>
              <a:t>    </a:t>
            </a:r>
            <a:r>
              <a:rPr lang="en-US" altLang="en-US" sz="2000" dirty="0" err="1" smtClean="0">
                <a:latin typeface="Lucida Console" panose="020B0609040504020204" pitchFamily="49" charset="0"/>
              </a:rPr>
              <a:t>flw</a:t>
            </a:r>
            <a:r>
              <a:rPr lang="en-US" altLang="en-US" sz="2000" dirty="0" smtClean="0">
                <a:latin typeface="Lucida Console" panose="020B0609040504020204" pitchFamily="49" charset="0"/>
              </a:rPr>
              <a:t>    f1,const9(x3)  </a:t>
            </a:r>
            <a:r>
              <a:rPr lang="en-US" altLang="en-US" sz="2000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// f1 = 9.0f</a:t>
            </a:r>
          </a:p>
          <a:p>
            <a:pPr>
              <a:buNone/>
              <a:defRPr/>
            </a:pPr>
            <a:r>
              <a:rPr lang="en-US" altLang="en-US" sz="2000" dirty="0" smtClean="0">
                <a:latin typeface="Lucida Console" panose="020B0609040504020204" pitchFamily="49" charset="0"/>
              </a:rPr>
              <a:t>    </a:t>
            </a:r>
            <a:r>
              <a:rPr lang="en-US" altLang="en-US" sz="2000" dirty="0" err="1" smtClean="0">
                <a:latin typeface="Lucida Console" panose="020B0609040504020204" pitchFamily="49" charset="0"/>
              </a:rPr>
              <a:t>fdiv.s</a:t>
            </a:r>
            <a:r>
              <a:rPr lang="en-US" altLang="en-US" sz="2000" dirty="0" smtClean="0">
                <a:latin typeface="Lucida Console" panose="020B0609040504020204" pitchFamily="49" charset="0"/>
              </a:rPr>
              <a:t> f0, f0, f1     </a:t>
            </a:r>
            <a:r>
              <a:rPr lang="en-US" altLang="en-US" sz="2000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// f0 = 5.0f / 9.0f</a:t>
            </a:r>
          </a:p>
          <a:p>
            <a:pPr>
              <a:buNone/>
              <a:defRPr/>
            </a:pPr>
            <a:r>
              <a:rPr lang="en-US" altLang="en-US" sz="2000" dirty="0" smtClean="0">
                <a:latin typeface="Lucida Console" panose="020B0609040504020204" pitchFamily="49" charset="0"/>
              </a:rPr>
              <a:t>    </a:t>
            </a:r>
            <a:r>
              <a:rPr lang="en-US" altLang="en-US" sz="2000" dirty="0" err="1" smtClean="0">
                <a:latin typeface="Lucida Console" panose="020B0609040504020204" pitchFamily="49" charset="0"/>
              </a:rPr>
              <a:t>flw</a:t>
            </a:r>
            <a:r>
              <a:rPr lang="en-US" altLang="en-US" sz="2000" dirty="0" smtClean="0">
                <a:latin typeface="Lucida Console" panose="020B0609040504020204" pitchFamily="49" charset="0"/>
              </a:rPr>
              <a:t>    f1,const32(x3) </a:t>
            </a:r>
            <a:r>
              <a:rPr lang="en-US" altLang="en-US" sz="2000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// f1 = 32.0f</a:t>
            </a:r>
          </a:p>
          <a:p>
            <a:pPr>
              <a:buNone/>
              <a:defRPr/>
            </a:pPr>
            <a:r>
              <a:rPr lang="en-US" altLang="en-US" sz="2000" dirty="0" smtClean="0">
                <a:latin typeface="Lucida Console" panose="020B0609040504020204" pitchFamily="49" charset="0"/>
              </a:rPr>
              <a:t>    </a:t>
            </a:r>
            <a:r>
              <a:rPr lang="en-US" altLang="en-US" sz="2000" dirty="0" err="1" smtClean="0">
                <a:latin typeface="Lucida Console" panose="020B0609040504020204" pitchFamily="49" charset="0"/>
              </a:rPr>
              <a:t>fsub.s</a:t>
            </a:r>
            <a:r>
              <a:rPr lang="en-US" altLang="en-US" sz="2000" dirty="0" smtClean="0">
                <a:latin typeface="Lucida Console" panose="020B0609040504020204" pitchFamily="49" charset="0"/>
              </a:rPr>
              <a:t> f10,f10,f1     </a:t>
            </a:r>
            <a:r>
              <a:rPr lang="en-US" altLang="en-US" sz="2000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// f10 = fahr – 32.0</a:t>
            </a:r>
          </a:p>
          <a:p>
            <a:pPr>
              <a:buNone/>
              <a:defRPr/>
            </a:pPr>
            <a:r>
              <a:rPr lang="en-US" altLang="en-US" sz="2000" dirty="0" smtClean="0">
                <a:latin typeface="Lucida Console" panose="020B0609040504020204" pitchFamily="49" charset="0"/>
              </a:rPr>
              <a:t>    </a:t>
            </a:r>
            <a:r>
              <a:rPr lang="en-US" altLang="en-US" sz="2000" dirty="0" err="1" smtClean="0">
                <a:latin typeface="Lucida Console" panose="020B0609040504020204" pitchFamily="49" charset="0"/>
              </a:rPr>
              <a:t>fmul.s</a:t>
            </a:r>
            <a:r>
              <a:rPr lang="en-US" altLang="en-US" sz="2000" dirty="0" smtClean="0">
                <a:latin typeface="Lucida Console" panose="020B0609040504020204" pitchFamily="49" charset="0"/>
              </a:rPr>
              <a:t> f10,f0,f10     </a:t>
            </a:r>
            <a:r>
              <a:rPr lang="en-US" altLang="en-US" sz="2000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// f10 = (5.0f/9.0f) * (fahr–32.0f)</a:t>
            </a:r>
          </a:p>
          <a:p>
            <a:pPr>
              <a:buNone/>
              <a:defRPr/>
            </a:pPr>
            <a:r>
              <a:rPr lang="en-US" altLang="en-US" sz="2000" dirty="0" smtClean="0">
                <a:latin typeface="Lucida Console" panose="020B0609040504020204" pitchFamily="49" charset="0"/>
              </a:rPr>
              <a:t>    </a:t>
            </a:r>
            <a:r>
              <a:rPr lang="en-US" altLang="en-US" sz="2000" dirty="0" err="1" smtClean="0">
                <a:latin typeface="Lucida Console" panose="020B0609040504020204" pitchFamily="49" charset="0"/>
              </a:rPr>
              <a:t>jalr</a:t>
            </a:r>
            <a:r>
              <a:rPr lang="en-US" altLang="en-US" sz="2000" dirty="0" smtClean="0">
                <a:latin typeface="Lucida Console" panose="020B0609040504020204" pitchFamily="49" charset="0"/>
              </a:rPr>
              <a:t>   x0,0(x1)       </a:t>
            </a:r>
            <a:r>
              <a:rPr lang="en-US" altLang="en-US" sz="2000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// return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22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FP Example: °F to °C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1178052"/>
            <a:ext cx="10515600" cy="529399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3200" dirty="0" smtClean="0"/>
              <a:t>C = C + A </a:t>
            </a:r>
            <a:r>
              <a:rPr lang="en-US" altLang="en-US" sz="3200" dirty="0" smtClean="0">
                <a:cs typeface="Arial" charset="0"/>
              </a:rPr>
              <a:t>× B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en-US" sz="2800" dirty="0" smtClean="0">
                <a:cs typeface="Arial" charset="0"/>
              </a:rPr>
              <a:t>All 32 × 32 matrices, 64-bit double-precision elements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3200" dirty="0" smtClean="0"/>
              <a:t>C code: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en-US" sz="2400" dirty="0" smtClean="0">
                <a:latin typeface="Lucida Console" pitchFamily="49" charset="0"/>
              </a:rPr>
              <a:t>	  </a:t>
            </a:r>
            <a:r>
              <a:rPr lang="nb-NO" altLang="en-US" sz="2000" dirty="0" smtClean="0">
                <a:solidFill>
                  <a:srgbClr val="2F5CB5"/>
                </a:solidFill>
                <a:latin typeface="Lucida Console" pitchFamily="49" charset="0"/>
              </a:rPr>
              <a:t>void</a:t>
            </a:r>
            <a:r>
              <a:rPr lang="nb-NO" altLang="en-US" sz="2000" dirty="0" smtClean="0">
                <a:solidFill>
                  <a:schemeClr val="tx1"/>
                </a:solidFill>
                <a:latin typeface="Lucida Console" pitchFamily="49" charset="0"/>
              </a:rPr>
              <a:t> mm (</a:t>
            </a:r>
            <a:r>
              <a:rPr lang="nb-NO" altLang="en-US" sz="2000" dirty="0" smtClean="0">
                <a:solidFill>
                  <a:srgbClr val="2F5CB5"/>
                </a:solidFill>
                <a:latin typeface="Lucida Console" pitchFamily="49" charset="0"/>
              </a:rPr>
              <a:t>double</a:t>
            </a:r>
            <a:r>
              <a:rPr lang="nb-NO" altLang="en-US" sz="2000" dirty="0" smtClean="0">
                <a:solidFill>
                  <a:schemeClr val="tx1"/>
                </a:solidFill>
                <a:latin typeface="Lucida Console" pitchFamily="49" charset="0"/>
              </a:rPr>
              <a:t> c[][], </a:t>
            </a:r>
            <a:r>
              <a:rPr lang="nb-NO" altLang="en-US" sz="2000" dirty="0" smtClean="0">
                <a:solidFill>
                  <a:srgbClr val="2F5CB5"/>
                </a:solidFill>
                <a:latin typeface="Lucida Console" pitchFamily="49" charset="0"/>
              </a:rPr>
              <a:t>double</a:t>
            </a:r>
            <a:r>
              <a:rPr lang="nb-NO" altLang="en-US" sz="2000" dirty="0" smtClean="0">
                <a:solidFill>
                  <a:schemeClr val="tx1"/>
                </a:solidFill>
                <a:latin typeface="Lucida Console" pitchFamily="49" charset="0"/>
              </a:rPr>
              <a:t> a[][], </a:t>
            </a:r>
            <a:r>
              <a:rPr lang="nb-NO" altLang="en-US" sz="2000" dirty="0" smtClean="0">
                <a:solidFill>
                  <a:srgbClr val="2F5CB5"/>
                </a:solidFill>
                <a:latin typeface="Lucida Console" pitchFamily="49" charset="0"/>
              </a:rPr>
              <a:t>double</a:t>
            </a:r>
            <a:r>
              <a:rPr lang="nb-NO" altLang="en-US" sz="2000" dirty="0" smtClean="0">
                <a:solidFill>
                  <a:schemeClr val="tx1"/>
                </a:solidFill>
                <a:latin typeface="Lucida Console" pitchFamily="49" charset="0"/>
              </a:rPr>
              <a:t> b[][]) {</a:t>
            </a:r>
            <a:br>
              <a:rPr lang="nb-NO" altLang="en-US" sz="2000" dirty="0" smtClean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nb-NO" altLang="en-US" sz="2000" dirty="0" smtClean="0">
                <a:solidFill>
                  <a:schemeClr val="tx1"/>
                </a:solidFill>
                <a:latin typeface="Lucida Console" pitchFamily="49" charset="0"/>
              </a:rPr>
              <a:t>    </a:t>
            </a:r>
            <a:r>
              <a:rPr lang="nb-NO" altLang="en-US" sz="2000" dirty="0" smtClean="0">
                <a:solidFill>
                  <a:srgbClr val="2F5CB5"/>
                </a:solidFill>
                <a:latin typeface="Lucida Console" pitchFamily="49" charset="0"/>
              </a:rPr>
              <a:t>size_t</a:t>
            </a:r>
            <a:r>
              <a:rPr lang="nb-NO" altLang="en-US" sz="2000" dirty="0" smtClean="0">
                <a:solidFill>
                  <a:schemeClr val="tx1"/>
                </a:solidFill>
                <a:latin typeface="Lucida Console" pitchFamily="49" charset="0"/>
              </a:rPr>
              <a:t> i, j, k;</a:t>
            </a:r>
            <a:br>
              <a:rPr lang="nb-NO" altLang="en-US" sz="2000" dirty="0" smtClean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nb-NO" altLang="en-US" sz="2000" dirty="0" smtClean="0">
                <a:solidFill>
                  <a:schemeClr val="tx1"/>
                </a:solidFill>
                <a:latin typeface="Lucida Console" pitchFamily="49" charset="0"/>
              </a:rPr>
              <a:t>    </a:t>
            </a:r>
            <a:r>
              <a:rPr lang="nb-NO" altLang="en-US" sz="2000" dirty="0" smtClean="0">
                <a:solidFill>
                  <a:srgbClr val="2F5CB5"/>
                </a:solidFill>
                <a:latin typeface="Lucida Console" pitchFamily="49" charset="0"/>
              </a:rPr>
              <a:t>for</a:t>
            </a:r>
            <a:r>
              <a:rPr lang="nb-NO" altLang="en-US" sz="2000" dirty="0" smtClean="0">
                <a:solidFill>
                  <a:schemeClr val="tx1"/>
                </a:solidFill>
                <a:latin typeface="Lucida Console" pitchFamily="49" charset="0"/>
              </a:rPr>
              <a:t> (i = 0; i &lt; 32; i = i + 1)</a:t>
            </a:r>
            <a:br>
              <a:rPr lang="nb-NO" altLang="en-US" sz="2000" dirty="0" smtClean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nb-NO" altLang="en-US" sz="2000" dirty="0" smtClean="0">
                <a:solidFill>
                  <a:schemeClr val="tx1"/>
                </a:solidFill>
                <a:latin typeface="Lucida Console" pitchFamily="49" charset="0"/>
              </a:rPr>
              <a:t>      </a:t>
            </a:r>
            <a:r>
              <a:rPr lang="nb-NO" altLang="en-US" sz="2000" dirty="0" smtClean="0">
                <a:solidFill>
                  <a:srgbClr val="2F5CB5"/>
                </a:solidFill>
                <a:latin typeface="Lucida Console" pitchFamily="49" charset="0"/>
              </a:rPr>
              <a:t>for</a:t>
            </a:r>
            <a:r>
              <a:rPr lang="nb-NO" altLang="en-US" sz="2000" dirty="0" smtClean="0">
                <a:solidFill>
                  <a:schemeClr val="tx1"/>
                </a:solidFill>
                <a:latin typeface="Lucida Console" pitchFamily="49" charset="0"/>
              </a:rPr>
              <a:t> (j = 0; j &lt; 32; j = j + 1)</a:t>
            </a:r>
            <a:br>
              <a:rPr lang="nb-NO" altLang="en-US" sz="2000" dirty="0" smtClean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nb-NO" altLang="en-US" sz="2000" dirty="0" smtClean="0">
                <a:solidFill>
                  <a:schemeClr val="tx1"/>
                </a:solidFill>
                <a:latin typeface="Lucida Console" pitchFamily="49" charset="0"/>
              </a:rPr>
              <a:t>        </a:t>
            </a:r>
            <a:r>
              <a:rPr lang="nb-NO" altLang="en-US" sz="2000" dirty="0" smtClean="0">
                <a:solidFill>
                  <a:srgbClr val="2F5CB5"/>
                </a:solidFill>
                <a:latin typeface="Lucida Console" pitchFamily="49" charset="0"/>
              </a:rPr>
              <a:t>for</a:t>
            </a:r>
            <a:r>
              <a:rPr lang="nb-NO" altLang="en-US" sz="2000" dirty="0" smtClean="0">
                <a:solidFill>
                  <a:schemeClr val="tx1"/>
                </a:solidFill>
                <a:latin typeface="Lucida Console" pitchFamily="49" charset="0"/>
              </a:rPr>
              <a:t> (k = 0; k &lt; 32; k = k + 1)</a:t>
            </a:r>
            <a:br>
              <a:rPr lang="nb-NO" altLang="en-US" sz="2000" dirty="0" smtClean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nb-NO" altLang="en-US" sz="2000" dirty="0" smtClean="0">
                <a:solidFill>
                  <a:schemeClr val="tx1"/>
                </a:solidFill>
                <a:latin typeface="Lucida Console" pitchFamily="49" charset="0"/>
              </a:rPr>
              <a:t>          c[i][j] = c[i][j] + a[i][k] * b[k][j];</a:t>
            </a:r>
            <a:br>
              <a:rPr lang="nb-NO" altLang="en-US" sz="2000" dirty="0" smtClean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nb-NO" altLang="en-US" sz="2000" dirty="0" smtClean="0">
                <a:solidFill>
                  <a:schemeClr val="tx1"/>
                </a:solidFill>
                <a:latin typeface="Lucida Console" pitchFamily="49" charset="0"/>
              </a:rPr>
              <a:t>  }</a:t>
            </a:r>
            <a:endParaRPr lang="en-US" altLang="en-US" sz="2000" dirty="0" smtClean="0">
              <a:solidFill>
                <a:schemeClr val="tx1"/>
              </a:solidFill>
              <a:latin typeface="Lucida Console" pitchFamily="49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en-US" sz="2800" dirty="0" smtClean="0"/>
              <a:t>Addresses of </a:t>
            </a:r>
            <a:r>
              <a:rPr lang="en-US" altLang="en-US" sz="2800" dirty="0" smtClean="0">
                <a:latin typeface="Lucida Console" pitchFamily="49" charset="0"/>
              </a:rPr>
              <a:t>c</a:t>
            </a:r>
            <a:r>
              <a:rPr lang="en-US" altLang="en-US" sz="2800" dirty="0" smtClean="0"/>
              <a:t>, </a:t>
            </a:r>
            <a:r>
              <a:rPr lang="en-US" altLang="en-US" sz="2800" dirty="0" smtClean="0">
                <a:latin typeface="Lucida Console" pitchFamily="49" charset="0"/>
              </a:rPr>
              <a:t>a</a:t>
            </a:r>
            <a:r>
              <a:rPr lang="en-US" altLang="en-US" sz="2800" dirty="0" smtClean="0"/>
              <a:t>, </a:t>
            </a:r>
            <a:r>
              <a:rPr lang="en-US" altLang="en-US" sz="2800" dirty="0" smtClean="0">
                <a:latin typeface="Lucida Console" pitchFamily="49" charset="0"/>
              </a:rPr>
              <a:t>b</a:t>
            </a:r>
            <a:r>
              <a:rPr lang="en-US" altLang="en-US" sz="2800" dirty="0" smtClean="0"/>
              <a:t> in x10, x11, x12, and</a:t>
            </a:r>
            <a:br>
              <a:rPr lang="en-US" altLang="en-US" sz="2800" dirty="0" smtClean="0"/>
            </a:br>
            <a:r>
              <a:rPr lang="en-US" altLang="en-US" sz="2800" dirty="0" err="1" smtClean="0">
                <a:latin typeface="Lucida Console" pitchFamily="49" charset="0"/>
              </a:rPr>
              <a:t>i</a:t>
            </a:r>
            <a:r>
              <a:rPr lang="en-US" altLang="en-US" sz="2800" dirty="0" smtClean="0"/>
              <a:t>, </a:t>
            </a:r>
            <a:r>
              <a:rPr lang="en-US" altLang="en-US" sz="2800" dirty="0" smtClean="0">
                <a:latin typeface="Lucida Console" pitchFamily="49" charset="0"/>
              </a:rPr>
              <a:t>j</a:t>
            </a:r>
            <a:r>
              <a:rPr lang="en-US" altLang="en-US" sz="2800" dirty="0" smtClean="0"/>
              <a:t>, </a:t>
            </a:r>
            <a:r>
              <a:rPr lang="en-US" altLang="en-US" sz="2800" dirty="0" smtClean="0">
                <a:latin typeface="Lucida Console" pitchFamily="49" charset="0"/>
              </a:rPr>
              <a:t>k</a:t>
            </a:r>
            <a:r>
              <a:rPr lang="en-US" altLang="en-US" sz="2800" dirty="0" smtClean="0"/>
              <a:t> in x5, x6, x7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23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FP Example: Array Multiplication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1045029"/>
            <a:ext cx="10515600" cy="5130920"/>
          </a:xfrm>
        </p:spPr>
        <p:txBody>
          <a:bodyPr>
            <a:normAutofit fontScale="32500" lnSpcReduction="20000"/>
          </a:bodyPr>
          <a:lstStyle/>
          <a:p>
            <a:pPr>
              <a:defRPr/>
            </a:pPr>
            <a:r>
              <a:rPr lang="en-US" altLang="en-US" sz="9800" dirty="0" smtClean="0"/>
              <a:t>RISC-V code: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altLang="en-US" sz="6200" dirty="0" smtClean="0">
                <a:latin typeface="Lucida Console" panose="020B0609040504020204" pitchFamily="49" charset="0"/>
              </a:rPr>
              <a:t>    </a:t>
            </a:r>
            <a:r>
              <a:rPr lang="en-AU" altLang="en-US" sz="6200" dirty="0" smtClean="0">
                <a:latin typeface="Lucida Console" panose="020B0609040504020204" pitchFamily="49" charset="0"/>
              </a:rPr>
              <a:t>mm:...</a:t>
            </a:r>
          </a:p>
          <a:p>
            <a:pPr marL="746125" indent="-746125">
              <a:lnSpc>
                <a:spcPct val="120000"/>
              </a:lnSpc>
              <a:spcBef>
                <a:spcPts val="0"/>
              </a:spcBef>
              <a:buNone/>
              <a:tabLst>
                <a:tab pos="1082675" algn="l"/>
              </a:tabLst>
              <a:defRPr/>
            </a:pPr>
            <a:r>
              <a:rPr lang="en-AU" altLang="en-US" sz="6200" dirty="0" smtClean="0">
                <a:latin typeface="Lucida Console" panose="020B0609040504020204" pitchFamily="49" charset="0"/>
              </a:rPr>
              <a:t>		    </a:t>
            </a:r>
            <a:r>
              <a:rPr lang="en-AU" altLang="en-US" sz="6200" dirty="0" err="1" smtClean="0">
                <a:latin typeface="Lucida Console" panose="020B0609040504020204" pitchFamily="49" charset="0"/>
              </a:rPr>
              <a:t>li</a:t>
            </a:r>
            <a:r>
              <a:rPr lang="en-AU" altLang="en-US" sz="6200" dirty="0" smtClean="0">
                <a:latin typeface="Lucida Console" panose="020B0609040504020204" pitchFamily="49" charset="0"/>
              </a:rPr>
              <a:t>    x28,32       </a:t>
            </a:r>
            <a:r>
              <a:rPr lang="en-AU" altLang="en-US" sz="6200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// x28 = 32 (row size/loop end)</a:t>
            </a:r>
          </a:p>
          <a:p>
            <a:pPr marL="746125" indent="-746125">
              <a:lnSpc>
                <a:spcPct val="120000"/>
              </a:lnSpc>
              <a:spcBef>
                <a:spcPts val="0"/>
              </a:spcBef>
              <a:buNone/>
              <a:tabLst>
                <a:tab pos="1082675" algn="l"/>
              </a:tabLst>
              <a:defRPr/>
            </a:pPr>
            <a:r>
              <a:rPr lang="en-AU" altLang="en-US" sz="6200" dirty="0" smtClean="0">
                <a:latin typeface="Lucida Console" panose="020B0609040504020204" pitchFamily="49" charset="0"/>
              </a:rPr>
              <a:t>           </a:t>
            </a:r>
            <a:r>
              <a:rPr lang="en-AU" altLang="en-US" sz="6200" dirty="0" err="1" smtClean="0">
                <a:latin typeface="Lucida Console" panose="020B0609040504020204" pitchFamily="49" charset="0"/>
              </a:rPr>
              <a:t>li</a:t>
            </a:r>
            <a:r>
              <a:rPr lang="en-AU" altLang="en-US" sz="6200" dirty="0" smtClean="0">
                <a:latin typeface="Lucida Console" panose="020B0609040504020204" pitchFamily="49" charset="0"/>
              </a:rPr>
              <a:t>    x5,0         </a:t>
            </a:r>
            <a:r>
              <a:rPr lang="en-AU" altLang="en-US" sz="6200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// </a:t>
            </a:r>
            <a:r>
              <a:rPr lang="en-AU" altLang="en-US" sz="6200" dirty="0" err="1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i</a:t>
            </a:r>
            <a:r>
              <a:rPr lang="en-AU" altLang="en-US" sz="6200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 = 0; initialize 1st for loop</a:t>
            </a:r>
          </a:p>
          <a:p>
            <a:pPr marL="746125" indent="-746125">
              <a:lnSpc>
                <a:spcPct val="120000"/>
              </a:lnSpc>
              <a:spcBef>
                <a:spcPts val="0"/>
              </a:spcBef>
              <a:buNone/>
              <a:tabLst>
                <a:tab pos="1082675" algn="l"/>
              </a:tabLst>
              <a:defRPr/>
            </a:pPr>
            <a:r>
              <a:rPr lang="en-AU" altLang="en-US" sz="6200" dirty="0" smtClean="0">
                <a:latin typeface="Lucida Console" panose="020B0609040504020204" pitchFamily="49" charset="0"/>
              </a:rPr>
              <a:t>    L1:    </a:t>
            </a:r>
            <a:r>
              <a:rPr lang="en-AU" altLang="en-US" sz="6200" dirty="0" err="1" smtClean="0">
                <a:latin typeface="Lucida Console" panose="020B0609040504020204" pitchFamily="49" charset="0"/>
              </a:rPr>
              <a:t>li</a:t>
            </a:r>
            <a:r>
              <a:rPr lang="en-AU" altLang="en-US" sz="6200" dirty="0" smtClean="0">
                <a:latin typeface="Lucida Console" panose="020B0609040504020204" pitchFamily="49" charset="0"/>
              </a:rPr>
              <a:t>    x6,0         </a:t>
            </a:r>
            <a:r>
              <a:rPr lang="en-AU" altLang="en-US" sz="6200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// j = 0; initialize 2nd for loop</a:t>
            </a:r>
          </a:p>
          <a:p>
            <a:pPr marL="746125" indent="-746125">
              <a:lnSpc>
                <a:spcPct val="120000"/>
              </a:lnSpc>
              <a:spcBef>
                <a:spcPts val="0"/>
              </a:spcBef>
              <a:buNone/>
              <a:tabLst>
                <a:tab pos="1082675" algn="l"/>
              </a:tabLst>
              <a:defRPr/>
            </a:pPr>
            <a:r>
              <a:rPr lang="en-AU" altLang="en-US" sz="6200" dirty="0" smtClean="0">
                <a:latin typeface="Lucida Console" panose="020B0609040504020204" pitchFamily="49" charset="0"/>
              </a:rPr>
              <a:t>    L2:    </a:t>
            </a:r>
            <a:r>
              <a:rPr lang="en-AU" altLang="en-US" sz="6200" dirty="0" err="1" smtClean="0">
                <a:latin typeface="Lucida Console" panose="020B0609040504020204" pitchFamily="49" charset="0"/>
              </a:rPr>
              <a:t>li</a:t>
            </a:r>
            <a:r>
              <a:rPr lang="en-AU" altLang="en-US" sz="6200" dirty="0" smtClean="0">
                <a:latin typeface="Lucida Console" panose="020B0609040504020204" pitchFamily="49" charset="0"/>
              </a:rPr>
              <a:t>    x7,0         </a:t>
            </a:r>
            <a:r>
              <a:rPr lang="en-AU" altLang="en-US" sz="6200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// k = 0; initialize 3rd for loop</a:t>
            </a:r>
          </a:p>
          <a:p>
            <a:pPr marL="746125" indent="-746125">
              <a:lnSpc>
                <a:spcPct val="120000"/>
              </a:lnSpc>
              <a:spcBef>
                <a:spcPts val="0"/>
              </a:spcBef>
              <a:buNone/>
              <a:tabLst>
                <a:tab pos="1082675" algn="l"/>
              </a:tabLst>
              <a:defRPr/>
            </a:pPr>
            <a:r>
              <a:rPr lang="en-AU" altLang="en-US" sz="6200" dirty="0" smtClean="0">
                <a:latin typeface="Lucida Console" panose="020B0609040504020204" pitchFamily="49" charset="0"/>
              </a:rPr>
              <a:t>		    </a:t>
            </a:r>
            <a:r>
              <a:rPr lang="en-US" altLang="en-US" sz="6200" dirty="0" err="1" smtClean="0">
                <a:latin typeface="Lucida Console" panose="020B0609040504020204" pitchFamily="49" charset="0"/>
              </a:rPr>
              <a:t>slli</a:t>
            </a:r>
            <a:r>
              <a:rPr lang="en-US" altLang="en-US" sz="6200" dirty="0" smtClean="0">
                <a:latin typeface="Lucida Console" panose="020B0609040504020204" pitchFamily="49" charset="0"/>
              </a:rPr>
              <a:t>  x30,x5,5     </a:t>
            </a:r>
            <a:r>
              <a:rPr lang="en-US" altLang="en-US" sz="6200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// x30 = </a:t>
            </a:r>
            <a:r>
              <a:rPr lang="en-US" altLang="en-US" sz="6200" dirty="0" err="1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i</a:t>
            </a:r>
            <a:r>
              <a:rPr lang="en-US" altLang="en-US" sz="6200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 * 2**5 (size of row of c)</a:t>
            </a:r>
            <a:endParaRPr lang="en-AU" altLang="en-US" sz="6200" dirty="0" smtClean="0">
              <a:solidFill>
                <a:schemeClr val="accent6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746125" indent="-746125">
              <a:lnSpc>
                <a:spcPct val="120000"/>
              </a:lnSpc>
              <a:spcBef>
                <a:spcPts val="0"/>
              </a:spcBef>
              <a:buNone/>
              <a:tabLst>
                <a:tab pos="1082675" algn="l"/>
              </a:tabLst>
              <a:defRPr/>
            </a:pPr>
            <a:r>
              <a:rPr lang="en-AU" altLang="en-US" sz="6200" dirty="0" smtClean="0">
                <a:latin typeface="Lucida Console" panose="020B0609040504020204" pitchFamily="49" charset="0"/>
              </a:rPr>
              <a:t>		    </a:t>
            </a:r>
            <a:r>
              <a:rPr lang="en-US" altLang="en-US" sz="6200" dirty="0" smtClean="0">
                <a:latin typeface="Lucida Console" panose="020B0609040504020204" pitchFamily="49" charset="0"/>
              </a:rPr>
              <a:t>add   x30,x30,x6   </a:t>
            </a:r>
            <a:r>
              <a:rPr lang="en-US" altLang="en-US" sz="6200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// x30 = </a:t>
            </a:r>
            <a:r>
              <a:rPr lang="en-US" altLang="en-US" sz="6200" dirty="0" err="1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i</a:t>
            </a:r>
            <a:r>
              <a:rPr lang="en-US" altLang="en-US" sz="6200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 * size(row) + j</a:t>
            </a:r>
            <a:endParaRPr lang="en-AU" altLang="en-US" sz="6200" dirty="0" smtClean="0">
              <a:solidFill>
                <a:schemeClr val="accent6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746125" indent="-746125">
              <a:lnSpc>
                <a:spcPct val="120000"/>
              </a:lnSpc>
              <a:spcBef>
                <a:spcPts val="0"/>
              </a:spcBef>
              <a:buNone/>
              <a:tabLst>
                <a:tab pos="1082675" algn="l"/>
              </a:tabLst>
              <a:defRPr/>
            </a:pPr>
            <a:r>
              <a:rPr lang="en-AU" altLang="en-US" sz="6200" dirty="0" smtClean="0">
                <a:latin typeface="Lucida Console" panose="020B0609040504020204" pitchFamily="49" charset="0"/>
              </a:rPr>
              <a:t>		    </a:t>
            </a:r>
            <a:r>
              <a:rPr lang="en-AU" altLang="en-US" sz="6200" dirty="0" err="1" smtClean="0">
                <a:latin typeface="Lucida Console" panose="020B0609040504020204" pitchFamily="49" charset="0"/>
              </a:rPr>
              <a:t>slli</a:t>
            </a:r>
            <a:r>
              <a:rPr lang="en-AU" altLang="en-US" sz="6200" dirty="0" smtClean="0">
                <a:latin typeface="Lucida Console" panose="020B0609040504020204" pitchFamily="49" charset="0"/>
              </a:rPr>
              <a:t>  x30,x30,3    </a:t>
            </a:r>
            <a:r>
              <a:rPr lang="en-AU" altLang="en-US" sz="6200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// x30 = byte offset of [</a:t>
            </a:r>
            <a:r>
              <a:rPr lang="en-AU" altLang="en-US" sz="6200" dirty="0" err="1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i</a:t>
            </a:r>
            <a:r>
              <a:rPr lang="en-AU" altLang="en-US" sz="6200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][j]</a:t>
            </a:r>
          </a:p>
          <a:p>
            <a:pPr marL="746125" indent="-746125">
              <a:lnSpc>
                <a:spcPct val="120000"/>
              </a:lnSpc>
              <a:spcBef>
                <a:spcPts val="0"/>
              </a:spcBef>
              <a:buNone/>
              <a:tabLst>
                <a:tab pos="1082675" algn="l"/>
              </a:tabLst>
              <a:defRPr/>
            </a:pPr>
            <a:r>
              <a:rPr lang="en-AU" altLang="en-US" sz="6200" dirty="0" smtClean="0">
                <a:latin typeface="Lucida Console" panose="020B0609040504020204" pitchFamily="49" charset="0"/>
              </a:rPr>
              <a:t>		    </a:t>
            </a:r>
            <a:r>
              <a:rPr lang="en-US" altLang="en-US" sz="6200" dirty="0" smtClean="0">
                <a:latin typeface="Lucida Console" panose="020B0609040504020204" pitchFamily="49" charset="0"/>
              </a:rPr>
              <a:t>add   x30,x10,x30  </a:t>
            </a:r>
            <a:r>
              <a:rPr lang="en-US" altLang="en-US" sz="6200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// x30 = byte address of c[</a:t>
            </a:r>
            <a:r>
              <a:rPr lang="en-US" altLang="en-US" sz="6200" dirty="0" err="1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i</a:t>
            </a:r>
            <a:r>
              <a:rPr lang="en-US" altLang="en-US" sz="6200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][j]</a:t>
            </a:r>
          </a:p>
          <a:p>
            <a:pPr marL="746125" indent="-746125">
              <a:lnSpc>
                <a:spcPct val="120000"/>
              </a:lnSpc>
              <a:spcBef>
                <a:spcPts val="0"/>
              </a:spcBef>
              <a:buNone/>
              <a:tabLst>
                <a:tab pos="1082675" algn="l"/>
              </a:tabLst>
              <a:defRPr/>
            </a:pPr>
            <a:r>
              <a:rPr lang="en-US" altLang="en-US" sz="6200" dirty="0" smtClean="0">
                <a:latin typeface="Lucida Console" panose="020B0609040504020204" pitchFamily="49" charset="0"/>
              </a:rPr>
              <a:t>           </a:t>
            </a:r>
            <a:r>
              <a:rPr lang="en-US" altLang="en-US" sz="6200" dirty="0" err="1" smtClean="0">
                <a:latin typeface="Lucida Console" panose="020B0609040504020204" pitchFamily="49" charset="0"/>
              </a:rPr>
              <a:t>fld</a:t>
            </a:r>
            <a:r>
              <a:rPr lang="en-US" altLang="en-US" sz="6200" dirty="0" smtClean="0">
                <a:latin typeface="Lucida Console" panose="020B0609040504020204" pitchFamily="49" charset="0"/>
              </a:rPr>
              <a:t>   f0,0(x30)    </a:t>
            </a:r>
            <a:r>
              <a:rPr lang="en-US" altLang="en-US" sz="6200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// f0 = c[</a:t>
            </a:r>
            <a:r>
              <a:rPr lang="en-US" altLang="en-US" sz="6200" dirty="0" err="1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i</a:t>
            </a:r>
            <a:r>
              <a:rPr lang="en-US" altLang="en-US" sz="6200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][j]</a:t>
            </a:r>
            <a:endParaRPr lang="en-AU" altLang="en-US" sz="6200" dirty="0" smtClean="0">
              <a:solidFill>
                <a:schemeClr val="accent6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746125" indent="-746125">
              <a:lnSpc>
                <a:spcPct val="120000"/>
              </a:lnSpc>
              <a:spcBef>
                <a:spcPts val="0"/>
              </a:spcBef>
              <a:buNone/>
              <a:tabLst>
                <a:tab pos="1082675" algn="l"/>
              </a:tabLst>
              <a:defRPr/>
            </a:pPr>
            <a:r>
              <a:rPr lang="en-AU" altLang="en-US" sz="6200" dirty="0" smtClean="0">
                <a:latin typeface="Lucida Console" panose="020B0609040504020204" pitchFamily="49" charset="0"/>
              </a:rPr>
              <a:t>    L3:    </a:t>
            </a:r>
            <a:r>
              <a:rPr lang="en-AU" altLang="en-US" sz="6200" dirty="0" err="1" smtClean="0">
                <a:latin typeface="Lucida Console" panose="020B0609040504020204" pitchFamily="49" charset="0"/>
              </a:rPr>
              <a:t>slli</a:t>
            </a:r>
            <a:r>
              <a:rPr lang="en-AU" altLang="en-US" sz="6200" dirty="0" smtClean="0">
                <a:latin typeface="Lucida Console" panose="020B0609040504020204" pitchFamily="49" charset="0"/>
              </a:rPr>
              <a:t>  x29,x7,5     </a:t>
            </a:r>
            <a:r>
              <a:rPr lang="en-AU" altLang="en-US" sz="6200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// x29 = k * 2**5 (size of row of b)</a:t>
            </a:r>
          </a:p>
          <a:p>
            <a:pPr marL="746125" indent="-746125">
              <a:lnSpc>
                <a:spcPct val="120000"/>
              </a:lnSpc>
              <a:spcBef>
                <a:spcPts val="0"/>
              </a:spcBef>
              <a:buNone/>
              <a:tabLst>
                <a:tab pos="1082675" algn="l"/>
              </a:tabLst>
              <a:defRPr/>
            </a:pPr>
            <a:r>
              <a:rPr lang="en-AU" altLang="en-US" sz="6200" dirty="0" smtClean="0">
                <a:latin typeface="Lucida Console" panose="020B0609040504020204" pitchFamily="49" charset="0"/>
              </a:rPr>
              <a:t>           add   x29,x29,x6   </a:t>
            </a:r>
            <a:r>
              <a:rPr lang="en-AU" altLang="en-US" sz="6200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// x29 = k * size(row) + j</a:t>
            </a:r>
          </a:p>
          <a:p>
            <a:pPr marL="746125" indent="-746125">
              <a:lnSpc>
                <a:spcPct val="120000"/>
              </a:lnSpc>
              <a:spcBef>
                <a:spcPts val="0"/>
              </a:spcBef>
              <a:buNone/>
              <a:tabLst>
                <a:tab pos="1082675" algn="l"/>
              </a:tabLst>
              <a:defRPr/>
            </a:pPr>
            <a:r>
              <a:rPr lang="en-AU" altLang="en-US" sz="6200" dirty="0" smtClean="0">
                <a:latin typeface="Lucida Console" panose="020B0609040504020204" pitchFamily="49" charset="0"/>
              </a:rPr>
              <a:t>           </a:t>
            </a:r>
            <a:r>
              <a:rPr lang="en-AU" altLang="en-US" sz="6200" dirty="0" err="1" smtClean="0">
                <a:latin typeface="Lucida Console" panose="020B0609040504020204" pitchFamily="49" charset="0"/>
              </a:rPr>
              <a:t>slli</a:t>
            </a:r>
            <a:r>
              <a:rPr lang="en-AU" altLang="en-US" sz="6200" dirty="0" smtClean="0">
                <a:latin typeface="Lucida Console" panose="020B0609040504020204" pitchFamily="49" charset="0"/>
              </a:rPr>
              <a:t>  x29,x29,3    </a:t>
            </a:r>
            <a:r>
              <a:rPr lang="en-AU" altLang="en-US" sz="6200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// x29 = byte offset of [k][j]</a:t>
            </a:r>
          </a:p>
          <a:p>
            <a:pPr marL="746125" indent="-746125">
              <a:lnSpc>
                <a:spcPct val="120000"/>
              </a:lnSpc>
              <a:spcBef>
                <a:spcPts val="0"/>
              </a:spcBef>
              <a:buNone/>
              <a:tabLst>
                <a:tab pos="1082675" algn="l"/>
              </a:tabLst>
              <a:defRPr/>
            </a:pPr>
            <a:r>
              <a:rPr lang="en-AU" altLang="en-US" sz="6200" dirty="0" smtClean="0">
                <a:latin typeface="Lucida Console" panose="020B0609040504020204" pitchFamily="49" charset="0"/>
              </a:rPr>
              <a:t>           add   x29,x12,x29  </a:t>
            </a:r>
            <a:r>
              <a:rPr lang="en-AU" altLang="en-US" sz="6200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// x29 = byte address of b[k][j]</a:t>
            </a:r>
          </a:p>
          <a:p>
            <a:pPr marL="746125" indent="-746125">
              <a:lnSpc>
                <a:spcPct val="120000"/>
              </a:lnSpc>
              <a:spcBef>
                <a:spcPts val="0"/>
              </a:spcBef>
              <a:buNone/>
              <a:tabLst>
                <a:tab pos="1082675" algn="l"/>
              </a:tabLst>
              <a:defRPr/>
            </a:pPr>
            <a:r>
              <a:rPr lang="en-AU" altLang="en-US" sz="6200" dirty="0" smtClean="0">
                <a:latin typeface="Lucida Console" panose="020B0609040504020204" pitchFamily="49" charset="0"/>
              </a:rPr>
              <a:t>           </a:t>
            </a:r>
            <a:r>
              <a:rPr lang="en-AU" altLang="en-US" sz="6200" dirty="0" err="1" smtClean="0">
                <a:latin typeface="Lucida Console" panose="020B0609040504020204" pitchFamily="49" charset="0"/>
              </a:rPr>
              <a:t>fld</a:t>
            </a:r>
            <a:r>
              <a:rPr lang="en-AU" altLang="en-US" sz="6200" dirty="0" smtClean="0">
                <a:latin typeface="Lucida Console" panose="020B0609040504020204" pitchFamily="49" charset="0"/>
              </a:rPr>
              <a:t>   f1,0(x29)    </a:t>
            </a:r>
            <a:r>
              <a:rPr lang="en-AU" altLang="en-US" sz="6200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// f1 = b[k][j]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24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FP Example: Array Multiplication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690563" indent="-690563">
              <a:lnSpc>
                <a:spcPct val="120000"/>
              </a:lnSpc>
              <a:spcBef>
                <a:spcPts val="0"/>
              </a:spcBef>
              <a:buNone/>
              <a:tabLst>
                <a:tab pos="1147763" algn="l"/>
              </a:tabLst>
              <a:defRPr/>
            </a:pPr>
            <a:r>
              <a:rPr lang="en-US" altLang="en-US" dirty="0" smtClean="0">
                <a:latin typeface="Lucida Console" panose="020B0609040504020204" pitchFamily="49" charset="0"/>
              </a:rPr>
              <a:t> …</a:t>
            </a:r>
          </a:p>
          <a:p>
            <a:pPr marL="690563" indent="-690563">
              <a:lnSpc>
                <a:spcPct val="120000"/>
              </a:lnSpc>
              <a:spcBef>
                <a:spcPts val="0"/>
              </a:spcBef>
              <a:buNone/>
              <a:tabLst>
                <a:tab pos="1147763" algn="l"/>
              </a:tabLst>
              <a:defRPr/>
            </a:pPr>
            <a:r>
              <a:rPr lang="en-US" altLang="en-US" dirty="0" smtClean="0">
                <a:latin typeface="Lucida Console" panose="020B0609040504020204" pitchFamily="49" charset="0"/>
              </a:rPr>
              <a:t>        </a:t>
            </a:r>
            <a:r>
              <a:rPr lang="en-US" altLang="en-US" dirty="0" err="1" smtClean="0">
                <a:latin typeface="Lucida Console" panose="020B0609040504020204" pitchFamily="49" charset="0"/>
              </a:rPr>
              <a:t>slli</a:t>
            </a:r>
            <a:r>
              <a:rPr lang="en-US" altLang="en-US" dirty="0" smtClean="0">
                <a:latin typeface="Lucida Console" panose="020B0609040504020204" pitchFamily="49" charset="0"/>
              </a:rPr>
              <a:t>   x29,x5,5     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// x29 = </a:t>
            </a:r>
            <a:r>
              <a:rPr lang="en-US" altLang="en-US" dirty="0" err="1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i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 * 2**5 (size of row of a)</a:t>
            </a:r>
          </a:p>
          <a:p>
            <a:pPr marL="690563" indent="-690563">
              <a:lnSpc>
                <a:spcPct val="120000"/>
              </a:lnSpc>
              <a:spcBef>
                <a:spcPts val="0"/>
              </a:spcBef>
              <a:buNone/>
              <a:tabLst>
                <a:tab pos="1147763" algn="l"/>
              </a:tabLst>
              <a:defRPr/>
            </a:pPr>
            <a:r>
              <a:rPr lang="en-US" altLang="en-US" dirty="0" smtClean="0">
                <a:latin typeface="Lucida Console" panose="020B0609040504020204" pitchFamily="49" charset="0"/>
              </a:rPr>
              <a:t>        add    x29,x29,x7   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// x29 = </a:t>
            </a:r>
            <a:r>
              <a:rPr lang="en-US" altLang="en-US" dirty="0" err="1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i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 * size(row) + k</a:t>
            </a:r>
          </a:p>
          <a:p>
            <a:pPr marL="690563" indent="-690563">
              <a:lnSpc>
                <a:spcPct val="120000"/>
              </a:lnSpc>
              <a:spcBef>
                <a:spcPts val="0"/>
              </a:spcBef>
              <a:buNone/>
              <a:tabLst>
                <a:tab pos="1147763" algn="l"/>
              </a:tabLst>
              <a:defRPr/>
            </a:pPr>
            <a:r>
              <a:rPr lang="en-US" altLang="en-US" dirty="0" smtClean="0">
                <a:latin typeface="Lucida Console" panose="020B0609040504020204" pitchFamily="49" charset="0"/>
              </a:rPr>
              <a:t>        </a:t>
            </a:r>
            <a:r>
              <a:rPr lang="en-US" altLang="en-US" dirty="0" err="1" smtClean="0">
                <a:latin typeface="Lucida Console" panose="020B0609040504020204" pitchFamily="49" charset="0"/>
              </a:rPr>
              <a:t>slli</a:t>
            </a:r>
            <a:r>
              <a:rPr lang="en-US" altLang="en-US" dirty="0" smtClean="0">
                <a:latin typeface="Lucida Console" panose="020B0609040504020204" pitchFamily="49" charset="0"/>
              </a:rPr>
              <a:t>   x29,x29,3    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// x29 = byte offset of [</a:t>
            </a:r>
            <a:r>
              <a:rPr lang="en-US" altLang="en-US" dirty="0" err="1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i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][k]</a:t>
            </a:r>
          </a:p>
          <a:p>
            <a:pPr marL="690563" indent="-690563">
              <a:lnSpc>
                <a:spcPct val="120000"/>
              </a:lnSpc>
              <a:spcBef>
                <a:spcPts val="0"/>
              </a:spcBef>
              <a:buNone/>
              <a:tabLst>
                <a:tab pos="1147763" algn="l"/>
              </a:tabLst>
              <a:defRPr/>
            </a:pPr>
            <a:r>
              <a:rPr lang="en-US" altLang="en-US" dirty="0" smtClean="0">
                <a:latin typeface="Lucida Console" panose="020B0609040504020204" pitchFamily="49" charset="0"/>
              </a:rPr>
              <a:t>        add    x29,x11,x29  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// x29 = byte address of a[</a:t>
            </a:r>
            <a:r>
              <a:rPr lang="en-US" altLang="en-US" dirty="0" err="1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i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][k]</a:t>
            </a:r>
          </a:p>
          <a:p>
            <a:pPr marL="690563" indent="-690563">
              <a:lnSpc>
                <a:spcPct val="120000"/>
              </a:lnSpc>
              <a:spcBef>
                <a:spcPts val="0"/>
              </a:spcBef>
              <a:buNone/>
              <a:tabLst>
                <a:tab pos="1147763" algn="l"/>
              </a:tabLst>
              <a:defRPr/>
            </a:pPr>
            <a:r>
              <a:rPr lang="en-US" altLang="en-US" dirty="0" smtClean="0">
                <a:latin typeface="Lucida Console" panose="020B0609040504020204" pitchFamily="49" charset="0"/>
              </a:rPr>
              <a:t>        </a:t>
            </a:r>
            <a:r>
              <a:rPr lang="en-US" altLang="en-US" dirty="0" err="1" smtClean="0">
                <a:latin typeface="Lucida Console" panose="020B0609040504020204" pitchFamily="49" charset="0"/>
              </a:rPr>
              <a:t>fld</a:t>
            </a:r>
            <a:r>
              <a:rPr lang="en-US" altLang="en-US" dirty="0" smtClean="0">
                <a:latin typeface="Lucida Console" panose="020B0609040504020204" pitchFamily="49" charset="0"/>
              </a:rPr>
              <a:t>    f2,0(x29)    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// f2 = a[</a:t>
            </a:r>
            <a:r>
              <a:rPr lang="en-US" altLang="en-US" dirty="0" err="1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i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][k]</a:t>
            </a:r>
          </a:p>
          <a:p>
            <a:pPr marL="690563" indent="-690563">
              <a:lnSpc>
                <a:spcPct val="120000"/>
              </a:lnSpc>
              <a:spcBef>
                <a:spcPts val="0"/>
              </a:spcBef>
              <a:buNone/>
              <a:tabLst>
                <a:tab pos="1147763" algn="l"/>
              </a:tabLst>
              <a:defRPr/>
            </a:pPr>
            <a:r>
              <a:rPr lang="en-AU" altLang="en-US" dirty="0" smtClean="0">
                <a:latin typeface="Lucida Console" panose="020B0609040504020204" pitchFamily="49" charset="0"/>
              </a:rPr>
              <a:t>        </a:t>
            </a:r>
            <a:r>
              <a:rPr lang="en-AU" altLang="en-US" dirty="0" err="1" smtClean="0">
                <a:latin typeface="Lucida Console" panose="020B0609040504020204" pitchFamily="49" charset="0"/>
              </a:rPr>
              <a:t>fmul.d</a:t>
            </a:r>
            <a:r>
              <a:rPr lang="en-AU" altLang="en-US" dirty="0" smtClean="0">
                <a:latin typeface="Lucida Console" panose="020B0609040504020204" pitchFamily="49" charset="0"/>
              </a:rPr>
              <a:t> f1, f2, f1   </a:t>
            </a:r>
            <a:r>
              <a:rPr lang="en-AU" altLang="en-US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// f1 = a[</a:t>
            </a:r>
            <a:r>
              <a:rPr lang="en-AU" altLang="en-US" dirty="0" err="1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i</a:t>
            </a:r>
            <a:r>
              <a:rPr lang="en-AU" altLang="en-US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][k] * b[k][j]</a:t>
            </a:r>
          </a:p>
          <a:p>
            <a:pPr marL="690563" indent="-690563">
              <a:lnSpc>
                <a:spcPct val="120000"/>
              </a:lnSpc>
              <a:spcBef>
                <a:spcPts val="0"/>
              </a:spcBef>
              <a:buNone/>
              <a:tabLst>
                <a:tab pos="1147763" algn="l"/>
              </a:tabLst>
              <a:defRPr/>
            </a:pPr>
            <a:r>
              <a:rPr lang="en-AU" altLang="en-US" dirty="0" smtClean="0">
                <a:latin typeface="Lucida Console" panose="020B0609040504020204" pitchFamily="49" charset="0"/>
              </a:rPr>
              <a:t>        </a:t>
            </a:r>
            <a:r>
              <a:rPr lang="en-AU" altLang="en-US" dirty="0" err="1" smtClean="0">
                <a:latin typeface="Lucida Console" panose="020B0609040504020204" pitchFamily="49" charset="0"/>
              </a:rPr>
              <a:t>fadd.d</a:t>
            </a:r>
            <a:r>
              <a:rPr lang="en-AU" altLang="en-US" dirty="0" smtClean="0">
                <a:latin typeface="Lucida Console" panose="020B0609040504020204" pitchFamily="49" charset="0"/>
              </a:rPr>
              <a:t> f0, f0, f1   </a:t>
            </a:r>
            <a:r>
              <a:rPr lang="en-AU" altLang="en-US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// f0 = c[</a:t>
            </a:r>
            <a:r>
              <a:rPr lang="en-AU" altLang="en-US" dirty="0" err="1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i</a:t>
            </a:r>
            <a:r>
              <a:rPr lang="en-AU" altLang="en-US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][j] + a[</a:t>
            </a:r>
            <a:r>
              <a:rPr lang="en-AU" altLang="en-US" dirty="0" err="1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i</a:t>
            </a:r>
            <a:r>
              <a:rPr lang="en-AU" altLang="en-US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][k] * b[k][j]</a:t>
            </a:r>
          </a:p>
          <a:p>
            <a:pPr marL="690563" indent="-690563">
              <a:lnSpc>
                <a:spcPct val="120000"/>
              </a:lnSpc>
              <a:spcBef>
                <a:spcPts val="0"/>
              </a:spcBef>
              <a:buNone/>
              <a:tabLst>
                <a:tab pos="1147763" algn="l"/>
              </a:tabLst>
              <a:defRPr/>
            </a:pPr>
            <a:r>
              <a:rPr lang="en-US" altLang="en-US" dirty="0" smtClean="0">
                <a:latin typeface="Lucida Console" panose="020B0609040504020204" pitchFamily="49" charset="0"/>
              </a:rPr>
              <a:t>        </a:t>
            </a:r>
            <a:r>
              <a:rPr lang="en-US" altLang="en-US" dirty="0" err="1" smtClean="0">
                <a:latin typeface="Lucida Console" panose="020B0609040504020204" pitchFamily="49" charset="0"/>
              </a:rPr>
              <a:t>addi</a:t>
            </a:r>
            <a:r>
              <a:rPr lang="en-US" altLang="en-US" dirty="0" smtClean="0">
                <a:latin typeface="Lucida Console" panose="020B0609040504020204" pitchFamily="49" charset="0"/>
              </a:rPr>
              <a:t>   x7,x7,1      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// k = k + 1</a:t>
            </a:r>
          </a:p>
          <a:p>
            <a:pPr marL="690563" indent="-690563">
              <a:lnSpc>
                <a:spcPct val="120000"/>
              </a:lnSpc>
              <a:spcBef>
                <a:spcPts val="0"/>
              </a:spcBef>
              <a:buNone/>
              <a:tabLst>
                <a:tab pos="1147763" algn="l"/>
              </a:tabLst>
              <a:defRPr/>
            </a:pPr>
            <a:r>
              <a:rPr lang="en-US" altLang="en-US" dirty="0" smtClean="0">
                <a:latin typeface="Lucida Console" panose="020B0609040504020204" pitchFamily="49" charset="0"/>
              </a:rPr>
              <a:t>        </a:t>
            </a:r>
            <a:r>
              <a:rPr lang="en-US" altLang="en-US" dirty="0" err="1" smtClean="0">
                <a:latin typeface="Lucida Console" panose="020B0609040504020204" pitchFamily="49" charset="0"/>
              </a:rPr>
              <a:t>bltu</a:t>
            </a:r>
            <a:r>
              <a:rPr lang="en-US" altLang="en-US" dirty="0" smtClean="0">
                <a:latin typeface="Lucida Console" panose="020B0609040504020204" pitchFamily="49" charset="0"/>
              </a:rPr>
              <a:t>   x7,x28,L3    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// if (k &lt; 32) go to L3</a:t>
            </a:r>
          </a:p>
          <a:p>
            <a:pPr marL="690563" indent="-690563">
              <a:lnSpc>
                <a:spcPct val="120000"/>
              </a:lnSpc>
              <a:spcBef>
                <a:spcPts val="0"/>
              </a:spcBef>
              <a:buNone/>
              <a:tabLst>
                <a:tab pos="1147763" algn="l"/>
              </a:tabLst>
              <a:defRPr/>
            </a:pPr>
            <a:r>
              <a:rPr lang="en-US" altLang="en-US" dirty="0" smtClean="0">
                <a:latin typeface="Lucida Console" panose="020B0609040504020204" pitchFamily="49" charset="0"/>
              </a:rPr>
              <a:t>        </a:t>
            </a:r>
            <a:r>
              <a:rPr lang="en-US" altLang="en-US" dirty="0" err="1" smtClean="0">
                <a:latin typeface="Lucida Console" panose="020B0609040504020204" pitchFamily="49" charset="0"/>
              </a:rPr>
              <a:t>fsd</a:t>
            </a:r>
            <a:r>
              <a:rPr lang="en-US" altLang="en-US" dirty="0" smtClean="0">
                <a:latin typeface="Lucida Console" panose="020B0609040504020204" pitchFamily="49" charset="0"/>
              </a:rPr>
              <a:t>    f0,0(x30)    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// c[</a:t>
            </a:r>
            <a:r>
              <a:rPr lang="en-US" altLang="en-US" dirty="0" err="1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i</a:t>
            </a:r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][j] = f0</a:t>
            </a:r>
            <a:endParaRPr lang="en-AU" altLang="en-US" dirty="0" smtClean="0">
              <a:solidFill>
                <a:schemeClr val="accent6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690563" indent="-690563">
              <a:lnSpc>
                <a:spcPct val="120000"/>
              </a:lnSpc>
              <a:spcBef>
                <a:spcPts val="0"/>
              </a:spcBef>
              <a:buNone/>
              <a:tabLst>
                <a:tab pos="1147763" algn="l"/>
              </a:tabLst>
              <a:defRPr/>
            </a:pPr>
            <a:r>
              <a:rPr lang="en-AU" altLang="en-US" dirty="0" smtClean="0">
                <a:latin typeface="Lucida Console" panose="020B0609040504020204" pitchFamily="49" charset="0"/>
              </a:rPr>
              <a:t>        </a:t>
            </a:r>
            <a:r>
              <a:rPr lang="en-AU" altLang="en-US" dirty="0" err="1" smtClean="0">
                <a:latin typeface="Lucida Console" panose="020B0609040504020204" pitchFamily="49" charset="0"/>
              </a:rPr>
              <a:t>addi</a:t>
            </a:r>
            <a:r>
              <a:rPr lang="en-AU" altLang="en-US" dirty="0" smtClean="0">
                <a:latin typeface="Lucida Console" panose="020B0609040504020204" pitchFamily="49" charset="0"/>
              </a:rPr>
              <a:t>   x6,x6,1      </a:t>
            </a:r>
            <a:r>
              <a:rPr lang="en-AU" altLang="en-US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// j = j + 1</a:t>
            </a:r>
          </a:p>
          <a:p>
            <a:pPr marL="690563" indent="-690563">
              <a:lnSpc>
                <a:spcPct val="120000"/>
              </a:lnSpc>
              <a:spcBef>
                <a:spcPts val="0"/>
              </a:spcBef>
              <a:buNone/>
              <a:tabLst>
                <a:tab pos="1147763" algn="l"/>
              </a:tabLst>
              <a:defRPr/>
            </a:pPr>
            <a:r>
              <a:rPr lang="en-AU" altLang="en-US" dirty="0" smtClean="0">
                <a:latin typeface="Lucida Console" panose="020B0609040504020204" pitchFamily="49" charset="0"/>
              </a:rPr>
              <a:t>        </a:t>
            </a:r>
            <a:r>
              <a:rPr lang="en-AU" altLang="en-US" dirty="0" err="1" smtClean="0">
                <a:latin typeface="Lucida Console" panose="020B0609040504020204" pitchFamily="49" charset="0"/>
              </a:rPr>
              <a:t>bltu</a:t>
            </a:r>
            <a:r>
              <a:rPr lang="en-AU" altLang="en-US" dirty="0" smtClean="0">
                <a:latin typeface="Lucida Console" panose="020B0609040504020204" pitchFamily="49" charset="0"/>
              </a:rPr>
              <a:t>   x6,x28,L2    </a:t>
            </a:r>
            <a:r>
              <a:rPr lang="en-AU" altLang="en-US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// if (j &lt; 32) go to L2</a:t>
            </a:r>
          </a:p>
          <a:p>
            <a:pPr marL="690563" indent="-690563">
              <a:lnSpc>
                <a:spcPct val="120000"/>
              </a:lnSpc>
              <a:spcBef>
                <a:spcPts val="0"/>
              </a:spcBef>
              <a:buNone/>
              <a:tabLst>
                <a:tab pos="1147763" algn="l"/>
              </a:tabLst>
              <a:defRPr/>
            </a:pPr>
            <a:r>
              <a:rPr lang="en-AU" altLang="en-US" dirty="0" smtClean="0">
                <a:latin typeface="Lucida Console" panose="020B0609040504020204" pitchFamily="49" charset="0"/>
              </a:rPr>
              <a:t>        </a:t>
            </a:r>
            <a:r>
              <a:rPr lang="en-AU" altLang="en-US" dirty="0" err="1" smtClean="0">
                <a:latin typeface="Lucida Console" panose="020B0609040504020204" pitchFamily="49" charset="0"/>
              </a:rPr>
              <a:t>addi</a:t>
            </a:r>
            <a:r>
              <a:rPr lang="en-AU" altLang="en-US" dirty="0" smtClean="0">
                <a:latin typeface="Lucida Console" panose="020B0609040504020204" pitchFamily="49" charset="0"/>
              </a:rPr>
              <a:t>   x5,x5,1      </a:t>
            </a:r>
            <a:r>
              <a:rPr lang="en-AU" altLang="en-US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// </a:t>
            </a:r>
            <a:r>
              <a:rPr lang="en-AU" altLang="en-US" dirty="0" err="1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i</a:t>
            </a:r>
            <a:r>
              <a:rPr lang="en-AU" altLang="en-US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 = </a:t>
            </a:r>
            <a:r>
              <a:rPr lang="en-AU" altLang="en-US" dirty="0" err="1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i</a:t>
            </a:r>
            <a:r>
              <a:rPr lang="en-AU" altLang="en-US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 + 1</a:t>
            </a:r>
          </a:p>
          <a:p>
            <a:pPr marL="690563" indent="-690563">
              <a:lnSpc>
                <a:spcPct val="120000"/>
              </a:lnSpc>
              <a:spcBef>
                <a:spcPts val="0"/>
              </a:spcBef>
              <a:buNone/>
              <a:tabLst>
                <a:tab pos="1147763" algn="l"/>
              </a:tabLst>
              <a:defRPr/>
            </a:pPr>
            <a:r>
              <a:rPr lang="en-AU" altLang="en-US" dirty="0" smtClean="0">
                <a:latin typeface="Lucida Console" panose="020B0609040504020204" pitchFamily="49" charset="0"/>
              </a:rPr>
              <a:t>        </a:t>
            </a:r>
            <a:r>
              <a:rPr lang="en-AU" altLang="en-US" dirty="0" err="1" smtClean="0">
                <a:latin typeface="Lucida Console" panose="020B0609040504020204" pitchFamily="49" charset="0"/>
              </a:rPr>
              <a:t>bltu</a:t>
            </a:r>
            <a:r>
              <a:rPr lang="en-AU" altLang="en-US" dirty="0" smtClean="0">
                <a:latin typeface="Lucida Console" panose="020B0609040504020204" pitchFamily="49" charset="0"/>
              </a:rPr>
              <a:t>   x5,x28,L1    </a:t>
            </a:r>
            <a:r>
              <a:rPr lang="en-AU" altLang="en-US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// if (</a:t>
            </a:r>
            <a:r>
              <a:rPr lang="en-AU" altLang="en-US" dirty="0" err="1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i</a:t>
            </a:r>
            <a:r>
              <a:rPr lang="en-AU" altLang="en-US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 &lt; 32) go to L1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25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FP Example: Array Multiplication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1178053"/>
            <a:ext cx="10515600" cy="5305874"/>
          </a:xfrm>
        </p:spPr>
        <p:txBody>
          <a:bodyPr>
            <a:noAutofit/>
          </a:bodyPr>
          <a:lstStyle/>
          <a:p>
            <a:r>
              <a:rPr lang="en-US" altLang="en-US" dirty="0" smtClean="0"/>
              <a:t>IEEE Std 754 specifies additional rounding control</a:t>
            </a:r>
          </a:p>
          <a:p>
            <a:pPr lvl="1"/>
            <a:r>
              <a:rPr lang="en-US" altLang="en-US" dirty="0" smtClean="0"/>
              <a:t>Extra bits of precision (guard, round, sticky)</a:t>
            </a:r>
          </a:p>
          <a:p>
            <a:pPr lvl="1"/>
            <a:r>
              <a:rPr lang="en-US" altLang="en-US" dirty="0" smtClean="0"/>
              <a:t>Choice of rounding modes</a:t>
            </a:r>
          </a:p>
          <a:p>
            <a:pPr lvl="1"/>
            <a:r>
              <a:rPr lang="en-US" altLang="en-US" dirty="0" smtClean="0"/>
              <a:t>Allows programmer to fine-tune numerical behavior of a computation</a:t>
            </a:r>
          </a:p>
          <a:p>
            <a:r>
              <a:rPr lang="en-US" altLang="en-US" dirty="0" smtClean="0"/>
              <a:t>Not all FP units implement all options</a:t>
            </a:r>
          </a:p>
          <a:p>
            <a:pPr lvl="1"/>
            <a:r>
              <a:rPr lang="en-US" altLang="en-US" dirty="0" smtClean="0"/>
              <a:t>Most programming languages and FP libraries just use defaults</a:t>
            </a:r>
          </a:p>
          <a:p>
            <a:r>
              <a:rPr lang="en-US" altLang="en-US" dirty="0" smtClean="0"/>
              <a:t>Trade-off between hardware complexity, performance, and market requirements</a:t>
            </a:r>
            <a:endParaRPr lang="en-AU" altLang="en-US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26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Accurate Arithmetic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1178053"/>
            <a:ext cx="10515600" cy="4902113"/>
          </a:xfrm>
        </p:spPr>
        <p:txBody>
          <a:bodyPr>
            <a:normAutofit/>
          </a:bodyPr>
          <a:lstStyle/>
          <a:p>
            <a:r>
              <a:rPr lang="en-AU" altLang="en-US" dirty="0" smtClean="0"/>
              <a:t>Parallel programs may interleave operations in unexpected orders</a:t>
            </a:r>
          </a:p>
          <a:p>
            <a:pPr lvl="1"/>
            <a:r>
              <a:rPr lang="en-AU" altLang="en-US" dirty="0" smtClean="0"/>
              <a:t>Assumptions of </a:t>
            </a:r>
            <a:r>
              <a:rPr lang="en-AU" altLang="en-US" dirty="0" err="1" smtClean="0"/>
              <a:t>associativity</a:t>
            </a:r>
            <a:r>
              <a:rPr lang="en-AU" altLang="en-US" dirty="0" smtClean="0"/>
              <a:t> may fail</a:t>
            </a:r>
          </a:p>
          <a:p>
            <a:pPr lvl="1"/>
            <a:endParaRPr lang="en-AU" altLang="en-US" dirty="0" smtClean="0"/>
          </a:p>
          <a:p>
            <a:pPr lvl="1"/>
            <a:endParaRPr lang="en-AU" altLang="en-US" dirty="0" smtClean="0"/>
          </a:p>
          <a:p>
            <a:pPr lvl="1"/>
            <a:endParaRPr lang="en-AU" altLang="en-US" dirty="0" smtClean="0"/>
          </a:p>
          <a:p>
            <a:pPr lvl="1"/>
            <a:endParaRPr lang="en-AU" altLang="en-US" dirty="0" smtClean="0"/>
          </a:p>
          <a:p>
            <a:r>
              <a:rPr lang="en-AU" altLang="en-US" dirty="0" smtClean="0"/>
              <a:t>Need to validate parallel programs under varying degrees of parallelism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27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 err="1" smtClean="0"/>
              <a:t>Associativity</a:t>
            </a:r>
            <a:endParaRPr lang="ru-RU" dirty="0"/>
          </a:p>
        </p:txBody>
      </p:sp>
      <p:graphicFrame>
        <p:nvGraphicFramePr>
          <p:cNvPr id="20484" name="Object 5"/>
          <p:cNvGraphicFramePr>
            <a:graphicFrameLocks noChangeAspect="1"/>
          </p:cNvGraphicFramePr>
          <p:nvPr/>
        </p:nvGraphicFramePr>
        <p:xfrm>
          <a:off x="3624201" y="2840924"/>
          <a:ext cx="5238750" cy="1914525"/>
        </p:xfrm>
        <a:graphic>
          <a:graphicData uri="http://schemas.openxmlformats.org/presentationml/2006/ole">
            <p:oleObj spid="_x0000_s20485" name="Worksheet" r:id="rId3" imgW="5305330" imgH="1914573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Important for scientific code</a:t>
            </a:r>
          </a:p>
          <a:p>
            <a:pPr lvl="1"/>
            <a:r>
              <a:rPr lang="en-US" altLang="en-US" dirty="0" smtClean="0"/>
              <a:t>But for everyday consumer use?</a:t>
            </a:r>
          </a:p>
          <a:p>
            <a:pPr lvl="2"/>
            <a:r>
              <a:rPr lang="en-US" altLang="en-US" dirty="0" smtClean="0"/>
              <a:t>“My bank balance is out by 0.0002¢!” </a:t>
            </a:r>
            <a:r>
              <a:rPr lang="en-US" altLang="en-US" dirty="0" smtClean="0">
                <a:sym typeface="Wingdings" pitchFamily="2" charset="2"/>
              </a:rPr>
              <a:t></a:t>
            </a:r>
          </a:p>
          <a:p>
            <a:pPr lvl="2"/>
            <a:endParaRPr lang="en-US" altLang="en-US" dirty="0" smtClean="0">
              <a:sym typeface="Wingdings" pitchFamily="2" charset="2"/>
            </a:endParaRPr>
          </a:p>
          <a:p>
            <a:r>
              <a:rPr lang="en-US" altLang="en-US" dirty="0" smtClean="0"/>
              <a:t>The Intel Pentium FDIV bug</a:t>
            </a:r>
          </a:p>
          <a:p>
            <a:pPr lvl="1"/>
            <a:r>
              <a:rPr lang="en-US" altLang="en-US" dirty="0" smtClean="0"/>
              <a:t>The market expects accuracy</a:t>
            </a:r>
          </a:p>
          <a:p>
            <a:pPr lvl="1"/>
            <a:r>
              <a:rPr lang="en-US" altLang="en-US" dirty="0" smtClean="0"/>
              <a:t>See Colwell, </a:t>
            </a:r>
            <a:r>
              <a:rPr lang="en-US" altLang="en-US" i="1" dirty="0" smtClean="0"/>
              <a:t>The Pentium Chronicles</a:t>
            </a:r>
            <a:endParaRPr lang="en-US" altLang="en-US" dirty="0" smtClean="0"/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28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Who Cares About FP Accuracy?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 dirty="0" smtClean="0"/>
              <a:t>Bits have no inherent meaning</a:t>
            </a:r>
          </a:p>
          <a:p>
            <a:pPr lvl="1"/>
            <a:r>
              <a:rPr lang="en-AU" altLang="en-US" dirty="0" smtClean="0"/>
              <a:t>Interpretation depends on the instructions applied</a:t>
            </a:r>
          </a:p>
          <a:p>
            <a:pPr lvl="1"/>
            <a:endParaRPr lang="en-AU" altLang="en-US" dirty="0" smtClean="0"/>
          </a:p>
          <a:p>
            <a:r>
              <a:rPr lang="en-AU" altLang="en-US" dirty="0" smtClean="0"/>
              <a:t>Computer representations of numbers</a:t>
            </a:r>
          </a:p>
          <a:p>
            <a:pPr lvl="1"/>
            <a:r>
              <a:rPr lang="en-AU" altLang="en-US" dirty="0" smtClean="0"/>
              <a:t>Finite range and precision</a:t>
            </a:r>
          </a:p>
          <a:p>
            <a:pPr lvl="1"/>
            <a:r>
              <a:rPr lang="en-AU" altLang="en-US" dirty="0" smtClean="0"/>
              <a:t>Need to account for this in programs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29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Concluding Remarks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3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Floating-Point Standard</a:t>
            </a:r>
            <a:endParaRPr lang="ru-RU" sz="4800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37428"/>
            <a:ext cx="10515600" cy="474773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/>
              <a:t>Defined by </a:t>
            </a:r>
            <a:r>
              <a:rPr lang="en-US" altLang="en-US" sz="3600" b="1" dirty="0" smtClean="0"/>
              <a:t>IEEE Std 754-1985</a:t>
            </a:r>
          </a:p>
          <a:p>
            <a:pPr eaLnBrk="1" hangingPunct="1"/>
            <a:r>
              <a:rPr lang="en-US" altLang="en-US" sz="3600" dirty="0" smtClean="0"/>
              <a:t>Developed in response to divergence of representations</a:t>
            </a:r>
          </a:p>
          <a:p>
            <a:pPr lvl="1" eaLnBrk="1" hangingPunct="1"/>
            <a:r>
              <a:rPr lang="en-US" altLang="en-US" sz="3200" b="1" dirty="0" smtClean="0"/>
              <a:t>Portability</a:t>
            </a:r>
            <a:r>
              <a:rPr lang="en-US" altLang="en-US" sz="3200" dirty="0" smtClean="0"/>
              <a:t> issues for scientific code</a:t>
            </a:r>
          </a:p>
          <a:p>
            <a:pPr eaLnBrk="1" hangingPunct="1"/>
            <a:r>
              <a:rPr lang="en-US" altLang="en-US" sz="3600" dirty="0" smtClean="0"/>
              <a:t>Now almost universally adopted</a:t>
            </a:r>
          </a:p>
          <a:p>
            <a:pPr eaLnBrk="1" hangingPunct="1"/>
            <a:r>
              <a:rPr lang="en-US" altLang="en-US" sz="3600" dirty="0" smtClean="0"/>
              <a:t>Two representations</a:t>
            </a:r>
          </a:p>
          <a:p>
            <a:pPr lvl="1" eaLnBrk="1" hangingPunct="1"/>
            <a:r>
              <a:rPr lang="en-US" altLang="en-US" sz="3200" b="1" dirty="0" smtClean="0"/>
              <a:t>Single precision </a:t>
            </a:r>
            <a:r>
              <a:rPr lang="en-US" altLang="en-US" sz="3200" dirty="0" smtClean="0"/>
              <a:t>(32-bit)</a:t>
            </a:r>
          </a:p>
          <a:p>
            <a:pPr lvl="1" eaLnBrk="1" hangingPunct="1"/>
            <a:r>
              <a:rPr lang="en-US" altLang="en-US" sz="3200" b="1" dirty="0" smtClean="0"/>
              <a:t>Double precision</a:t>
            </a:r>
            <a:r>
              <a:rPr lang="en-US" altLang="en-US" sz="3200" dirty="0" smtClean="0"/>
              <a:t> (64-bit) </a:t>
            </a:r>
            <a:endParaRPr lang="en-AU" alt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ISAs support arithmetic</a:t>
            </a:r>
          </a:p>
          <a:p>
            <a:pPr lvl="1"/>
            <a:r>
              <a:rPr lang="en-US" altLang="en-US" dirty="0" smtClean="0"/>
              <a:t>Signed and unsigned integers</a:t>
            </a:r>
          </a:p>
          <a:p>
            <a:pPr lvl="1"/>
            <a:r>
              <a:rPr lang="en-US" altLang="en-US" dirty="0" smtClean="0"/>
              <a:t>Floating-point approximation to </a:t>
            </a:r>
            <a:r>
              <a:rPr lang="en-US" altLang="en-US" dirty="0" err="1" smtClean="0"/>
              <a:t>reals</a:t>
            </a:r>
            <a:endParaRPr lang="en-US" altLang="en-US" dirty="0" smtClean="0"/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Bounded range and precision</a:t>
            </a:r>
          </a:p>
          <a:p>
            <a:pPr lvl="1"/>
            <a:r>
              <a:rPr lang="en-US" altLang="en-US" dirty="0" smtClean="0"/>
              <a:t>Operations can overflow and underflow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30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Concluding Remarks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64999" y="472120"/>
            <a:ext cx="7524751" cy="5262979"/>
          </a:xfrm>
          <a:prstGeom prst="rect">
            <a:avLst/>
          </a:prstGeom>
          <a:noFill/>
          <a:ln>
            <a:noFill/>
          </a:ln>
          <a:scene3d>
            <a:camera prst="perspectiveRelaxed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.text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__start: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 t1, zero, 0x18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 t2, zero, 0x21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cycle: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 t1, t2, done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slt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 t0, t1, t2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bne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 t0, zero, 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if_less</a:t>
            </a:r>
            <a:endParaRPr lang="en-US" sz="2400" dirty="0" smtClean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nop</a:t>
            </a:r>
            <a:endParaRPr lang="en-US" sz="2400" dirty="0" smtClean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sub t1, t1, t2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j cycle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nop</a:t>
            </a:r>
            <a:endParaRPr lang="en-US" sz="2400" dirty="0" smtClean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if_less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:	sub t2, t2, t1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j cycle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done:		add t3, t1, zero</a:t>
            </a:r>
            <a:endParaRPr lang="ru-RU" sz="2400" b="0" cap="none" spc="0" dirty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Questions?</a:t>
            </a:r>
            <a:endParaRPr lang="ru-RU" sz="40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31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1787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4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Floating-Point Format</a:t>
            </a:r>
            <a:endParaRPr lang="ru-RU" dirty="0"/>
          </a:p>
        </p:txBody>
      </p:sp>
      <p:sp>
        <p:nvSpPr>
          <p:cNvPr id="5" name="Rectangle 11"/>
          <p:cNvSpPr txBox="1">
            <a:spLocks noChangeArrowheads="1"/>
          </p:cNvSpPr>
          <p:nvPr/>
        </p:nvSpPr>
        <p:spPr>
          <a:xfrm>
            <a:off x="814838" y="3074710"/>
            <a:ext cx="10537969" cy="3219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327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327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sign bit (0 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327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 non-negative, 1  negative)</a:t>
            </a:r>
          </a:p>
          <a:p>
            <a:pPr marL="228600" marR="0" lvl="0" indent="-22860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327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Normalized </a:t>
            </a:r>
            <a:r>
              <a:rPr kumimoji="0" lang="en-US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7327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significand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327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: 1.0 ≤ |</a:t>
            </a:r>
            <a:r>
              <a:rPr kumimoji="0" lang="en-US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7327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significand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327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| &lt; 2.0</a:t>
            </a:r>
          </a:p>
          <a:p>
            <a:pPr marL="685800" marR="0" lvl="1" indent="-228600" algn="l" defTabSz="914400" rtl="0" eaLnBrk="1" fontAlgn="auto" latinLnBrk="0" hangingPunct="1">
              <a:spcAft>
                <a:spcPts val="0"/>
              </a:spcAft>
              <a:buClr>
                <a:srgbClr val="F7B217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327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Always has a leading pre-binary-point 1 bit, so no need to represent it explicitly (hidden bit)</a:t>
            </a:r>
          </a:p>
          <a:p>
            <a:pPr marL="685800" marR="0" lvl="1" indent="-228600" algn="l" defTabSz="914400" rtl="0" eaLnBrk="1" fontAlgn="auto" latinLnBrk="0" hangingPunct="1">
              <a:spcAft>
                <a:spcPts val="0"/>
              </a:spcAft>
              <a:buClr>
                <a:srgbClr val="F7B217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7327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Significand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327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is </a:t>
            </a: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327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Fraction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327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with the “1.” restored</a:t>
            </a:r>
          </a:p>
          <a:p>
            <a:pPr marL="228600" marR="0" lvl="0" indent="-22860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327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Exponent</a:t>
            </a: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327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: excess representation: actual exponent + Bias</a:t>
            </a:r>
          </a:p>
          <a:p>
            <a:pPr marL="685800" marR="0" lvl="1" indent="-228600" algn="l" defTabSz="914400" rtl="0" eaLnBrk="1" fontAlgn="auto" latinLnBrk="0" hangingPunct="1">
              <a:spcAft>
                <a:spcPts val="0"/>
              </a:spcAft>
              <a:buClr>
                <a:srgbClr val="F7B217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327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Ensures exponent is unsigned</a:t>
            </a:r>
          </a:p>
          <a:p>
            <a:pPr marL="685800" marR="0" lvl="1" indent="-228600" algn="l" defTabSz="914400" rtl="0" eaLnBrk="1" fontAlgn="auto" latinLnBrk="0" hangingPunct="1">
              <a:spcAft>
                <a:spcPts val="0"/>
              </a:spcAft>
              <a:buClr>
                <a:srgbClr val="F7B217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327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Single: Bias = 127; Double: Bias = 1203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235650" y="1751450"/>
            <a:ext cx="358775" cy="469900"/>
          </a:xfrm>
          <a:prstGeom prst="rect">
            <a:avLst/>
          </a:prstGeom>
          <a:noFill/>
          <a:ln w="25400">
            <a:solidFill>
              <a:srgbClr val="2F5CB5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 dirty="0"/>
              <a:t>S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594425" y="1751450"/>
            <a:ext cx="1584325" cy="469900"/>
          </a:xfrm>
          <a:prstGeom prst="rect">
            <a:avLst/>
          </a:prstGeom>
          <a:noFill/>
          <a:ln w="25400">
            <a:solidFill>
              <a:srgbClr val="2F5CB5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 dirty="0"/>
              <a:t>Exponent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180338" y="1751450"/>
            <a:ext cx="3671887" cy="469900"/>
          </a:xfrm>
          <a:prstGeom prst="rect">
            <a:avLst/>
          </a:prstGeom>
          <a:noFill/>
          <a:ln w="25400">
            <a:solidFill>
              <a:srgbClr val="2F5CB5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 dirty="0"/>
              <a:t>Fraction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522988" y="1042600"/>
            <a:ext cx="1857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 dirty="0">
                <a:solidFill>
                  <a:srgbClr val="2F5CB5"/>
                </a:solidFill>
                <a:latin typeface="Tahoma" pitchFamily="34" charset="0"/>
              </a:rPr>
              <a:t>single: 8 bits</a:t>
            </a:r>
            <a:br>
              <a:rPr lang="en-US" altLang="en-US" sz="2000" dirty="0">
                <a:solidFill>
                  <a:srgbClr val="2F5CB5"/>
                </a:solidFill>
                <a:latin typeface="Tahoma" pitchFamily="34" charset="0"/>
              </a:rPr>
            </a:br>
            <a:r>
              <a:rPr lang="en-US" altLang="en-US" sz="2000" dirty="0">
                <a:solidFill>
                  <a:srgbClr val="2F5CB5"/>
                </a:solidFill>
                <a:latin typeface="Tahoma" pitchFamily="34" charset="0"/>
              </a:rPr>
              <a:t>double: 11 bits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113788" y="1030725"/>
            <a:ext cx="1857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 dirty="0">
                <a:solidFill>
                  <a:srgbClr val="2F5CB5"/>
                </a:solidFill>
                <a:latin typeface="Tahoma" pitchFamily="34" charset="0"/>
              </a:rPr>
              <a:t>single: 23 bits</a:t>
            </a:r>
            <a:br>
              <a:rPr lang="en-US" altLang="en-US" sz="2000" dirty="0">
                <a:solidFill>
                  <a:srgbClr val="2F5CB5"/>
                </a:solidFill>
                <a:latin typeface="Tahoma" pitchFamily="34" charset="0"/>
              </a:rPr>
            </a:br>
            <a:r>
              <a:rPr lang="en-US" altLang="en-US" sz="2000" dirty="0">
                <a:solidFill>
                  <a:srgbClr val="2F5CB5"/>
                </a:solidFill>
                <a:latin typeface="Tahoma" pitchFamily="34" charset="0"/>
              </a:rPr>
              <a:t>double: 52 bits</a:t>
            </a:r>
          </a:p>
        </p:txBody>
      </p:sp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3115125" y="2405750"/>
          <a:ext cx="5867400" cy="546100"/>
        </p:xfrm>
        <a:graphic>
          <a:graphicData uri="http://schemas.openxmlformats.org/presentationml/2006/ole">
            <p:oleObj spid="_x0000_s1027" name="Уравнение" r:id="rId3" imgW="24511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Exponents 00000000 and 11111111 reserved</a:t>
            </a:r>
          </a:p>
          <a:p>
            <a:r>
              <a:rPr lang="en-US" altLang="en-US" dirty="0" smtClean="0"/>
              <a:t>Smallest value</a:t>
            </a:r>
          </a:p>
          <a:p>
            <a:pPr lvl="1"/>
            <a:r>
              <a:rPr lang="en-US" altLang="en-US" sz="2800" dirty="0" smtClean="0"/>
              <a:t>Exponent: 00000001 </a:t>
            </a:r>
            <a:r>
              <a:rPr lang="en-US" altLang="en-US" sz="2800" dirty="0" smtClean="0">
                <a:sym typeface="Symbol" pitchFamily="18" charset="2"/>
              </a:rPr>
              <a:t> actual exponent = 1 – 127 = –126</a:t>
            </a:r>
          </a:p>
          <a:p>
            <a:pPr lvl="1"/>
            <a:r>
              <a:rPr lang="en-US" altLang="en-US" sz="2800" dirty="0" smtClean="0">
                <a:sym typeface="Symbol" pitchFamily="18" charset="2"/>
              </a:rPr>
              <a:t>Fraction: 000…00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sym typeface="Symbol" pitchFamily="18" charset="2"/>
              </a:rPr>
              <a:t> </a:t>
            </a:r>
            <a:r>
              <a:rPr lang="en-US" altLang="en-US" sz="2800" dirty="0" err="1" smtClean="0">
                <a:sym typeface="Symbol" pitchFamily="18" charset="2"/>
              </a:rPr>
              <a:t>significand</a:t>
            </a:r>
            <a:r>
              <a:rPr lang="en-US" altLang="en-US" sz="2800" dirty="0" smtClean="0">
                <a:sym typeface="Symbol" pitchFamily="18" charset="2"/>
              </a:rPr>
              <a:t> = 1.0</a:t>
            </a:r>
          </a:p>
          <a:p>
            <a:pPr lvl="1"/>
            <a:r>
              <a:rPr lang="en-US" altLang="en-US" sz="2800" dirty="0" smtClean="0">
                <a:sym typeface="Symbol" pitchFamily="18" charset="2"/>
              </a:rPr>
              <a:t>±1.0 × 2</a:t>
            </a:r>
            <a:r>
              <a:rPr lang="en-US" altLang="en-US" sz="2800" baseline="30000" dirty="0" smtClean="0">
                <a:sym typeface="Symbol" pitchFamily="18" charset="2"/>
              </a:rPr>
              <a:t>–126</a:t>
            </a:r>
            <a:r>
              <a:rPr lang="en-US" altLang="en-US" sz="2800" dirty="0" smtClean="0">
                <a:sym typeface="Symbol" pitchFamily="18" charset="2"/>
              </a:rPr>
              <a:t> ≈ ±1.2 × 10</a:t>
            </a:r>
            <a:r>
              <a:rPr lang="en-US" altLang="en-US" sz="2800" baseline="30000" dirty="0" smtClean="0">
                <a:sym typeface="Symbol" pitchFamily="18" charset="2"/>
              </a:rPr>
              <a:t>–38</a:t>
            </a:r>
          </a:p>
          <a:p>
            <a:r>
              <a:rPr lang="en-US" altLang="en-US" dirty="0" smtClean="0">
                <a:sym typeface="Symbol" pitchFamily="18" charset="2"/>
              </a:rPr>
              <a:t>Largest value</a:t>
            </a:r>
          </a:p>
          <a:p>
            <a:pPr lvl="1"/>
            <a:r>
              <a:rPr lang="en-US" altLang="en-US" sz="2800" dirty="0" smtClean="0">
                <a:sym typeface="Symbol" pitchFamily="18" charset="2"/>
              </a:rPr>
              <a:t>exponent: 11111110  actual exponent = 254 – 127 = +127</a:t>
            </a:r>
          </a:p>
          <a:p>
            <a:pPr lvl="1"/>
            <a:r>
              <a:rPr lang="en-US" altLang="en-US" sz="2800" dirty="0" smtClean="0">
                <a:sym typeface="Symbol" pitchFamily="18" charset="2"/>
              </a:rPr>
              <a:t>Fraction: 111…11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sym typeface="Symbol" pitchFamily="18" charset="2"/>
              </a:rPr>
              <a:t> </a:t>
            </a:r>
            <a:r>
              <a:rPr lang="en-US" altLang="en-US" sz="2800" dirty="0" err="1" smtClean="0">
                <a:sym typeface="Symbol" pitchFamily="18" charset="2"/>
              </a:rPr>
              <a:t>significand</a:t>
            </a:r>
            <a:r>
              <a:rPr lang="en-US" altLang="en-US" sz="2800" dirty="0" smtClean="0">
                <a:sym typeface="Symbol" pitchFamily="18" charset="2"/>
              </a:rPr>
              <a:t> ≈ 2.0</a:t>
            </a:r>
          </a:p>
          <a:p>
            <a:pPr lvl="1"/>
            <a:r>
              <a:rPr lang="en-US" altLang="en-US" sz="2800" dirty="0" smtClean="0">
                <a:sym typeface="Symbol" pitchFamily="18" charset="2"/>
              </a:rPr>
              <a:t>±2.0 × 2</a:t>
            </a:r>
            <a:r>
              <a:rPr lang="en-US" altLang="en-US" sz="2800" baseline="30000" dirty="0" smtClean="0">
                <a:sym typeface="Symbol" pitchFamily="18" charset="2"/>
              </a:rPr>
              <a:t>+127</a:t>
            </a:r>
            <a:r>
              <a:rPr lang="en-US" altLang="en-US" sz="2800" dirty="0" smtClean="0">
                <a:sym typeface="Symbol" pitchFamily="18" charset="2"/>
              </a:rPr>
              <a:t> ≈ ±3.4 × 10</a:t>
            </a:r>
            <a:r>
              <a:rPr lang="en-US" altLang="en-US" sz="2800" baseline="30000" dirty="0" smtClean="0">
                <a:sym typeface="Symbol" pitchFamily="18" charset="2"/>
              </a:rPr>
              <a:t>+38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5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Single-Precision Range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199" y="1178053"/>
            <a:ext cx="10680865" cy="4997896"/>
          </a:xfrm>
        </p:spPr>
        <p:txBody>
          <a:bodyPr/>
          <a:lstStyle/>
          <a:p>
            <a:r>
              <a:rPr lang="en-US" altLang="en-US" dirty="0" smtClean="0"/>
              <a:t>Exponents 0000…00 and 1111…11 reserved</a:t>
            </a:r>
          </a:p>
          <a:p>
            <a:r>
              <a:rPr lang="en-US" altLang="en-US" dirty="0" smtClean="0"/>
              <a:t>Smallest value</a:t>
            </a:r>
          </a:p>
          <a:p>
            <a:pPr lvl="1"/>
            <a:r>
              <a:rPr lang="en-US" altLang="en-US" sz="2800" dirty="0" smtClean="0"/>
              <a:t>Exponent: 00000000001 </a:t>
            </a:r>
            <a:r>
              <a:rPr lang="en-US" altLang="en-US" sz="2800" dirty="0" smtClean="0">
                <a:sym typeface="Symbol" pitchFamily="18" charset="2"/>
              </a:rPr>
              <a:t> actual exponent = 1 – 1023 = –1022</a:t>
            </a:r>
          </a:p>
          <a:p>
            <a:pPr lvl="1"/>
            <a:r>
              <a:rPr lang="en-US" altLang="en-US" sz="2800" dirty="0" smtClean="0">
                <a:sym typeface="Symbol" pitchFamily="18" charset="2"/>
              </a:rPr>
              <a:t>Fraction: 000…00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sym typeface="Symbol" pitchFamily="18" charset="2"/>
              </a:rPr>
              <a:t> </a:t>
            </a:r>
            <a:r>
              <a:rPr lang="en-US" altLang="en-US" sz="2800" dirty="0" err="1" smtClean="0">
                <a:sym typeface="Symbol" pitchFamily="18" charset="2"/>
              </a:rPr>
              <a:t>significand</a:t>
            </a:r>
            <a:r>
              <a:rPr lang="en-US" altLang="en-US" sz="2800" dirty="0" smtClean="0">
                <a:sym typeface="Symbol" pitchFamily="18" charset="2"/>
              </a:rPr>
              <a:t> = 1.0</a:t>
            </a:r>
          </a:p>
          <a:p>
            <a:pPr lvl="1"/>
            <a:r>
              <a:rPr lang="en-US" altLang="en-US" sz="2800" dirty="0" smtClean="0">
                <a:sym typeface="Symbol" pitchFamily="18" charset="2"/>
              </a:rPr>
              <a:t>±1.0 × 2</a:t>
            </a:r>
            <a:r>
              <a:rPr lang="en-US" altLang="en-US" sz="2800" baseline="30000" dirty="0" smtClean="0">
                <a:sym typeface="Symbol" pitchFamily="18" charset="2"/>
              </a:rPr>
              <a:t>–1022</a:t>
            </a:r>
            <a:r>
              <a:rPr lang="en-US" altLang="en-US" sz="2800" dirty="0" smtClean="0">
                <a:sym typeface="Symbol" pitchFamily="18" charset="2"/>
              </a:rPr>
              <a:t> ≈ ±2.2 × 10</a:t>
            </a:r>
            <a:r>
              <a:rPr lang="en-US" altLang="en-US" sz="2800" baseline="30000" dirty="0" smtClean="0">
                <a:sym typeface="Symbol" pitchFamily="18" charset="2"/>
              </a:rPr>
              <a:t>–308</a:t>
            </a:r>
          </a:p>
          <a:p>
            <a:r>
              <a:rPr lang="en-US" altLang="en-US" dirty="0" smtClean="0">
                <a:sym typeface="Symbol" pitchFamily="18" charset="2"/>
              </a:rPr>
              <a:t>Largest value</a:t>
            </a:r>
          </a:p>
          <a:p>
            <a:pPr lvl="1"/>
            <a:r>
              <a:rPr lang="en-US" altLang="en-US" sz="2800" dirty="0" smtClean="0">
                <a:sym typeface="Symbol" pitchFamily="18" charset="2"/>
              </a:rPr>
              <a:t>Exponent: 11111111110  actual exponent = 2046 – 1023 = +1023</a:t>
            </a:r>
          </a:p>
          <a:p>
            <a:pPr lvl="1"/>
            <a:r>
              <a:rPr lang="en-US" altLang="en-US" sz="2800" dirty="0" smtClean="0">
                <a:sym typeface="Symbol" pitchFamily="18" charset="2"/>
              </a:rPr>
              <a:t>Fraction: 111…11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sym typeface="Symbol" pitchFamily="18" charset="2"/>
              </a:rPr>
              <a:t> </a:t>
            </a:r>
            <a:r>
              <a:rPr lang="en-US" altLang="en-US" sz="2800" dirty="0" err="1" smtClean="0">
                <a:sym typeface="Symbol" pitchFamily="18" charset="2"/>
              </a:rPr>
              <a:t>significand</a:t>
            </a:r>
            <a:r>
              <a:rPr lang="en-US" altLang="en-US" sz="2800" dirty="0" smtClean="0">
                <a:sym typeface="Symbol" pitchFamily="18" charset="2"/>
              </a:rPr>
              <a:t> ≈ 2.0</a:t>
            </a:r>
          </a:p>
          <a:p>
            <a:pPr lvl="1"/>
            <a:r>
              <a:rPr lang="en-US" altLang="en-US" sz="2800" dirty="0" smtClean="0">
                <a:sym typeface="Symbol" pitchFamily="18" charset="2"/>
              </a:rPr>
              <a:t>±2.0 × 2</a:t>
            </a:r>
            <a:r>
              <a:rPr lang="en-US" altLang="en-US" sz="2800" baseline="30000" dirty="0" smtClean="0">
                <a:sym typeface="Symbol" pitchFamily="18" charset="2"/>
              </a:rPr>
              <a:t>+1023</a:t>
            </a:r>
            <a:r>
              <a:rPr lang="en-US" altLang="en-US" sz="2800" dirty="0" smtClean="0">
                <a:sym typeface="Symbol" pitchFamily="18" charset="2"/>
              </a:rPr>
              <a:t> ≈ ±1.8 × 10</a:t>
            </a:r>
            <a:r>
              <a:rPr lang="en-US" altLang="en-US" sz="2800" baseline="30000" dirty="0" smtClean="0">
                <a:sym typeface="Symbol" pitchFamily="18" charset="2"/>
              </a:rPr>
              <a:t>+308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6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Double-Precision Range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4000" dirty="0" smtClean="0"/>
              <a:t>Relative precision</a:t>
            </a:r>
          </a:p>
          <a:p>
            <a:pPr lvl="1"/>
            <a:r>
              <a:rPr lang="en-US" altLang="en-US" dirty="0" smtClean="0"/>
              <a:t>all fraction bits are significant</a:t>
            </a:r>
          </a:p>
          <a:p>
            <a:pPr lvl="1"/>
            <a:r>
              <a:rPr lang="en-US" altLang="en-US" dirty="0" smtClean="0"/>
              <a:t>Single: approx 2</a:t>
            </a:r>
            <a:r>
              <a:rPr lang="en-US" altLang="en-US" baseline="30000" dirty="0" smtClean="0"/>
              <a:t>–23</a:t>
            </a:r>
          </a:p>
          <a:p>
            <a:pPr lvl="2"/>
            <a:r>
              <a:rPr lang="en-US" altLang="en-US" sz="2800" dirty="0" smtClean="0"/>
              <a:t>Equivalent to 23 × log</a:t>
            </a:r>
            <a:r>
              <a:rPr lang="en-US" altLang="en-US" sz="2800" baseline="-25000" dirty="0" smtClean="0"/>
              <a:t>10</a:t>
            </a:r>
            <a:r>
              <a:rPr lang="en-US" altLang="en-US" sz="2800" dirty="0" smtClean="0"/>
              <a:t>2 ≈ 23 × 0.3 ≈ 6 decimal digits of precision</a:t>
            </a:r>
          </a:p>
          <a:p>
            <a:pPr lvl="1"/>
            <a:r>
              <a:rPr lang="en-US" altLang="en-US" dirty="0" smtClean="0"/>
              <a:t>Double: approx 2</a:t>
            </a:r>
            <a:r>
              <a:rPr lang="en-US" altLang="en-US" baseline="30000" dirty="0" smtClean="0"/>
              <a:t>–52</a:t>
            </a:r>
          </a:p>
          <a:p>
            <a:pPr lvl="2"/>
            <a:r>
              <a:rPr lang="en-US" altLang="en-US" sz="2800" dirty="0" smtClean="0"/>
              <a:t>Equivalent to 52 × log</a:t>
            </a:r>
            <a:r>
              <a:rPr lang="en-US" altLang="en-US" sz="2800" baseline="-25000" dirty="0" smtClean="0"/>
              <a:t>10</a:t>
            </a:r>
            <a:r>
              <a:rPr lang="en-US" altLang="en-US" sz="2800" dirty="0" smtClean="0"/>
              <a:t>2 ≈ 52 × 0.3 ≈ 16 decimal digits of precision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7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Floating-Point Precision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Represent –0.75</a:t>
            </a:r>
          </a:p>
          <a:p>
            <a:pPr lvl="1"/>
            <a:r>
              <a:rPr lang="en-US" altLang="en-US" dirty="0" smtClean="0"/>
              <a:t>–0.75 = (–1)</a:t>
            </a:r>
            <a:r>
              <a:rPr lang="en-US" altLang="en-US" baseline="30000" dirty="0" smtClean="0"/>
              <a:t>1</a:t>
            </a:r>
            <a:r>
              <a:rPr lang="en-US" altLang="en-US" dirty="0" smtClean="0"/>
              <a:t> × 1.1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× 2</a:t>
            </a:r>
            <a:r>
              <a:rPr lang="en-US" altLang="en-US" baseline="30000" dirty="0" smtClean="0"/>
              <a:t>–1</a:t>
            </a:r>
          </a:p>
          <a:p>
            <a:pPr lvl="1"/>
            <a:r>
              <a:rPr lang="en-US" altLang="en-US" dirty="0" smtClean="0"/>
              <a:t>S = </a:t>
            </a:r>
            <a:r>
              <a:rPr lang="en-US" altLang="en-US" dirty="0" smtClean="0">
                <a:solidFill>
                  <a:schemeClr val="hlink"/>
                </a:solidFill>
              </a:rPr>
              <a:t>1</a:t>
            </a:r>
          </a:p>
          <a:p>
            <a:pPr lvl="1"/>
            <a:r>
              <a:rPr lang="en-US" altLang="en-US" dirty="0" smtClean="0"/>
              <a:t>Fraction = </a:t>
            </a:r>
            <a:r>
              <a:rPr lang="en-US" altLang="en-US" dirty="0" smtClean="0">
                <a:solidFill>
                  <a:schemeClr val="tx2"/>
                </a:solidFill>
              </a:rPr>
              <a:t>1000…00</a:t>
            </a:r>
            <a:r>
              <a:rPr lang="en-US" altLang="en-US" baseline="-25000" dirty="0" smtClean="0"/>
              <a:t>2</a:t>
            </a:r>
            <a:endParaRPr lang="en-US" altLang="en-US" dirty="0" smtClean="0">
              <a:solidFill>
                <a:schemeClr val="folHlink"/>
              </a:solidFill>
            </a:endParaRPr>
          </a:p>
          <a:p>
            <a:pPr lvl="1"/>
            <a:r>
              <a:rPr lang="en-US" altLang="en-US" dirty="0" smtClean="0"/>
              <a:t>Exponent = –1 + Bias</a:t>
            </a:r>
          </a:p>
          <a:p>
            <a:pPr lvl="2"/>
            <a:r>
              <a:rPr lang="en-US" altLang="en-US" sz="2800" dirty="0" smtClean="0"/>
              <a:t>Single: –1 + 127 = 126 = </a:t>
            </a:r>
            <a:r>
              <a:rPr lang="en-US" altLang="en-US" sz="2800" dirty="0" smtClean="0">
                <a:solidFill>
                  <a:srgbClr val="008000"/>
                </a:solidFill>
              </a:rPr>
              <a:t>01111110</a:t>
            </a:r>
            <a:r>
              <a:rPr lang="en-US" altLang="en-US" sz="2800" baseline="-25000" dirty="0" smtClean="0"/>
              <a:t>2</a:t>
            </a:r>
            <a:endParaRPr lang="en-US" altLang="en-US" sz="2800" dirty="0" smtClean="0"/>
          </a:p>
          <a:p>
            <a:pPr lvl="2"/>
            <a:r>
              <a:rPr lang="en-US" altLang="en-US" sz="2800" dirty="0" smtClean="0"/>
              <a:t>Double: –1 + 1023 = 1022 = </a:t>
            </a:r>
            <a:r>
              <a:rPr lang="en-US" altLang="en-US" sz="2800" dirty="0" smtClean="0">
                <a:solidFill>
                  <a:srgbClr val="008000"/>
                </a:solidFill>
              </a:rPr>
              <a:t>01111111110</a:t>
            </a:r>
            <a:r>
              <a:rPr lang="en-US" altLang="en-US" sz="2800" baseline="-25000" dirty="0" smtClean="0"/>
              <a:t>2</a:t>
            </a:r>
            <a:endParaRPr lang="en-US" altLang="en-US" sz="2800" dirty="0" smtClean="0"/>
          </a:p>
          <a:p>
            <a:r>
              <a:rPr lang="en-US" altLang="en-US" dirty="0" smtClean="0"/>
              <a:t>Single: </a:t>
            </a:r>
            <a:r>
              <a:rPr lang="en-US" altLang="en-US" dirty="0" smtClean="0">
                <a:solidFill>
                  <a:schemeClr val="hlink"/>
                </a:solidFill>
              </a:rPr>
              <a:t>1</a:t>
            </a:r>
            <a:r>
              <a:rPr lang="en-US" altLang="en-US" dirty="0" smtClean="0">
                <a:solidFill>
                  <a:srgbClr val="008000"/>
                </a:solidFill>
              </a:rPr>
              <a:t>01111110</a:t>
            </a:r>
            <a:r>
              <a:rPr lang="en-US" altLang="en-US" dirty="0" smtClean="0">
                <a:solidFill>
                  <a:schemeClr val="tx2"/>
                </a:solidFill>
              </a:rPr>
              <a:t>1000…00</a:t>
            </a:r>
          </a:p>
          <a:p>
            <a:r>
              <a:rPr lang="en-US" altLang="en-US" dirty="0" smtClean="0"/>
              <a:t>Double: </a:t>
            </a:r>
            <a:r>
              <a:rPr lang="en-US" altLang="en-US" dirty="0" smtClean="0">
                <a:solidFill>
                  <a:schemeClr val="hlink"/>
                </a:solidFill>
              </a:rPr>
              <a:t>1</a:t>
            </a:r>
            <a:r>
              <a:rPr lang="en-US" altLang="en-US" dirty="0" smtClean="0">
                <a:solidFill>
                  <a:srgbClr val="008000"/>
                </a:solidFill>
              </a:rPr>
              <a:t>01111111110</a:t>
            </a:r>
            <a:r>
              <a:rPr lang="en-US" altLang="en-US" dirty="0" smtClean="0">
                <a:solidFill>
                  <a:schemeClr val="tx2"/>
                </a:solidFill>
              </a:rPr>
              <a:t>1000…00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8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Floating-Point Example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What number is represented by the single-precision float  </a:t>
            </a:r>
            <a:r>
              <a:rPr lang="en-US" altLang="en-US" dirty="0" smtClean="0">
                <a:solidFill>
                  <a:schemeClr val="hlink"/>
                </a:solidFill>
              </a:rPr>
              <a:t>1</a:t>
            </a:r>
            <a:r>
              <a:rPr lang="en-US" altLang="en-US" dirty="0" smtClean="0">
                <a:solidFill>
                  <a:srgbClr val="008000"/>
                </a:solidFill>
              </a:rPr>
              <a:t>10000001</a:t>
            </a:r>
            <a:r>
              <a:rPr lang="en-US" altLang="en-US" dirty="0" smtClean="0">
                <a:solidFill>
                  <a:schemeClr val="tx2"/>
                </a:solidFill>
              </a:rPr>
              <a:t>01000…00</a:t>
            </a:r>
          </a:p>
          <a:p>
            <a:pPr lvl="1"/>
            <a:r>
              <a:rPr lang="en-US" altLang="en-US" dirty="0" smtClean="0"/>
              <a:t>S = </a:t>
            </a:r>
            <a:r>
              <a:rPr lang="en-US" altLang="en-US" dirty="0" smtClean="0">
                <a:solidFill>
                  <a:schemeClr val="hlink"/>
                </a:solidFill>
              </a:rPr>
              <a:t>1</a:t>
            </a:r>
          </a:p>
          <a:p>
            <a:pPr lvl="1"/>
            <a:r>
              <a:rPr lang="en-US" altLang="en-US" dirty="0" smtClean="0"/>
              <a:t>Fraction = </a:t>
            </a:r>
            <a:r>
              <a:rPr lang="en-US" altLang="en-US" dirty="0" smtClean="0">
                <a:solidFill>
                  <a:schemeClr val="tx2"/>
                </a:solidFill>
              </a:rPr>
              <a:t>01000…00</a:t>
            </a:r>
            <a:r>
              <a:rPr lang="en-US" altLang="en-US" baseline="-25000" dirty="0" smtClean="0"/>
              <a:t>2</a:t>
            </a:r>
            <a:endParaRPr lang="en-US" altLang="en-US" dirty="0" smtClean="0">
              <a:solidFill>
                <a:schemeClr val="folHlink"/>
              </a:solidFill>
            </a:endParaRPr>
          </a:p>
          <a:p>
            <a:pPr lvl="1"/>
            <a:r>
              <a:rPr lang="en-US" altLang="en-US" dirty="0" err="1" smtClean="0"/>
              <a:t>Fxponent</a:t>
            </a:r>
            <a:r>
              <a:rPr lang="en-US" altLang="en-US" dirty="0" smtClean="0"/>
              <a:t> = </a:t>
            </a:r>
            <a:r>
              <a:rPr lang="en-US" altLang="en-US" dirty="0" smtClean="0">
                <a:solidFill>
                  <a:srgbClr val="008000"/>
                </a:solidFill>
              </a:rPr>
              <a:t>10000001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= 129</a:t>
            </a:r>
          </a:p>
          <a:p>
            <a:r>
              <a:rPr lang="en-US" altLang="en-US" dirty="0" smtClean="0"/>
              <a:t>x = (–1)</a:t>
            </a:r>
            <a:r>
              <a:rPr lang="en-US" altLang="en-US" baseline="30000" dirty="0" smtClean="0"/>
              <a:t>1</a:t>
            </a:r>
            <a:r>
              <a:rPr lang="en-US" altLang="en-US" dirty="0" smtClean="0"/>
              <a:t> × (1 + 01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) × 2</a:t>
            </a:r>
            <a:r>
              <a:rPr lang="en-US" altLang="en-US" baseline="30000" dirty="0" smtClean="0"/>
              <a:t>(129 – 127)</a:t>
            </a:r>
            <a:endParaRPr lang="en-US" altLang="en-US" dirty="0" smtClean="0"/>
          </a:p>
          <a:p>
            <a:pPr lvl="1">
              <a:buNone/>
            </a:pPr>
            <a:r>
              <a:rPr lang="en-US" altLang="en-US" sz="3600" dirty="0" smtClean="0"/>
              <a:t>= (–1) × 1.25 × 2</a:t>
            </a:r>
            <a:r>
              <a:rPr lang="en-US" altLang="en-US" sz="3600" baseline="30000" dirty="0" smtClean="0"/>
              <a:t>2</a:t>
            </a:r>
            <a:endParaRPr lang="en-US" altLang="en-US" sz="3600" dirty="0" smtClean="0"/>
          </a:p>
          <a:p>
            <a:pPr lvl="1">
              <a:buNone/>
            </a:pPr>
            <a:r>
              <a:rPr lang="en-US" altLang="en-US" sz="3600" dirty="0" smtClean="0"/>
              <a:t>= –5.0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9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Floating-Point Example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Дымчатое стекло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bg1"/>
        </a:solidFill>
      </a:spPr>
      <a:bodyPr wrap="square" lIns="72000" tIns="25200" rIns="0" bIns="25200" rtlCol="0" anchor="ctr" anchorCtr="0">
        <a:normAutofit/>
      </a:bodyPr>
      <a:lstStyle>
        <a:defPPr>
          <a:defRPr sz="4400" b="0" dirty="0" smtClean="0">
            <a:solidFill>
              <a:srgbClr val="2E5E8E"/>
            </a:solidFill>
            <a:latin typeface="+mj-lt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3882</TotalTime>
  <Words>1614</Words>
  <Application>Microsoft Office PowerPoint</Application>
  <PresentationFormat>Произвольный</PresentationFormat>
  <Paragraphs>331</Paragraphs>
  <Slides>31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31</vt:i4>
      </vt:variant>
    </vt:vector>
  </HeadingPairs>
  <TitlesOfParts>
    <vt:vector size="35" baseType="lpstr">
      <vt:lpstr>Тема Office</vt:lpstr>
      <vt:lpstr>Уравнение</vt:lpstr>
      <vt:lpstr>Equation</vt:lpstr>
      <vt:lpstr>Worksheet</vt:lpstr>
      <vt:lpstr>Computer Architecture and Operating Systems Lecture 7: Floating-Point Format</vt:lpstr>
      <vt:lpstr> Floating-Point Format</vt:lpstr>
      <vt:lpstr>Floating-Point Standard</vt:lpstr>
      <vt:lpstr>IEEE Floating-Point Format</vt:lpstr>
      <vt:lpstr>Single-Precision Range</vt:lpstr>
      <vt:lpstr>Double-Precision Range</vt:lpstr>
      <vt:lpstr>Floating-Point Precision</vt:lpstr>
      <vt:lpstr>Floating-Point Example</vt:lpstr>
      <vt:lpstr>Floating-Point Example</vt:lpstr>
      <vt:lpstr>Denormal Numbers</vt:lpstr>
      <vt:lpstr>Infinities and NaNs</vt:lpstr>
      <vt:lpstr>Special Values</vt:lpstr>
      <vt:lpstr>Floating-Point Addition</vt:lpstr>
      <vt:lpstr>Floating-Point Addition</vt:lpstr>
      <vt:lpstr>FP Adder Hardware</vt:lpstr>
      <vt:lpstr>FP Adder Hardware</vt:lpstr>
      <vt:lpstr>Floating-Point Multiplication</vt:lpstr>
      <vt:lpstr>Floating-Point Multiplication</vt:lpstr>
      <vt:lpstr>FP Arithmetic Hardware</vt:lpstr>
      <vt:lpstr>FP Instructions in RISC-V</vt:lpstr>
      <vt:lpstr>FP Instructions in RISC-V</vt:lpstr>
      <vt:lpstr>FP Example: °F to °C</vt:lpstr>
      <vt:lpstr>FP Example: Array Multiplication</vt:lpstr>
      <vt:lpstr>FP Example: Array Multiplication</vt:lpstr>
      <vt:lpstr>FP Example: Array Multiplication</vt:lpstr>
      <vt:lpstr>Accurate Arithmetic</vt:lpstr>
      <vt:lpstr>Associativity</vt:lpstr>
      <vt:lpstr>Who Cares About FP Accuracy?</vt:lpstr>
      <vt:lpstr>Concluding Remarks</vt:lpstr>
      <vt:lpstr>Concluding Remarks</vt:lpstr>
      <vt:lpstr>Any Questions?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and Operating Systems Lecture 8: Floating-Point Format</dc:title>
  <cp:lastModifiedBy>Sergey</cp:lastModifiedBy>
  <cp:revision>3</cp:revision>
  <dcterms:created xsi:type="dcterms:W3CDTF">2015-11-11T03:30:50Z</dcterms:created>
  <dcterms:modified xsi:type="dcterms:W3CDTF">2021-02-02T08:08:32Z</dcterms:modified>
</cp:coreProperties>
</file>