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322" r:id="rId3"/>
    <p:sldId id="350" r:id="rId4"/>
    <p:sldId id="347" r:id="rId5"/>
    <p:sldId id="348" r:id="rId6"/>
    <p:sldId id="349" r:id="rId7"/>
    <p:sldId id="351" r:id="rId8"/>
    <p:sldId id="352" r:id="rId9"/>
    <p:sldId id="353" r:id="rId10"/>
    <p:sldId id="356" r:id="rId11"/>
    <p:sldId id="357" r:id="rId12"/>
    <p:sldId id="358" r:id="rId13"/>
    <p:sldId id="355" r:id="rId14"/>
    <p:sldId id="359" r:id="rId15"/>
    <p:sldId id="354" r:id="rId16"/>
    <p:sldId id="360" r:id="rId17"/>
    <p:sldId id="361" r:id="rId18"/>
    <p:sldId id="272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амкин Александр Сергеевич" initials="КАС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CB5"/>
    <a:srgbClr val="F7B217"/>
    <a:srgbClr val="1E3272"/>
    <a:srgbClr val="F3B217"/>
    <a:srgbClr val="F07F09"/>
    <a:srgbClr val="FF6600"/>
    <a:srgbClr val="273272"/>
    <a:srgbClr val="F8BA30"/>
    <a:srgbClr val="FFC000"/>
    <a:srgbClr val="2E5E8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32" autoAdjust="0"/>
    <p:restoredTop sz="91484" autoAdjust="0"/>
  </p:normalViewPr>
  <p:slideViewPr>
    <p:cSldViewPr snapToGrid="0">
      <p:cViewPr>
        <p:scale>
          <a:sx n="75" d="100"/>
          <a:sy n="75" d="100"/>
        </p:scale>
        <p:origin x="-75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3072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106195-8D78-4F6F-B8E4-FA67975ACEF5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F301F6-630C-4517-9108-FC1E44EE8C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27279973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8212F1-C3D9-4F2B-8F42-5E960FE8BE51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3B3A5-99BF-45D9-956B-DC57CC23AD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65021395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3B3A5-99BF-45D9-956B-DC57CC23AD97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81791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B3A5-99BF-45D9-956B-DC57CC23AD97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15950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"/>
          <p:cNvSpPr/>
          <p:nvPr userDrawn="1"/>
        </p:nvSpPr>
        <p:spPr>
          <a:xfrm>
            <a:off x="-1" y="2601087"/>
            <a:ext cx="12192001" cy="1603772"/>
          </a:xfrm>
          <a:prstGeom prst="rect">
            <a:avLst/>
          </a:prstGeom>
          <a:solidFill>
            <a:srgbClr val="2F5CB5"/>
          </a:solidFill>
          <a:ln w="19050" cap="sq" cmpd="sng" algn="ctr">
            <a:solidFill>
              <a:srgbClr val="FF6600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6"/>
          <p:cNvSpPr/>
          <p:nvPr userDrawn="1"/>
        </p:nvSpPr>
        <p:spPr>
          <a:xfrm>
            <a:off x="0" y="2545985"/>
            <a:ext cx="12192000" cy="59883"/>
          </a:xfrm>
          <a:prstGeom prst="rect">
            <a:avLst/>
          </a:prstGeom>
          <a:solidFill>
            <a:srgbClr val="F7B217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9"/>
          <p:cNvSpPr/>
          <p:nvPr userDrawn="1"/>
        </p:nvSpPr>
        <p:spPr>
          <a:xfrm>
            <a:off x="0" y="4210574"/>
            <a:ext cx="12192000" cy="45719"/>
          </a:xfrm>
          <a:prstGeom prst="rect">
            <a:avLst/>
          </a:prstGeom>
          <a:solidFill>
            <a:srgbClr val="F7B217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itle 7"/>
          <p:cNvSpPr>
            <a:spLocks noGrp="1"/>
          </p:cNvSpPr>
          <p:nvPr>
            <p:ph type="ctrTitle"/>
          </p:nvPr>
        </p:nvSpPr>
        <p:spPr>
          <a:xfrm>
            <a:off x="0" y="2601227"/>
            <a:ext cx="12192000" cy="1840144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9" name="Рисунок 8" descr="logo_с_hse_cmyk_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934031" y="213770"/>
            <a:ext cx="1704213" cy="2196275"/>
          </a:xfrm>
          <a:prstGeom prst="rect">
            <a:avLst/>
          </a:prstGeom>
        </p:spPr>
      </p:pic>
      <p:pic>
        <p:nvPicPr>
          <p:cNvPr id="10" name="Рисунок 9" descr="Unknown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045713" y="219880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2455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71117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488778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 userDrawn="1"/>
        </p:nvSpPr>
        <p:spPr>
          <a:xfrm>
            <a:off x="838200" y="123553"/>
            <a:ext cx="10515600" cy="842818"/>
          </a:xfrm>
          <a:prstGeom prst="rect">
            <a:avLst/>
          </a:prstGeom>
          <a:solidFill>
            <a:srgbClr val="2F5CB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273272"/>
              </a:solidFill>
            </a:endParaRPr>
          </a:p>
        </p:txBody>
      </p:sp>
      <p:sp>
        <p:nvSpPr>
          <p:cNvPr id="21" name="Овал 20"/>
          <p:cNvSpPr/>
          <p:nvPr userDrawn="1"/>
        </p:nvSpPr>
        <p:spPr>
          <a:xfrm flipV="1">
            <a:off x="10775841" y="6190935"/>
            <a:ext cx="584617" cy="502173"/>
          </a:xfrm>
          <a:prstGeom prst="ellipse">
            <a:avLst/>
          </a:prstGeom>
          <a:solidFill>
            <a:srgbClr val="2F5C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27327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78053"/>
            <a:ext cx="10515600" cy="4997896"/>
          </a:xfrm>
        </p:spPr>
        <p:txBody>
          <a:bodyPr/>
          <a:lstStyle>
            <a:lvl1pPr>
              <a:buFont typeface="Wingdings" pitchFamily="2" charset="2"/>
              <a:buChar char="§"/>
              <a:defRPr sz="3600">
                <a:solidFill>
                  <a:srgbClr val="273272"/>
                </a:solidFill>
              </a:defRPr>
            </a:lvl1pPr>
            <a:lvl2pPr>
              <a:buClr>
                <a:srgbClr val="F7B217"/>
              </a:buClr>
              <a:buFont typeface="Wingdings" pitchFamily="2" charset="2"/>
              <a:buChar char="§"/>
              <a:defRPr sz="3200">
                <a:solidFill>
                  <a:srgbClr val="273272"/>
                </a:solidFill>
              </a:defRPr>
            </a:lvl2pPr>
            <a:lvl3pPr>
              <a:buFont typeface="Wingdings" pitchFamily="2" charset="2"/>
              <a:buChar char="§"/>
              <a:defRPr sz="2400">
                <a:solidFill>
                  <a:srgbClr val="273272"/>
                </a:solidFill>
              </a:defRPr>
            </a:lvl3pPr>
            <a:lvl4pPr>
              <a:defRPr sz="2000">
                <a:solidFill>
                  <a:srgbClr val="273272"/>
                </a:solidFill>
              </a:defRPr>
            </a:lvl4pPr>
            <a:lvl5pPr>
              <a:defRPr sz="1800">
                <a:solidFill>
                  <a:srgbClr val="273272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776031" y="6190938"/>
            <a:ext cx="594673" cy="479419"/>
          </a:xfrm>
        </p:spPr>
        <p:txBody>
          <a:bodyPr/>
          <a:lstStyle>
            <a:lvl1pPr>
              <a:defRPr sz="2000" b="1">
                <a:solidFill>
                  <a:srgbClr val="F7B217"/>
                </a:solidFill>
              </a:defRPr>
            </a:lvl1pPr>
          </a:lstStyle>
          <a:p>
            <a:pPr algn="ctr"/>
            <a:fld id="{1397BFD8-F312-4EF2-A268-44FB4BDDBBB0}" type="slidenum">
              <a:rPr lang="ru-RU" smtClean="0"/>
              <a:pPr algn="ctr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8200" y="107867"/>
            <a:ext cx="10515600" cy="840215"/>
          </a:xfrm>
          <a:noFill/>
          <a:effectLst/>
        </p:spPr>
        <p:txBody>
          <a:bodyPr lIns="72000" tIns="25200" rIns="0" bIns="25200"/>
          <a:lstStyle>
            <a:lvl1pPr algn="ctr">
              <a:lnSpc>
                <a:spcPct val="100000"/>
              </a:lnSpc>
              <a:defRPr sz="4800" b="1">
                <a:solidFill>
                  <a:srgbClr val="F7B217"/>
                </a:solidFill>
              </a:defRPr>
            </a:lvl1pPr>
          </a:lstStyle>
          <a:p>
            <a:r>
              <a:rPr lang="en-US" dirty="0" smtClean="0"/>
              <a:t>Slide Header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256953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67076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10015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75590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89604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2384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27791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527051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68833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600696"/>
            <a:ext cx="12192000" cy="1543791"/>
          </a:xfrm>
          <a:effectLst/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7B217"/>
                </a:solidFill>
              </a:rPr>
              <a:t>Computer Architecture </a:t>
            </a:r>
            <a:r>
              <a:rPr lang="en-US" b="1" dirty="0" smtClean="0"/>
              <a:t>and Operating Systems</a:t>
            </a:r>
            <a:br>
              <a:rPr lang="en-US" b="1" dirty="0" smtClean="0"/>
            </a:br>
            <a:r>
              <a:rPr lang="en-US" b="1" dirty="0" smtClean="0"/>
              <a:t>Lecture </a:t>
            </a:r>
            <a:r>
              <a:rPr lang="ru-RU" b="1" dirty="0" smtClean="0"/>
              <a:t>6</a:t>
            </a:r>
            <a:r>
              <a:rPr lang="en-US" b="1" dirty="0" smtClean="0"/>
              <a:t>: Assembly Programming – Stack</a:t>
            </a:r>
            <a:endParaRPr lang="ru-RU" b="1" dirty="0"/>
          </a:p>
        </p:txBody>
      </p:sp>
      <p:sp>
        <p:nvSpPr>
          <p:cNvPr id="5" name="Subtitle 11"/>
          <p:cNvSpPr>
            <a:spLocks noGrp="1"/>
          </p:cNvSpPr>
          <p:nvPr>
            <p:ph type="subTitle" idx="4294967295"/>
          </p:nvPr>
        </p:nvSpPr>
        <p:spPr>
          <a:xfrm>
            <a:off x="0" y="4423118"/>
            <a:ext cx="12192000" cy="573664"/>
          </a:xfrm>
        </p:spPr>
        <p:txBody>
          <a:bodyPr>
            <a:noAutofit/>
          </a:bodyPr>
          <a:lstStyle/>
          <a:p>
            <a:pPr algn="ctr">
              <a:buNone/>
              <a:defRPr/>
            </a:pPr>
            <a:r>
              <a:rPr lang="en-US" sz="4800" b="1" dirty="0" smtClean="0"/>
              <a:t>Andrei Tatarnikov</a:t>
            </a:r>
            <a:endParaRPr lang="en-US" sz="4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-47500" y="5305305"/>
            <a:ext cx="122395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u="sng" dirty="0" smtClean="0">
                <a:solidFill>
                  <a:srgbClr val="0070C0"/>
                </a:solidFill>
                <a:latin typeface="+mj-lt"/>
                <a:cs typeface="Calibri" pitchFamily="34" charset="0"/>
              </a:rPr>
              <a:t>atatarnikov@hse.ru </a:t>
            </a:r>
          </a:p>
          <a:p>
            <a:pPr algn="ctr">
              <a:defRPr/>
            </a:pPr>
            <a:r>
              <a:rPr lang="en-US" sz="2800" b="1" u="sng" dirty="0" smtClean="0">
                <a:solidFill>
                  <a:srgbClr val="0070C0"/>
                </a:solidFill>
                <a:latin typeface="+mj-lt"/>
                <a:cs typeface="Calibri" pitchFamily="34" charset="0"/>
              </a:rPr>
              <a:t>@andrewt0301</a:t>
            </a:r>
            <a:endParaRPr lang="en-US" sz="2800" b="1" u="sng" dirty="0">
              <a:solidFill>
                <a:srgbClr val="0070C0"/>
              </a:solidFill>
              <a:latin typeface="+mj-lt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9289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000" indent="0" algn="ctr">
              <a:lnSpc>
                <a:spcPct val="100000"/>
              </a:lnSpc>
              <a:buNone/>
            </a:pPr>
            <a:r>
              <a:rPr lang="en-US" dirty="0" smtClean="0"/>
              <a:t>A function can overwrite values of registers. Sometimes is undesirable. There are special rules to handle this issues. They specify who is responsible for saving the registers.</a:t>
            </a:r>
          </a:p>
          <a:p>
            <a:pPr>
              <a:lnSpc>
                <a:spcPct val="100000"/>
              </a:lnSpc>
            </a:pPr>
            <a:r>
              <a:rPr lang="en-US" b="1" dirty="0" err="1" smtClean="0">
                <a:solidFill>
                  <a:srgbClr val="F7B217"/>
                </a:solidFill>
              </a:rPr>
              <a:t>Callee</a:t>
            </a:r>
            <a:r>
              <a:rPr lang="en-US" b="1" dirty="0" smtClean="0">
                <a:solidFill>
                  <a:srgbClr val="F7B217"/>
                </a:solidFill>
              </a:rPr>
              <a:t>-saved register </a:t>
            </a:r>
            <a:r>
              <a:rPr lang="en-US" dirty="0" smtClean="0"/>
              <a:t>is a register saved by the routine being called</a:t>
            </a:r>
          </a:p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rgbClr val="F7B217"/>
                </a:solidFill>
              </a:rPr>
              <a:t>Caller-saved register</a:t>
            </a:r>
            <a:r>
              <a:rPr lang="en-US" dirty="0" smtClean="0"/>
              <a:t> is register saved by the routine making a function call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10</a:t>
            </a:fld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Saving Registers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36816" y="1256430"/>
            <a:ext cx="6712131" cy="499789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3300" b="1" dirty="0" err="1" smtClean="0"/>
              <a:t>int</a:t>
            </a:r>
            <a:r>
              <a:rPr lang="en-US" sz="3300" dirty="0" smtClean="0"/>
              <a:t> leaf_example (</a:t>
            </a:r>
            <a:r>
              <a:rPr lang="en-US" sz="3300" b="1" dirty="0" err="1" smtClean="0"/>
              <a:t>int</a:t>
            </a:r>
            <a:r>
              <a:rPr lang="en-US" sz="3300" dirty="0" smtClean="0"/>
              <a:t> g, </a:t>
            </a:r>
            <a:r>
              <a:rPr lang="en-US" sz="3300" b="1" dirty="0" err="1" smtClean="0"/>
              <a:t>int</a:t>
            </a:r>
            <a:r>
              <a:rPr lang="en-US" sz="3300" dirty="0" smtClean="0"/>
              <a:t> h, </a:t>
            </a:r>
            <a:r>
              <a:rPr lang="en-US" sz="3300" b="1" dirty="0" err="1" smtClean="0"/>
              <a:t>int</a:t>
            </a:r>
            <a:r>
              <a:rPr lang="en-US" sz="3300" dirty="0" smtClean="0"/>
              <a:t> </a:t>
            </a:r>
            <a:r>
              <a:rPr lang="en-US" sz="3300" dirty="0" err="1" smtClean="0"/>
              <a:t>i</a:t>
            </a:r>
            <a:r>
              <a:rPr lang="en-US" sz="3300" dirty="0" smtClean="0"/>
              <a:t>, </a:t>
            </a:r>
            <a:r>
              <a:rPr lang="en-US" sz="3300" b="1" dirty="0" err="1" smtClean="0"/>
              <a:t>int</a:t>
            </a:r>
            <a:r>
              <a:rPr lang="en-US" sz="3300" dirty="0" smtClean="0"/>
              <a:t> j) {</a:t>
            </a:r>
          </a:p>
          <a:p>
            <a:pPr>
              <a:buNone/>
            </a:pPr>
            <a:r>
              <a:rPr lang="en-US" sz="3300" dirty="0" smtClean="0"/>
              <a:t>   </a:t>
            </a:r>
            <a:r>
              <a:rPr lang="en-US" sz="3300" b="1" dirty="0" err="1" smtClean="0"/>
              <a:t>int</a:t>
            </a:r>
            <a:r>
              <a:rPr lang="en-US" sz="3300" dirty="0" smtClean="0"/>
              <a:t> f = (g + h) - (</a:t>
            </a:r>
            <a:r>
              <a:rPr lang="en-US" sz="3300" dirty="0" err="1" smtClean="0"/>
              <a:t>i</a:t>
            </a:r>
            <a:r>
              <a:rPr lang="en-US" sz="3300" dirty="0" smtClean="0"/>
              <a:t> + j);</a:t>
            </a:r>
          </a:p>
          <a:p>
            <a:pPr>
              <a:buNone/>
            </a:pPr>
            <a:r>
              <a:rPr lang="en-US" sz="3300" dirty="0" smtClean="0"/>
              <a:t>   </a:t>
            </a:r>
            <a:r>
              <a:rPr lang="en-US" sz="3300" b="1" dirty="0" smtClean="0"/>
              <a:t>return</a:t>
            </a:r>
            <a:r>
              <a:rPr lang="en-US" sz="3300" dirty="0" smtClean="0"/>
              <a:t> f;</a:t>
            </a:r>
          </a:p>
          <a:p>
            <a:pPr>
              <a:buNone/>
            </a:pPr>
            <a:r>
              <a:rPr lang="en-US" sz="3300" dirty="0" smtClean="0"/>
              <a:t>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Requirements:</a:t>
            </a:r>
          </a:p>
          <a:p>
            <a:r>
              <a:rPr lang="en-US" dirty="0" smtClean="0"/>
              <a:t>﻿arguments g, ..., j in a0 (x10)...a3 (x13)</a:t>
            </a:r>
          </a:p>
          <a:p>
            <a:r>
              <a:rPr lang="en-US" dirty="0" smtClean="0"/>
              <a:t>f in s4 (x20)</a:t>
            </a:r>
          </a:p>
          <a:p>
            <a:r>
              <a:rPr lang="en-US" dirty="0" smtClean="0"/>
              <a:t>temporaries t0 (x5), t1 (x6)</a:t>
            </a:r>
          </a:p>
          <a:p>
            <a:r>
              <a:rPr lang="en-US" dirty="0" smtClean="0"/>
              <a:t>need to save t0, t1, s4 on stack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11</a:t>
            </a:fld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Example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7761513" y="1138865"/>
            <a:ext cx="3341914" cy="536643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800" b="1" i="1" dirty="0" smtClean="0"/>
              <a:t>leaf_example</a:t>
            </a:r>
            <a:r>
              <a:rPr lang="en-US" sz="2800" dirty="0" smtClean="0"/>
              <a:t>:</a:t>
            </a:r>
          </a:p>
          <a:p>
            <a:pPr>
              <a:spcBef>
                <a:spcPts val="0"/>
              </a:spcBef>
              <a:buNone/>
            </a:pPr>
            <a:r>
              <a:rPr lang="en-US" sz="2800" dirty="0" smtClean="0"/>
              <a:t>         addi </a:t>
            </a:r>
            <a:r>
              <a:rPr lang="en-US" sz="2800" dirty="0" smtClean="0">
                <a:solidFill>
                  <a:srgbClr val="FF0000"/>
                </a:solidFill>
              </a:rPr>
              <a:t>sp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FF0000"/>
                </a:solidFill>
              </a:rPr>
              <a:t>sp</a:t>
            </a:r>
            <a:r>
              <a:rPr lang="en-US" sz="2800" dirty="0" smtClean="0"/>
              <a:t>, -12</a:t>
            </a:r>
          </a:p>
          <a:p>
            <a:pPr>
              <a:spcBef>
                <a:spcPts val="0"/>
              </a:spcBef>
              <a:buNone/>
            </a:pPr>
            <a:r>
              <a:rPr lang="en-US" sz="2800" dirty="0" smtClean="0"/>
              <a:t>         </a:t>
            </a:r>
            <a:r>
              <a:rPr lang="en-US" sz="2800" dirty="0" err="1" smtClean="0"/>
              <a:t>sw</a:t>
            </a:r>
            <a:r>
              <a:rPr lang="en-US" sz="2800" dirty="0" smtClean="0"/>
              <a:t>    </a:t>
            </a:r>
            <a:r>
              <a:rPr lang="en-US" sz="2800" dirty="0" smtClean="0">
                <a:solidFill>
                  <a:srgbClr val="FF0000"/>
                </a:solidFill>
              </a:rPr>
              <a:t>t0</a:t>
            </a:r>
            <a:r>
              <a:rPr lang="en-US" sz="2800" dirty="0" smtClean="0"/>
              <a:t>, 8(</a:t>
            </a:r>
            <a:r>
              <a:rPr lang="en-US" sz="2800" dirty="0" smtClean="0">
                <a:solidFill>
                  <a:srgbClr val="FF0000"/>
                </a:solidFill>
              </a:rPr>
              <a:t>sp</a:t>
            </a:r>
            <a:r>
              <a:rPr lang="en-US" sz="2800" dirty="0" smtClean="0"/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sz="2800" dirty="0" smtClean="0"/>
              <a:t>         </a:t>
            </a:r>
            <a:r>
              <a:rPr lang="en-US" sz="2800" dirty="0" err="1" smtClean="0"/>
              <a:t>sw</a:t>
            </a:r>
            <a:r>
              <a:rPr lang="en-US" sz="2800" dirty="0" smtClean="0"/>
              <a:t>    </a:t>
            </a:r>
            <a:r>
              <a:rPr lang="en-US" sz="2800" dirty="0" smtClean="0">
                <a:solidFill>
                  <a:srgbClr val="FF0000"/>
                </a:solidFill>
              </a:rPr>
              <a:t>t1</a:t>
            </a:r>
            <a:r>
              <a:rPr lang="en-US" sz="2800" dirty="0" smtClean="0"/>
              <a:t>, 4(</a:t>
            </a:r>
            <a:r>
              <a:rPr lang="en-US" sz="2800" dirty="0" smtClean="0">
                <a:solidFill>
                  <a:srgbClr val="FF0000"/>
                </a:solidFill>
              </a:rPr>
              <a:t>sp</a:t>
            </a:r>
            <a:r>
              <a:rPr lang="en-US" sz="2800" dirty="0" smtClean="0"/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sz="2800" dirty="0" smtClean="0"/>
              <a:t>         </a:t>
            </a:r>
            <a:r>
              <a:rPr lang="en-US" sz="2800" dirty="0" err="1" smtClean="0"/>
              <a:t>sw</a:t>
            </a:r>
            <a:r>
              <a:rPr lang="en-US" sz="2800" dirty="0" smtClean="0"/>
              <a:t>    </a:t>
            </a:r>
            <a:r>
              <a:rPr lang="en-US" sz="2800" dirty="0" smtClean="0">
                <a:solidFill>
                  <a:srgbClr val="FF0000"/>
                </a:solidFill>
              </a:rPr>
              <a:t>s4</a:t>
            </a:r>
            <a:r>
              <a:rPr lang="en-US" sz="2800" dirty="0" smtClean="0"/>
              <a:t>, 0(</a:t>
            </a:r>
            <a:r>
              <a:rPr lang="en-US" sz="2800" dirty="0" smtClean="0">
                <a:solidFill>
                  <a:srgbClr val="FF0000"/>
                </a:solidFill>
              </a:rPr>
              <a:t>sp</a:t>
            </a:r>
            <a:r>
              <a:rPr lang="en-US" sz="2800" dirty="0" smtClean="0"/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sz="2800" dirty="0" smtClean="0"/>
              <a:t>         add  </a:t>
            </a:r>
            <a:r>
              <a:rPr lang="en-US" sz="2800" dirty="0" smtClean="0">
                <a:solidFill>
                  <a:srgbClr val="FF0000"/>
                </a:solidFill>
              </a:rPr>
              <a:t>t0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FF0000"/>
                </a:solidFill>
              </a:rPr>
              <a:t>a0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FF0000"/>
                </a:solidFill>
              </a:rPr>
              <a:t>a1</a:t>
            </a:r>
          </a:p>
          <a:p>
            <a:pPr>
              <a:spcBef>
                <a:spcPts val="0"/>
              </a:spcBef>
              <a:buNone/>
            </a:pPr>
            <a:r>
              <a:rPr lang="en-US" sz="2800" dirty="0" smtClean="0"/>
              <a:t>         add  </a:t>
            </a:r>
            <a:r>
              <a:rPr lang="en-US" sz="2800" dirty="0" smtClean="0">
                <a:solidFill>
                  <a:srgbClr val="FF0000"/>
                </a:solidFill>
              </a:rPr>
              <a:t>t1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FF0000"/>
                </a:solidFill>
              </a:rPr>
              <a:t>a2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FF0000"/>
                </a:solidFill>
              </a:rPr>
              <a:t>a3</a:t>
            </a:r>
          </a:p>
          <a:p>
            <a:pPr>
              <a:spcBef>
                <a:spcPts val="0"/>
              </a:spcBef>
              <a:buNone/>
            </a:pPr>
            <a:r>
              <a:rPr lang="en-US" sz="2800" dirty="0" smtClean="0"/>
              <a:t>         sub  </a:t>
            </a:r>
            <a:r>
              <a:rPr lang="en-US" sz="2800" dirty="0" smtClean="0">
                <a:solidFill>
                  <a:srgbClr val="FF0000"/>
                </a:solidFill>
              </a:rPr>
              <a:t>s4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FF0000"/>
                </a:solidFill>
              </a:rPr>
              <a:t>t0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FF0000"/>
                </a:solidFill>
              </a:rPr>
              <a:t>t1</a:t>
            </a:r>
          </a:p>
          <a:p>
            <a:pPr>
              <a:spcBef>
                <a:spcPts val="0"/>
              </a:spcBef>
              <a:buNone/>
            </a:pPr>
            <a:r>
              <a:rPr lang="en-US" sz="2800" dirty="0" smtClean="0"/>
              <a:t>         </a:t>
            </a:r>
            <a:r>
              <a:rPr lang="en-US" sz="2800" dirty="0" err="1" smtClean="0"/>
              <a:t>mv</a:t>
            </a:r>
            <a:r>
              <a:rPr lang="en-US" sz="2800" dirty="0" smtClean="0"/>
              <a:t>   </a:t>
            </a:r>
            <a:r>
              <a:rPr lang="en-US" sz="2800" dirty="0" smtClean="0">
                <a:solidFill>
                  <a:srgbClr val="FF0000"/>
                </a:solidFill>
              </a:rPr>
              <a:t>a0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FF0000"/>
                </a:solidFill>
              </a:rPr>
              <a:t>s4</a:t>
            </a:r>
          </a:p>
          <a:p>
            <a:pPr>
              <a:spcBef>
                <a:spcPts val="0"/>
              </a:spcBef>
              <a:buNone/>
            </a:pPr>
            <a:r>
              <a:rPr lang="en-US" sz="2800" dirty="0" smtClean="0"/>
              <a:t>         </a:t>
            </a:r>
            <a:r>
              <a:rPr lang="en-US" sz="2800" dirty="0" err="1" smtClean="0"/>
              <a:t>lw</a:t>
            </a:r>
            <a:r>
              <a:rPr lang="en-US" sz="2800" dirty="0" smtClean="0"/>
              <a:t>     </a:t>
            </a:r>
            <a:r>
              <a:rPr lang="en-US" sz="2800" dirty="0" smtClean="0">
                <a:solidFill>
                  <a:srgbClr val="FF0000"/>
                </a:solidFill>
              </a:rPr>
              <a:t>s4</a:t>
            </a:r>
            <a:r>
              <a:rPr lang="en-US" sz="2800" dirty="0" smtClean="0"/>
              <a:t>, 0(</a:t>
            </a:r>
            <a:r>
              <a:rPr lang="en-US" sz="2800" dirty="0" smtClean="0">
                <a:solidFill>
                  <a:srgbClr val="FF0000"/>
                </a:solidFill>
              </a:rPr>
              <a:t>sp</a:t>
            </a:r>
            <a:r>
              <a:rPr lang="en-US" sz="2800" dirty="0" smtClean="0"/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sz="2800" dirty="0" smtClean="0"/>
              <a:t>         </a:t>
            </a:r>
            <a:r>
              <a:rPr lang="en-US" sz="2800" dirty="0" err="1" smtClean="0"/>
              <a:t>lw</a:t>
            </a:r>
            <a:r>
              <a:rPr lang="en-US" sz="2800" dirty="0" smtClean="0"/>
              <a:t>     </a:t>
            </a:r>
            <a:r>
              <a:rPr lang="en-US" sz="2800" dirty="0" smtClean="0">
                <a:solidFill>
                  <a:srgbClr val="FF0000"/>
                </a:solidFill>
              </a:rPr>
              <a:t>t1</a:t>
            </a:r>
            <a:r>
              <a:rPr lang="en-US" sz="2800" dirty="0" smtClean="0"/>
              <a:t>, 4(</a:t>
            </a:r>
            <a:r>
              <a:rPr lang="en-US" sz="2800" dirty="0" smtClean="0">
                <a:solidFill>
                  <a:srgbClr val="FF0000"/>
                </a:solidFill>
              </a:rPr>
              <a:t>sp</a:t>
            </a:r>
            <a:r>
              <a:rPr lang="en-US" sz="2800" dirty="0" smtClean="0"/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sz="2800" dirty="0" smtClean="0"/>
              <a:t>         </a:t>
            </a:r>
            <a:r>
              <a:rPr lang="en-US" sz="2800" dirty="0" err="1" smtClean="0"/>
              <a:t>lw</a:t>
            </a:r>
            <a:r>
              <a:rPr lang="en-US" sz="2800" dirty="0" smtClean="0"/>
              <a:t>     </a:t>
            </a:r>
            <a:r>
              <a:rPr lang="en-US" sz="2800" dirty="0" smtClean="0">
                <a:solidFill>
                  <a:srgbClr val="FF0000"/>
                </a:solidFill>
              </a:rPr>
              <a:t>t0</a:t>
            </a:r>
            <a:r>
              <a:rPr lang="en-US" sz="2800" dirty="0" smtClean="0"/>
              <a:t>, 8(</a:t>
            </a:r>
            <a:r>
              <a:rPr lang="en-US" sz="2800" dirty="0" smtClean="0">
                <a:solidFill>
                  <a:srgbClr val="FF0000"/>
                </a:solidFill>
              </a:rPr>
              <a:t>sp</a:t>
            </a:r>
            <a:r>
              <a:rPr lang="en-US" sz="2800" dirty="0" smtClean="0"/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sz="2800" dirty="0" smtClean="0"/>
              <a:t>         addi </a:t>
            </a:r>
            <a:r>
              <a:rPr lang="en-US" sz="2800" dirty="0" smtClean="0">
                <a:solidFill>
                  <a:srgbClr val="FF0000"/>
                </a:solidFill>
              </a:rPr>
              <a:t>sp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FF0000"/>
                </a:solidFill>
              </a:rPr>
              <a:t>sp</a:t>
            </a:r>
            <a:r>
              <a:rPr lang="en-US" sz="2800" dirty="0" smtClean="0"/>
              <a:t>, 12</a:t>
            </a:r>
          </a:p>
          <a:p>
            <a:pPr>
              <a:spcBef>
                <a:spcPts val="0"/>
              </a:spcBef>
              <a:buNone/>
            </a:pPr>
            <a:r>
              <a:rPr lang="en-US" sz="2800" dirty="0" smtClean="0"/>
              <a:t>         jalr   </a:t>
            </a:r>
            <a:r>
              <a:rPr lang="en-US" sz="2800" dirty="0" smtClean="0">
                <a:solidFill>
                  <a:srgbClr val="FF0000"/>
                </a:solidFill>
              </a:rPr>
              <a:t>x0</a:t>
            </a:r>
            <a:r>
              <a:rPr lang="en-US" sz="2800" dirty="0" smtClean="0"/>
              <a:t>, 0(</a:t>
            </a:r>
            <a:r>
              <a:rPr lang="en-US" sz="2800" dirty="0" err="1" smtClean="0">
                <a:solidFill>
                  <a:srgbClr val="FF0000"/>
                </a:solidFill>
              </a:rPr>
              <a:t>ra</a:t>
            </a:r>
            <a:r>
              <a:rPr lang="en-US" sz="2800" dirty="0" smtClean="0"/>
              <a:t>)</a:t>
            </a:r>
          </a:p>
          <a:p>
            <a:pPr>
              <a:spcBef>
                <a:spcPts val="0"/>
              </a:spcBef>
              <a:buNone/>
            </a:pPr>
            <a:endParaRPr lang="ru-RU" sz="2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12</a:t>
            </a:fld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Assembly Code</a:t>
            </a:r>
            <a:endParaRPr lang="ru-RU" dirty="0"/>
          </a:p>
        </p:txBody>
      </p:sp>
      <p:sp>
        <p:nvSpPr>
          <p:cNvPr id="5" name="Содержимое 1"/>
          <p:cNvSpPr txBox="1">
            <a:spLocks/>
          </p:cNvSpPr>
          <p:nvPr/>
        </p:nvSpPr>
        <p:spPr>
          <a:xfrm>
            <a:off x="1016723" y="1110343"/>
            <a:ext cx="4534989" cy="55909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28600" lvl="0" indent="-228600">
              <a:lnSpc>
                <a:spcPct val="90000"/>
              </a:lnSpc>
            </a:pPr>
            <a:r>
              <a:rPr lang="en-US" sz="2800" b="1" i="1" dirty="0" smtClean="0">
                <a:solidFill>
                  <a:srgbClr val="273272"/>
                </a:solidFill>
              </a:rPr>
              <a:t>main</a:t>
            </a:r>
            <a:r>
              <a:rPr lang="en-US" sz="2800" dirty="0" smtClean="0">
                <a:solidFill>
                  <a:srgbClr val="273272"/>
                </a:solidFill>
              </a:rPr>
              <a:t>:</a:t>
            </a:r>
          </a:p>
          <a:p>
            <a:pPr marL="228600" lvl="0" indent="-228600">
              <a:lnSpc>
                <a:spcPct val="90000"/>
              </a:lnSpc>
            </a:pPr>
            <a:r>
              <a:rPr lang="en-US" sz="2800" dirty="0" smtClean="0">
                <a:solidFill>
                  <a:srgbClr val="273272"/>
                </a:solidFill>
              </a:rPr>
              <a:t>        </a:t>
            </a:r>
            <a:r>
              <a:rPr lang="en-US" sz="2800" dirty="0" err="1" smtClean="0">
                <a:solidFill>
                  <a:srgbClr val="273272"/>
                </a:solidFill>
              </a:rPr>
              <a:t>read_int</a:t>
            </a:r>
            <a:r>
              <a:rPr lang="en-US" sz="2800" dirty="0" smtClean="0">
                <a:solidFill>
                  <a:srgbClr val="273272"/>
                </a:solidFill>
              </a:rPr>
              <a:t>(</a:t>
            </a:r>
            <a:r>
              <a:rPr lang="en-US" sz="2800" dirty="0" smtClean="0">
                <a:solidFill>
                  <a:srgbClr val="FF0000"/>
                </a:solidFill>
              </a:rPr>
              <a:t>t0</a:t>
            </a:r>
            <a:r>
              <a:rPr lang="en-US" sz="2800" dirty="0" smtClean="0">
                <a:solidFill>
                  <a:srgbClr val="273272"/>
                </a:solidFill>
              </a:rPr>
              <a:t>) </a:t>
            </a:r>
            <a:r>
              <a:rPr lang="en-US" sz="2800" dirty="0" smtClean="0">
                <a:solidFill>
                  <a:srgbClr val="00B050"/>
                </a:solidFill>
              </a:rPr>
              <a:t># read g</a:t>
            </a:r>
          </a:p>
          <a:p>
            <a:pPr marL="228600" lvl="0" indent="-228600">
              <a:lnSpc>
                <a:spcPct val="90000"/>
              </a:lnSpc>
            </a:pPr>
            <a:r>
              <a:rPr lang="en-US" sz="2800" dirty="0" smtClean="0">
                <a:solidFill>
                  <a:srgbClr val="273272"/>
                </a:solidFill>
              </a:rPr>
              <a:t>        </a:t>
            </a:r>
            <a:r>
              <a:rPr lang="en-US" sz="2800" dirty="0" err="1" smtClean="0">
                <a:solidFill>
                  <a:srgbClr val="273272"/>
                </a:solidFill>
              </a:rPr>
              <a:t>read_int</a:t>
            </a:r>
            <a:r>
              <a:rPr lang="en-US" sz="2800" dirty="0" smtClean="0">
                <a:solidFill>
                  <a:srgbClr val="273272"/>
                </a:solidFill>
              </a:rPr>
              <a:t>(</a:t>
            </a:r>
            <a:r>
              <a:rPr lang="en-US" sz="2800" dirty="0" smtClean="0">
                <a:solidFill>
                  <a:srgbClr val="FF0000"/>
                </a:solidFill>
              </a:rPr>
              <a:t>t1</a:t>
            </a:r>
            <a:r>
              <a:rPr lang="en-US" sz="2800" dirty="0" smtClean="0">
                <a:solidFill>
                  <a:srgbClr val="273272"/>
                </a:solidFill>
              </a:rPr>
              <a:t>) </a:t>
            </a:r>
            <a:r>
              <a:rPr lang="en-US" sz="2800" dirty="0" smtClean="0">
                <a:solidFill>
                  <a:srgbClr val="00B050"/>
                </a:solidFill>
              </a:rPr>
              <a:t># read h</a:t>
            </a:r>
          </a:p>
          <a:p>
            <a:pPr marL="228600" lvl="0" indent="-228600">
              <a:lnSpc>
                <a:spcPct val="90000"/>
              </a:lnSpc>
            </a:pPr>
            <a:r>
              <a:rPr lang="en-US" sz="2800" dirty="0" smtClean="0">
                <a:solidFill>
                  <a:srgbClr val="273272"/>
                </a:solidFill>
              </a:rPr>
              <a:t>        </a:t>
            </a:r>
            <a:r>
              <a:rPr lang="en-US" sz="2800" dirty="0" err="1" smtClean="0">
                <a:solidFill>
                  <a:srgbClr val="273272"/>
                </a:solidFill>
              </a:rPr>
              <a:t>read_int</a:t>
            </a:r>
            <a:r>
              <a:rPr lang="en-US" sz="2800" dirty="0" smtClean="0">
                <a:solidFill>
                  <a:srgbClr val="273272"/>
                </a:solidFill>
              </a:rPr>
              <a:t>(</a:t>
            </a:r>
            <a:r>
              <a:rPr lang="en-US" sz="2800" dirty="0" smtClean="0">
                <a:solidFill>
                  <a:srgbClr val="FF0000"/>
                </a:solidFill>
              </a:rPr>
              <a:t>t2</a:t>
            </a:r>
            <a:r>
              <a:rPr lang="en-US" sz="2800" dirty="0" smtClean="0">
                <a:solidFill>
                  <a:srgbClr val="273272"/>
                </a:solidFill>
              </a:rPr>
              <a:t>) </a:t>
            </a:r>
            <a:r>
              <a:rPr lang="en-US" sz="2800" dirty="0" smtClean="0">
                <a:solidFill>
                  <a:srgbClr val="00B050"/>
                </a:solidFill>
              </a:rPr>
              <a:t># read </a:t>
            </a:r>
            <a:r>
              <a:rPr lang="en-US" sz="2800" dirty="0" err="1" smtClean="0">
                <a:solidFill>
                  <a:srgbClr val="00B050"/>
                </a:solidFill>
              </a:rPr>
              <a:t>i</a:t>
            </a:r>
            <a:endParaRPr lang="en-US" sz="2800" dirty="0" smtClean="0">
              <a:solidFill>
                <a:srgbClr val="00B050"/>
              </a:solidFill>
            </a:endParaRPr>
          </a:p>
          <a:p>
            <a:pPr marL="228600" lvl="0" indent="-228600">
              <a:lnSpc>
                <a:spcPct val="90000"/>
              </a:lnSpc>
            </a:pPr>
            <a:r>
              <a:rPr lang="en-US" sz="2800" dirty="0" smtClean="0">
                <a:solidFill>
                  <a:srgbClr val="273272"/>
                </a:solidFill>
              </a:rPr>
              <a:t>        </a:t>
            </a:r>
            <a:r>
              <a:rPr lang="en-US" sz="2800" dirty="0" err="1" smtClean="0">
                <a:solidFill>
                  <a:srgbClr val="273272"/>
                </a:solidFill>
              </a:rPr>
              <a:t>read_int</a:t>
            </a:r>
            <a:r>
              <a:rPr lang="en-US" sz="2800" dirty="0" smtClean="0">
                <a:solidFill>
                  <a:srgbClr val="273272"/>
                </a:solidFill>
              </a:rPr>
              <a:t>(</a:t>
            </a:r>
            <a:r>
              <a:rPr lang="en-US" sz="2800" dirty="0" smtClean="0">
                <a:solidFill>
                  <a:srgbClr val="FF0000"/>
                </a:solidFill>
              </a:rPr>
              <a:t>t3</a:t>
            </a:r>
            <a:r>
              <a:rPr lang="en-US" sz="2800" dirty="0" smtClean="0">
                <a:solidFill>
                  <a:srgbClr val="273272"/>
                </a:solidFill>
              </a:rPr>
              <a:t>) </a:t>
            </a:r>
            <a:r>
              <a:rPr lang="en-US" sz="2800" dirty="0" smtClean="0">
                <a:solidFill>
                  <a:srgbClr val="00B050"/>
                </a:solidFill>
              </a:rPr>
              <a:t># read j</a:t>
            </a:r>
          </a:p>
          <a:p>
            <a:pPr marL="228600" lvl="0" indent="-228600">
              <a:lnSpc>
                <a:spcPct val="90000"/>
              </a:lnSpc>
            </a:pPr>
            <a:r>
              <a:rPr lang="en-US" sz="2800" dirty="0" smtClean="0">
                <a:solidFill>
                  <a:srgbClr val="273272"/>
                </a:solidFill>
              </a:rPr>
              <a:t>        </a:t>
            </a:r>
            <a:r>
              <a:rPr lang="en-US" sz="2800" dirty="0" err="1" smtClean="0">
                <a:solidFill>
                  <a:srgbClr val="273272"/>
                </a:solidFill>
              </a:rPr>
              <a:t>mv</a:t>
            </a:r>
            <a:r>
              <a:rPr lang="en-US" sz="2800" dirty="0" smtClean="0">
                <a:solidFill>
                  <a:srgbClr val="273272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a0</a:t>
            </a:r>
            <a:r>
              <a:rPr lang="en-US" sz="2800" dirty="0" smtClean="0">
                <a:solidFill>
                  <a:srgbClr val="273272"/>
                </a:solidFill>
              </a:rPr>
              <a:t>, </a:t>
            </a:r>
            <a:r>
              <a:rPr lang="en-US" sz="2800" dirty="0" smtClean="0">
                <a:solidFill>
                  <a:srgbClr val="FF0000"/>
                </a:solidFill>
              </a:rPr>
              <a:t>t0</a:t>
            </a:r>
          </a:p>
          <a:p>
            <a:pPr marL="228600" lvl="0" indent="-228600">
              <a:lnSpc>
                <a:spcPct val="90000"/>
              </a:lnSpc>
            </a:pPr>
            <a:r>
              <a:rPr lang="en-US" sz="2800" dirty="0" smtClean="0">
                <a:solidFill>
                  <a:srgbClr val="273272"/>
                </a:solidFill>
              </a:rPr>
              <a:t>        </a:t>
            </a:r>
            <a:r>
              <a:rPr lang="en-US" sz="2800" dirty="0" err="1" smtClean="0">
                <a:solidFill>
                  <a:srgbClr val="273272"/>
                </a:solidFill>
              </a:rPr>
              <a:t>mv</a:t>
            </a:r>
            <a:r>
              <a:rPr lang="en-US" sz="2800" dirty="0" smtClean="0">
                <a:solidFill>
                  <a:srgbClr val="273272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a1</a:t>
            </a:r>
            <a:r>
              <a:rPr lang="en-US" sz="2800" dirty="0" smtClean="0">
                <a:solidFill>
                  <a:srgbClr val="273272"/>
                </a:solidFill>
              </a:rPr>
              <a:t>, </a:t>
            </a:r>
            <a:r>
              <a:rPr lang="en-US" sz="2800" dirty="0" smtClean="0">
                <a:solidFill>
                  <a:srgbClr val="FF0000"/>
                </a:solidFill>
              </a:rPr>
              <a:t>t1</a:t>
            </a:r>
          </a:p>
          <a:p>
            <a:pPr marL="228600" lvl="0" indent="-228600">
              <a:lnSpc>
                <a:spcPct val="90000"/>
              </a:lnSpc>
            </a:pPr>
            <a:r>
              <a:rPr lang="en-US" sz="2800" dirty="0" smtClean="0">
                <a:solidFill>
                  <a:srgbClr val="273272"/>
                </a:solidFill>
              </a:rPr>
              <a:t>        </a:t>
            </a:r>
            <a:r>
              <a:rPr lang="en-US" sz="2800" dirty="0" err="1" smtClean="0">
                <a:solidFill>
                  <a:srgbClr val="273272"/>
                </a:solidFill>
              </a:rPr>
              <a:t>mv</a:t>
            </a:r>
            <a:r>
              <a:rPr lang="en-US" sz="2800" dirty="0" smtClean="0">
                <a:solidFill>
                  <a:srgbClr val="273272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a2</a:t>
            </a:r>
            <a:r>
              <a:rPr lang="en-US" sz="2800" dirty="0" smtClean="0">
                <a:solidFill>
                  <a:srgbClr val="273272"/>
                </a:solidFill>
              </a:rPr>
              <a:t>, </a:t>
            </a:r>
            <a:r>
              <a:rPr lang="en-US" sz="2800" dirty="0" smtClean="0">
                <a:solidFill>
                  <a:srgbClr val="FF0000"/>
                </a:solidFill>
              </a:rPr>
              <a:t>t2</a:t>
            </a:r>
          </a:p>
          <a:p>
            <a:pPr marL="228600" lvl="0" indent="-228600">
              <a:lnSpc>
                <a:spcPct val="90000"/>
              </a:lnSpc>
            </a:pPr>
            <a:r>
              <a:rPr lang="en-US" sz="2800" dirty="0" smtClean="0">
                <a:solidFill>
                  <a:srgbClr val="273272"/>
                </a:solidFill>
              </a:rPr>
              <a:t>        </a:t>
            </a:r>
            <a:r>
              <a:rPr lang="en-US" sz="2800" dirty="0" err="1" smtClean="0">
                <a:solidFill>
                  <a:srgbClr val="273272"/>
                </a:solidFill>
              </a:rPr>
              <a:t>mv</a:t>
            </a:r>
            <a:r>
              <a:rPr lang="en-US" sz="2800" dirty="0" smtClean="0">
                <a:solidFill>
                  <a:srgbClr val="273272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a3</a:t>
            </a:r>
            <a:r>
              <a:rPr lang="en-US" sz="2800" dirty="0" smtClean="0">
                <a:solidFill>
                  <a:srgbClr val="273272"/>
                </a:solidFill>
              </a:rPr>
              <a:t>, </a:t>
            </a:r>
            <a:r>
              <a:rPr lang="en-US" sz="2800" dirty="0" smtClean="0">
                <a:solidFill>
                  <a:srgbClr val="FF0000"/>
                </a:solidFill>
              </a:rPr>
              <a:t>t3</a:t>
            </a:r>
          </a:p>
          <a:p>
            <a:pPr marL="228600" lvl="0" indent="-228600">
              <a:lnSpc>
                <a:spcPct val="90000"/>
              </a:lnSpc>
            </a:pPr>
            <a:r>
              <a:rPr lang="en-US" sz="2800" dirty="0" smtClean="0">
                <a:solidFill>
                  <a:srgbClr val="273272"/>
                </a:solidFill>
              </a:rPr>
              <a:t>        jal </a:t>
            </a:r>
            <a:r>
              <a:rPr lang="en-US" sz="2800" dirty="0" err="1" smtClean="0">
                <a:solidFill>
                  <a:srgbClr val="FF0000"/>
                </a:solidFill>
              </a:rPr>
              <a:t>ra</a:t>
            </a:r>
            <a:r>
              <a:rPr lang="en-US" sz="2800" dirty="0" smtClean="0">
                <a:solidFill>
                  <a:srgbClr val="273272"/>
                </a:solidFill>
              </a:rPr>
              <a:t>, </a:t>
            </a:r>
            <a:r>
              <a:rPr lang="en-US" sz="2800" i="1" dirty="0" smtClean="0">
                <a:solidFill>
                  <a:srgbClr val="273272"/>
                </a:solidFill>
              </a:rPr>
              <a:t>leaf_example</a:t>
            </a:r>
          </a:p>
          <a:p>
            <a:pPr marL="228600" lvl="0" indent="-228600">
              <a:lnSpc>
                <a:spcPct val="90000"/>
              </a:lnSpc>
            </a:pPr>
            <a:r>
              <a:rPr lang="en-US" sz="2800" dirty="0" smtClean="0">
                <a:solidFill>
                  <a:srgbClr val="273272"/>
                </a:solidFill>
              </a:rPr>
              <a:t>        </a:t>
            </a:r>
            <a:r>
              <a:rPr lang="en-US" sz="2800" dirty="0" err="1" smtClean="0">
                <a:solidFill>
                  <a:srgbClr val="273272"/>
                </a:solidFill>
              </a:rPr>
              <a:t>mv</a:t>
            </a:r>
            <a:r>
              <a:rPr lang="en-US" sz="2800" dirty="0" smtClean="0">
                <a:solidFill>
                  <a:srgbClr val="273272"/>
                </a:solidFill>
              </a:rPr>
              <a:t>  </a:t>
            </a:r>
            <a:r>
              <a:rPr lang="en-US" sz="2800" dirty="0" smtClean="0">
                <a:solidFill>
                  <a:srgbClr val="FF0000"/>
                </a:solidFill>
              </a:rPr>
              <a:t>t4</a:t>
            </a:r>
            <a:r>
              <a:rPr lang="en-US" sz="2800" dirty="0" smtClean="0">
                <a:solidFill>
                  <a:srgbClr val="273272"/>
                </a:solidFill>
              </a:rPr>
              <a:t>, </a:t>
            </a:r>
            <a:r>
              <a:rPr lang="en-US" sz="2800" dirty="0" smtClean="0">
                <a:solidFill>
                  <a:srgbClr val="FF0000"/>
                </a:solidFill>
              </a:rPr>
              <a:t>a0</a:t>
            </a:r>
          </a:p>
          <a:p>
            <a:pPr marL="228600" lvl="0" indent="-228600">
              <a:lnSpc>
                <a:spcPct val="90000"/>
              </a:lnSpc>
            </a:pPr>
            <a:r>
              <a:rPr lang="en-US" sz="2800" dirty="0" smtClean="0">
                <a:solidFill>
                  <a:srgbClr val="273272"/>
                </a:solidFill>
              </a:rPr>
              <a:t>        </a:t>
            </a:r>
            <a:r>
              <a:rPr lang="en-US" sz="2800" dirty="0" err="1" smtClean="0">
                <a:solidFill>
                  <a:srgbClr val="273272"/>
                </a:solidFill>
              </a:rPr>
              <a:t>print_int</a:t>
            </a:r>
            <a:r>
              <a:rPr lang="en-US" sz="2800" dirty="0" smtClean="0">
                <a:solidFill>
                  <a:srgbClr val="273272"/>
                </a:solidFill>
              </a:rPr>
              <a:t>(</a:t>
            </a:r>
            <a:r>
              <a:rPr lang="en-US" sz="2800" dirty="0" smtClean="0">
                <a:solidFill>
                  <a:srgbClr val="FF0000"/>
                </a:solidFill>
              </a:rPr>
              <a:t>t0</a:t>
            </a:r>
            <a:r>
              <a:rPr lang="en-US" sz="2800" dirty="0" smtClean="0">
                <a:solidFill>
                  <a:srgbClr val="273272"/>
                </a:solidFill>
              </a:rPr>
              <a:t>, </a:t>
            </a:r>
            <a:r>
              <a:rPr lang="en-US" sz="2800" dirty="0" smtClean="0">
                <a:solidFill>
                  <a:srgbClr val="FF0000"/>
                </a:solidFill>
              </a:rPr>
              <a:t>t1</a:t>
            </a:r>
            <a:r>
              <a:rPr lang="en-US" sz="2800" dirty="0" smtClean="0">
                <a:solidFill>
                  <a:srgbClr val="273272"/>
                </a:solidFill>
              </a:rPr>
              <a:t>, </a:t>
            </a:r>
            <a:r>
              <a:rPr lang="en-US" sz="2800" dirty="0" smtClean="0">
                <a:solidFill>
                  <a:srgbClr val="FF0000"/>
                </a:solidFill>
              </a:rPr>
              <a:t>t2</a:t>
            </a:r>
            <a:r>
              <a:rPr lang="en-US" sz="2800" dirty="0" smtClean="0">
                <a:solidFill>
                  <a:srgbClr val="273272"/>
                </a:solidFill>
              </a:rPr>
              <a:t>, </a:t>
            </a:r>
            <a:r>
              <a:rPr lang="en-US" sz="2800" dirty="0" smtClean="0">
                <a:solidFill>
                  <a:srgbClr val="FF0000"/>
                </a:solidFill>
              </a:rPr>
              <a:t>t3</a:t>
            </a:r>
            <a:r>
              <a:rPr lang="en-US" sz="2800" dirty="0" smtClean="0">
                <a:solidFill>
                  <a:srgbClr val="273272"/>
                </a:solidFill>
              </a:rPr>
              <a:t>, </a:t>
            </a:r>
            <a:r>
              <a:rPr lang="en-US" sz="2800" dirty="0" smtClean="0">
                <a:solidFill>
                  <a:srgbClr val="FF0000"/>
                </a:solidFill>
              </a:rPr>
              <a:t>t4</a:t>
            </a:r>
            <a:r>
              <a:rPr lang="en-US" sz="2800" dirty="0" smtClean="0">
                <a:solidFill>
                  <a:srgbClr val="273272"/>
                </a:solidFill>
              </a:rPr>
              <a:t>)</a:t>
            </a:r>
          </a:p>
          <a:p>
            <a:pPr marL="228600" lvl="0" indent="-228600">
              <a:lnSpc>
                <a:spcPct val="90000"/>
              </a:lnSpc>
            </a:pPr>
            <a:r>
              <a:rPr lang="en-US" sz="2800" dirty="0" smtClean="0">
                <a:solidFill>
                  <a:srgbClr val="273272"/>
                </a:solidFill>
              </a:rPr>
              <a:t>        </a:t>
            </a:r>
            <a:r>
              <a:rPr lang="en-US" sz="2800" dirty="0" err="1" smtClean="0">
                <a:solidFill>
                  <a:srgbClr val="273272"/>
                </a:solidFill>
              </a:rPr>
              <a:t>li</a:t>
            </a:r>
            <a:r>
              <a:rPr lang="en-US" sz="2800" dirty="0" smtClean="0">
                <a:solidFill>
                  <a:srgbClr val="273272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a7</a:t>
            </a:r>
            <a:r>
              <a:rPr lang="en-US" sz="2800" dirty="0" smtClean="0">
                <a:solidFill>
                  <a:srgbClr val="273272"/>
                </a:solidFill>
              </a:rPr>
              <a:t>, 10</a:t>
            </a:r>
          </a:p>
          <a:p>
            <a:pPr marL="228600" lvl="0" indent="-228600">
              <a:lnSpc>
                <a:spcPct val="90000"/>
              </a:lnSpc>
            </a:pPr>
            <a:r>
              <a:rPr lang="en-US" sz="2800" dirty="0" smtClean="0">
                <a:solidFill>
                  <a:srgbClr val="273272"/>
                </a:solidFill>
              </a:rPr>
              <a:t>        </a:t>
            </a:r>
            <a:r>
              <a:rPr lang="en-US" sz="2800" dirty="0" err="1" smtClean="0">
                <a:solidFill>
                  <a:srgbClr val="273272"/>
                </a:solidFill>
              </a:rPr>
              <a:t>ecall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27327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H="1" flipV="1">
            <a:off x="4650377" y="5146766"/>
            <a:ext cx="3853543" cy="1227908"/>
          </a:xfrm>
          <a:prstGeom prst="straightConnector1">
            <a:avLst/>
          </a:prstGeom>
          <a:ln w="38100">
            <a:solidFill>
              <a:srgbClr val="F7B217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V="1">
            <a:off x="4689565" y="1489167"/>
            <a:ext cx="3030583" cy="3357153"/>
          </a:xfrm>
          <a:prstGeom prst="straightConnector1">
            <a:avLst/>
          </a:prstGeom>
          <a:ln w="38100">
            <a:solidFill>
              <a:srgbClr val="F7B217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38200" y="1045030"/>
            <a:ext cx="10515600" cy="5812970"/>
          </a:xfrm>
        </p:spPr>
        <p:txBody>
          <a:bodyPr>
            <a:normAutofit fontScale="47500" lnSpcReduction="20000"/>
          </a:bodyPr>
          <a:lstStyle/>
          <a:p>
            <a:pPr>
              <a:spcAft>
                <a:spcPts val="600"/>
              </a:spcAft>
              <a:defRPr/>
            </a:pPr>
            <a:r>
              <a:rPr lang="en-US" sz="6700" b="1" dirty="0" smtClean="0"/>
              <a:t>Preserve registers</a:t>
            </a:r>
            <a:r>
              <a:rPr lang="en-US" sz="8000" dirty="0" smtClean="0"/>
              <a:t>: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6000" dirty="0" smtClean="0"/>
              <a:t>    addi </a:t>
            </a:r>
            <a:r>
              <a:rPr lang="en-US" sz="6000" dirty="0" smtClean="0">
                <a:solidFill>
                  <a:srgbClr val="FF0000"/>
                </a:solidFill>
              </a:rPr>
              <a:t>sp</a:t>
            </a:r>
            <a:r>
              <a:rPr lang="en-US" sz="6000" dirty="0" smtClean="0"/>
              <a:t>, </a:t>
            </a:r>
            <a:r>
              <a:rPr lang="ru-RU" sz="6000" dirty="0" smtClean="0"/>
              <a:t> </a:t>
            </a:r>
            <a:r>
              <a:rPr lang="en-US" sz="6000" dirty="0" smtClean="0">
                <a:solidFill>
                  <a:srgbClr val="FF0000"/>
                </a:solidFill>
              </a:rPr>
              <a:t>sp</a:t>
            </a:r>
            <a:r>
              <a:rPr lang="en-US" sz="6000" dirty="0" smtClean="0"/>
              <a:t>, -20  </a:t>
            </a:r>
            <a:r>
              <a:rPr lang="en-US" sz="6000" dirty="0" smtClean="0">
                <a:solidFill>
                  <a:srgbClr val="00B050"/>
                </a:solidFill>
              </a:rPr>
              <a:t># make room on stack for 5 registers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6000" dirty="0" smtClean="0"/>
              <a:t>    </a:t>
            </a:r>
            <a:r>
              <a:rPr lang="en-US" sz="6000" dirty="0" err="1" smtClean="0"/>
              <a:t>sw</a:t>
            </a:r>
            <a:r>
              <a:rPr lang="en-US" sz="6000" dirty="0" smtClean="0"/>
              <a:t>   </a:t>
            </a:r>
            <a:r>
              <a:rPr lang="ru-RU" sz="6000" dirty="0" smtClean="0"/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ra</a:t>
            </a:r>
            <a:r>
              <a:rPr lang="en-US" sz="6000" dirty="0" smtClean="0"/>
              <a:t>,    16(</a:t>
            </a:r>
            <a:r>
              <a:rPr lang="en-US" sz="6000" dirty="0" smtClean="0">
                <a:solidFill>
                  <a:srgbClr val="FF0000"/>
                </a:solidFill>
              </a:rPr>
              <a:t>sp</a:t>
            </a:r>
            <a:r>
              <a:rPr lang="en-US" sz="6000" dirty="0" smtClean="0"/>
              <a:t>)  </a:t>
            </a:r>
            <a:r>
              <a:rPr lang="en-US" sz="6000" dirty="0" smtClean="0">
                <a:solidFill>
                  <a:srgbClr val="00B050"/>
                </a:solidFill>
              </a:rPr>
              <a:t># save </a:t>
            </a:r>
            <a:r>
              <a:rPr lang="en-US" sz="6000" dirty="0" err="1" smtClean="0">
                <a:solidFill>
                  <a:srgbClr val="00B050"/>
                </a:solidFill>
              </a:rPr>
              <a:t>ra</a:t>
            </a:r>
            <a:r>
              <a:rPr lang="en-US" sz="6000" dirty="0" smtClean="0">
                <a:solidFill>
                  <a:srgbClr val="00B050"/>
                </a:solidFill>
              </a:rPr>
              <a:t> (x1) on stack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6000" dirty="0" smtClean="0"/>
              <a:t>    </a:t>
            </a:r>
            <a:r>
              <a:rPr lang="en-US" sz="6000" dirty="0" err="1" smtClean="0"/>
              <a:t>sw</a:t>
            </a:r>
            <a:r>
              <a:rPr lang="en-US" sz="6000" dirty="0" smtClean="0"/>
              <a:t>   </a:t>
            </a:r>
            <a:r>
              <a:rPr lang="ru-RU" sz="6000" dirty="0" smtClean="0"/>
              <a:t> </a:t>
            </a:r>
            <a:r>
              <a:rPr lang="en-US" sz="6000" dirty="0" smtClean="0">
                <a:solidFill>
                  <a:srgbClr val="FF0000"/>
                </a:solidFill>
              </a:rPr>
              <a:t>s1</a:t>
            </a:r>
            <a:r>
              <a:rPr lang="en-US" sz="6000" dirty="0" smtClean="0"/>
              <a:t>,   12(</a:t>
            </a:r>
            <a:r>
              <a:rPr lang="en-US" sz="6000" dirty="0" smtClean="0">
                <a:solidFill>
                  <a:srgbClr val="FF0000"/>
                </a:solidFill>
              </a:rPr>
              <a:t>sp</a:t>
            </a:r>
            <a:r>
              <a:rPr lang="en-US" sz="6000" dirty="0" smtClean="0"/>
              <a:t>)  </a:t>
            </a:r>
            <a:r>
              <a:rPr lang="en-US" sz="6000" dirty="0" smtClean="0">
                <a:solidFill>
                  <a:srgbClr val="00B050"/>
                </a:solidFill>
              </a:rPr>
              <a:t># save s1 (x9) on stack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6000" dirty="0" smtClean="0"/>
              <a:t>    </a:t>
            </a:r>
            <a:r>
              <a:rPr lang="en-US" sz="6000" dirty="0" err="1" smtClean="0"/>
              <a:t>sw</a:t>
            </a:r>
            <a:r>
              <a:rPr lang="en-US" sz="6000" dirty="0" smtClean="0"/>
              <a:t>   </a:t>
            </a:r>
            <a:r>
              <a:rPr lang="ru-RU" sz="6000" dirty="0" smtClean="0"/>
              <a:t> </a:t>
            </a:r>
            <a:r>
              <a:rPr lang="en-US" sz="6000" dirty="0" smtClean="0">
                <a:solidFill>
                  <a:srgbClr val="FF0000"/>
                </a:solidFill>
              </a:rPr>
              <a:t>s2</a:t>
            </a:r>
            <a:r>
              <a:rPr lang="en-US" sz="6000" dirty="0" smtClean="0"/>
              <a:t>,     8(</a:t>
            </a:r>
            <a:r>
              <a:rPr lang="en-US" sz="6000" dirty="0" smtClean="0">
                <a:solidFill>
                  <a:srgbClr val="FF0000"/>
                </a:solidFill>
              </a:rPr>
              <a:t>sp</a:t>
            </a:r>
            <a:r>
              <a:rPr lang="en-US" sz="6000" dirty="0" smtClean="0"/>
              <a:t>)  </a:t>
            </a:r>
            <a:r>
              <a:rPr lang="en-US" sz="6000" dirty="0" smtClean="0">
                <a:solidFill>
                  <a:srgbClr val="00B050"/>
                </a:solidFill>
              </a:rPr>
              <a:t># save s2 (x18) on stack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6000" dirty="0" smtClean="0"/>
              <a:t>    </a:t>
            </a:r>
            <a:r>
              <a:rPr lang="en-US" sz="6000" dirty="0" err="1" smtClean="0"/>
              <a:t>sw</a:t>
            </a:r>
            <a:r>
              <a:rPr lang="en-US" sz="6000" dirty="0" smtClean="0"/>
              <a:t>   </a:t>
            </a:r>
            <a:r>
              <a:rPr lang="ru-RU" sz="6000" dirty="0" smtClean="0"/>
              <a:t> </a:t>
            </a:r>
            <a:r>
              <a:rPr lang="en-US" sz="6000" dirty="0" smtClean="0">
                <a:solidFill>
                  <a:srgbClr val="FF0000"/>
                </a:solidFill>
              </a:rPr>
              <a:t>s3</a:t>
            </a:r>
            <a:r>
              <a:rPr lang="en-US" sz="6000" dirty="0" smtClean="0"/>
              <a:t>,     4(</a:t>
            </a:r>
            <a:r>
              <a:rPr lang="en-US" sz="6000" dirty="0" smtClean="0">
                <a:solidFill>
                  <a:srgbClr val="FF0000"/>
                </a:solidFill>
              </a:rPr>
              <a:t>sp</a:t>
            </a:r>
            <a:r>
              <a:rPr lang="en-US" sz="6000" dirty="0" smtClean="0"/>
              <a:t>)  </a:t>
            </a:r>
            <a:r>
              <a:rPr lang="en-US" sz="6000" dirty="0" smtClean="0">
                <a:solidFill>
                  <a:srgbClr val="00B050"/>
                </a:solidFill>
              </a:rPr>
              <a:t># save s3 (x19) on stack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6000" dirty="0" smtClean="0"/>
              <a:t>    </a:t>
            </a:r>
            <a:r>
              <a:rPr lang="en-US" sz="6000" dirty="0" err="1" smtClean="0"/>
              <a:t>sw</a:t>
            </a:r>
            <a:r>
              <a:rPr lang="en-US" sz="6000" dirty="0" smtClean="0"/>
              <a:t>   </a:t>
            </a:r>
            <a:r>
              <a:rPr lang="ru-RU" sz="6000" dirty="0" smtClean="0"/>
              <a:t> </a:t>
            </a:r>
            <a:r>
              <a:rPr lang="en-US" sz="6000" dirty="0" smtClean="0">
                <a:solidFill>
                  <a:srgbClr val="FF0000"/>
                </a:solidFill>
              </a:rPr>
              <a:t>s4</a:t>
            </a:r>
            <a:r>
              <a:rPr lang="en-US" sz="6000" dirty="0" smtClean="0"/>
              <a:t>,     0(</a:t>
            </a:r>
            <a:r>
              <a:rPr lang="en-US" sz="6000" dirty="0" smtClean="0">
                <a:solidFill>
                  <a:srgbClr val="FF0000"/>
                </a:solidFill>
              </a:rPr>
              <a:t>sp</a:t>
            </a:r>
            <a:r>
              <a:rPr lang="en-US" sz="6000" dirty="0" smtClean="0"/>
              <a:t>)  </a:t>
            </a:r>
            <a:r>
              <a:rPr lang="en-US" sz="6000" dirty="0" smtClean="0">
                <a:solidFill>
                  <a:srgbClr val="00B050"/>
                </a:solidFill>
              </a:rPr>
              <a:t># save s4 (x20) on stack</a:t>
            </a:r>
          </a:p>
          <a:p>
            <a:pPr>
              <a:spcAft>
                <a:spcPts val="600"/>
              </a:spcAft>
              <a:defRPr/>
            </a:pPr>
            <a:r>
              <a:rPr lang="en-US" sz="6700" b="1" dirty="0" smtClean="0"/>
              <a:t>Restore registers: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6000" dirty="0" smtClean="0"/>
              <a:t>    </a:t>
            </a:r>
            <a:r>
              <a:rPr lang="en-US" sz="6000" dirty="0" err="1" smtClean="0"/>
              <a:t>lw</a:t>
            </a:r>
            <a:r>
              <a:rPr lang="en-US" sz="6000" dirty="0" smtClean="0"/>
              <a:t>   </a:t>
            </a:r>
            <a:r>
              <a:rPr lang="ru-RU" sz="6000" dirty="0" smtClean="0"/>
              <a:t>  </a:t>
            </a:r>
            <a:r>
              <a:rPr lang="en-US" sz="6000" dirty="0" smtClean="0">
                <a:solidFill>
                  <a:srgbClr val="FF0000"/>
                </a:solidFill>
              </a:rPr>
              <a:t>s4</a:t>
            </a:r>
            <a:r>
              <a:rPr lang="en-US" sz="6000" dirty="0" smtClean="0"/>
              <a:t>,    0(</a:t>
            </a:r>
            <a:r>
              <a:rPr lang="en-US" sz="6000" dirty="0" smtClean="0">
                <a:solidFill>
                  <a:srgbClr val="FF0000"/>
                </a:solidFill>
              </a:rPr>
              <a:t>sp</a:t>
            </a:r>
            <a:r>
              <a:rPr lang="en-US" sz="6000" dirty="0" smtClean="0"/>
              <a:t>)   </a:t>
            </a:r>
            <a:r>
              <a:rPr lang="en-US" sz="6000" dirty="0" smtClean="0">
                <a:solidFill>
                  <a:srgbClr val="00B050"/>
                </a:solidFill>
              </a:rPr>
              <a:t># restore s4 (x20) from stack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6000" dirty="0" smtClean="0"/>
              <a:t>	 </a:t>
            </a:r>
            <a:r>
              <a:rPr lang="en-US" sz="6000" dirty="0" err="1" smtClean="0"/>
              <a:t>lw</a:t>
            </a:r>
            <a:r>
              <a:rPr lang="en-US" sz="6000" dirty="0" smtClean="0"/>
              <a:t>   </a:t>
            </a:r>
            <a:r>
              <a:rPr lang="ru-RU" sz="6000" dirty="0" smtClean="0"/>
              <a:t>  </a:t>
            </a:r>
            <a:r>
              <a:rPr lang="en-US" sz="6000" dirty="0" smtClean="0">
                <a:solidFill>
                  <a:srgbClr val="FF0000"/>
                </a:solidFill>
              </a:rPr>
              <a:t>s3</a:t>
            </a:r>
            <a:r>
              <a:rPr lang="en-US" sz="6000" dirty="0" smtClean="0"/>
              <a:t>,    4(</a:t>
            </a:r>
            <a:r>
              <a:rPr lang="en-US" sz="6000" dirty="0" smtClean="0">
                <a:solidFill>
                  <a:srgbClr val="FF0000"/>
                </a:solidFill>
              </a:rPr>
              <a:t>sp</a:t>
            </a:r>
            <a:r>
              <a:rPr lang="en-US" sz="6000" dirty="0" smtClean="0"/>
              <a:t>)   </a:t>
            </a:r>
            <a:r>
              <a:rPr lang="en-US" sz="6000" dirty="0" smtClean="0">
                <a:solidFill>
                  <a:srgbClr val="00B050"/>
                </a:solidFill>
              </a:rPr>
              <a:t># restore s3 (x19) from stack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6000" dirty="0" smtClean="0"/>
              <a:t>	 </a:t>
            </a:r>
            <a:r>
              <a:rPr lang="en-US" sz="6000" dirty="0" err="1" smtClean="0"/>
              <a:t>lw</a:t>
            </a:r>
            <a:r>
              <a:rPr lang="en-US" sz="6000" dirty="0" smtClean="0"/>
              <a:t>   </a:t>
            </a:r>
            <a:r>
              <a:rPr lang="ru-RU" sz="6000" dirty="0" smtClean="0"/>
              <a:t>  </a:t>
            </a:r>
            <a:r>
              <a:rPr lang="en-US" sz="6000" dirty="0" smtClean="0">
                <a:solidFill>
                  <a:srgbClr val="FF0000"/>
                </a:solidFill>
              </a:rPr>
              <a:t>s2</a:t>
            </a:r>
            <a:r>
              <a:rPr lang="en-US" sz="6000" dirty="0" smtClean="0"/>
              <a:t>,    8(</a:t>
            </a:r>
            <a:r>
              <a:rPr lang="en-US" sz="6000" dirty="0" smtClean="0">
                <a:solidFill>
                  <a:srgbClr val="FF0000"/>
                </a:solidFill>
              </a:rPr>
              <a:t>sp</a:t>
            </a:r>
            <a:r>
              <a:rPr lang="en-US" sz="6000" dirty="0" smtClean="0"/>
              <a:t>)   </a:t>
            </a:r>
            <a:r>
              <a:rPr lang="en-US" sz="6000" dirty="0" smtClean="0">
                <a:solidFill>
                  <a:srgbClr val="00B050"/>
                </a:solidFill>
              </a:rPr>
              <a:t># restore s2 (x18) from stack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6000" dirty="0" smtClean="0"/>
              <a:t>	 </a:t>
            </a:r>
            <a:r>
              <a:rPr lang="en-US" sz="6000" dirty="0" err="1" smtClean="0"/>
              <a:t>lw</a:t>
            </a:r>
            <a:r>
              <a:rPr lang="en-US" sz="6000" dirty="0" smtClean="0"/>
              <a:t>    </a:t>
            </a:r>
            <a:r>
              <a:rPr lang="ru-RU" sz="6000" dirty="0" smtClean="0"/>
              <a:t> </a:t>
            </a:r>
            <a:r>
              <a:rPr lang="en-US" sz="6000" dirty="0" smtClean="0">
                <a:solidFill>
                  <a:srgbClr val="FF0000"/>
                </a:solidFill>
              </a:rPr>
              <a:t>s1</a:t>
            </a:r>
            <a:r>
              <a:rPr lang="en-US" sz="6000" dirty="0" smtClean="0"/>
              <a:t>, </a:t>
            </a:r>
            <a:r>
              <a:rPr lang="ru-RU" sz="6000" dirty="0" smtClean="0"/>
              <a:t> </a:t>
            </a:r>
            <a:r>
              <a:rPr lang="en-US" sz="6000" dirty="0" smtClean="0"/>
              <a:t>12(</a:t>
            </a:r>
            <a:r>
              <a:rPr lang="en-US" sz="6000" dirty="0" smtClean="0">
                <a:solidFill>
                  <a:srgbClr val="FF0000"/>
                </a:solidFill>
              </a:rPr>
              <a:t>sp</a:t>
            </a:r>
            <a:r>
              <a:rPr lang="en-US" sz="6000" dirty="0" smtClean="0"/>
              <a:t>)   </a:t>
            </a:r>
            <a:r>
              <a:rPr lang="en-US" sz="6000" dirty="0" smtClean="0">
                <a:solidFill>
                  <a:srgbClr val="00B050"/>
                </a:solidFill>
              </a:rPr>
              <a:t># restore s1 (x9) from stack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6000" dirty="0" smtClean="0"/>
              <a:t>	 </a:t>
            </a:r>
            <a:r>
              <a:rPr lang="en-US" sz="6000" dirty="0" err="1" smtClean="0"/>
              <a:t>lw</a:t>
            </a:r>
            <a:r>
              <a:rPr lang="en-US" sz="6000" dirty="0" smtClean="0"/>
              <a:t>    </a:t>
            </a:r>
            <a:r>
              <a:rPr lang="ru-RU" sz="6000" dirty="0" smtClean="0"/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ra</a:t>
            </a:r>
            <a:r>
              <a:rPr lang="en-US" sz="6000" dirty="0" smtClean="0"/>
              <a:t>, </a:t>
            </a:r>
            <a:r>
              <a:rPr lang="ru-RU" sz="6000" dirty="0" smtClean="0"/>
              <a:t> </a:t>
            </a:r>
            <a:r>
              <a:rPr lang="en-US" sz="6000" dirty="0" smtClean="0"/>
              <a:t>16(</a:t>
            </a:r>
            <a:r>
              <a:rPr lang="en-US" sz="6000" dirty="0" smtClean="0">
                <a:solidFill>
                  <a:srgbClr val="FF0000"/>
                </a:solidFill>
              </a:rPr>
              <a:t>sp</a:t>
            </a:r>
            <a:r>
              <a:rPr lang="en-US" sz="6000" dirty="0" smtClean="0"/>
              <a:t>)    </a:t>
            </a:r>
            <a:r>
              <a:rPr lang="en-US" sz="6000" dirty="0" smtClean="0">
                <a:solidFill>
                  <a:srgbClr val="00B050"/>
                </a:solidFill>
              </a:rPr>
              <a:t># restore </a:t>
            </a:r>
            <a:r>
              <a:rPr lang="en-US" sz="6000" dirty="0" err="1" smtClean="0">
                <a:solidFill>
                  <a:srgbClr val="00B050"/>
                </a:solidFill>
              </a:rPr>
              <a:t>ra</a:t>
            </a:r>
            <a:r>
              <a:rPr lang="en-US" sz="6000" dirty="0" smtClean="0">
                <a:solidFill>
                  <a:srgbClr val="00B050"/>
                </a:solidFill>
              </a:rPr>
              <a:t> (x1) from stack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6000" dirty="0" smtClean="0"/>
              <a:t>    addi </a:t>
            </a:r>
            <a:r>
              <a:rPr lang="en-US" sz="6000" dirty="0" smtClean="0">
                <a:solidFill>
                  <a:srgbClr val="FF0000"/>
                </a:solidFill>
              </a:rPr>
              <a:t>sp</a:t>
            </a:r>
            <a:r>
              <a:rPr lang="en-US" sz="6000" dirty="0" smtClean="0"/>
              <a:t>, </a:t>
            </a:r>
            <a:r>
              <a:rPr lang="en-US" sz="6000" dirty="0" smtClean="0">
                <a:solidFill>
                  <a:srgbClr val="FF0000"/>
                </a:solidFill>
              </a:rPr>
              <a:t>sp</a:t>
            </a:r>
            <a:r>
              <a:rPr lang="en-US" sz="6000" dirty="0" smtClean="0"/>
              <a:t>, 20    </a:t>
            </a:r>
            <a:r>
              <a:rPr lang="en-US" sz="6000" dirty="0" smtClean="0">
                <a:solidFill>
                  <a:srgbClr val="00B050"/>
                </a:solidFill>
              </a:rPr>
              <a:t># restore stack pointer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6000" dirty="0" smtClean="0"/>
              <a:t>    jalr   </a:t>
            </a:r>
            <a:r>
              <a:rPr lang="en-US" sz="6000" dirty="0" smtClean="0">
                <a:solidFill>
                  <a:srgbClr val="FF0000"/>
                </a:solidFill>
              </a:rPr>
              <a:t>zero</a:t>
            </a:r>
            <a:r>
              <a:rPr lang="en-US" sz="6000" dirty="0" smtClean="0"/>
              <a:t>, 0(</a:t>
            </a:r>
            <a:r>
              <a:rPr lang="en-US" sz="6000" dirty="0" err="1" smtClean="0">
                <a:solidFill>
                  <a:srgbClr val="FF0000"/>
                </a:solidFill>
              </a:rPr>
              <a:t>ra</a:t>
            </a:r>
            <a:r>
              <a:rPr lang="en-US" sz="6000" dirty="0" smtClean="0"/>
              <a:t>)   </a:t>
            </a:r>
            <a:r>
              <a:rPr lang="en-US" sz="6000" dirty="0" smtClean="0">
                <a:solidFill>
                  <a:srgbClr val="00B050"/>
                </a:solidFill>
              </a:rPr>
              <a:t># return to caller</a:t>
            </a:r>
          </a:p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13</a:t>
            </a:fld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Preserving </a:t>
            </a:r>
            <a:r>
              <a:rPr lang="en-US" dirty="0" err="1" smtClean="0"/>
              <a:t>Callee</a:t>
            </a:r>
            <a:r>
              <a:rPr lang="en-US" dirty="0" smtClean="0"/>
              <a:t>-Saved Registers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38200" y="1006930"/>
            <a:ext cx="10515600" cy="5812970"/>
          </a:xfrm>
        </p:spPr>
        <p:txBody>
          <a:bodyPr>
            <a:normAutofit fontScale="55000" lnSpcReduction="20000"/>
          </a:bodyPr>
          <a:lstStyle/>
          <a:p>
            <a:pPr>
              <a:spcAft>
                <a:spcPts val="600"/>
              </a:spcAft>
              <a:defRPr/>
            </a:pPr>
            <a:r>
              <a:rPr lang="en-US" sz="6700" b="1" dirty="0" smtClean="0"/>
              <a:t>Preserve registers</a:t>
            </a:r>
            <a:r>
              <a:rPr lang="en-US" sz="8000" dirty="0" smtClean="0"/>
              <a:t>: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6000" dirty="0" smtClean="0"/>
              <a:t>    addi </a:t>
            </a:r>
            <a:r>
              <a:rPr lang="en-US" sz="6000" dirty="0" smtClean="0">
                <a:solidFill>
                  <a:srgbClr val="FF0000"/>
                </a:solidFill>
              </a:rPr>
              <a:t>sp</a:t>
            </a:r>
            <a:r>
              <a:rPr lang="en-US" sz="6000" dirty="0" smtClean="0"/>
              <a:t>, </a:t>
            </a:r>
            <a:r>
              <a:rPr lang="en-US" sz="6000" dirty="0" smtClean="0">
                <a:solidFill>
                  <a:srgbClr val="FF0000"/>
                </a:solidFill>
              </a:rPr>
              <a:t>sp</a:t>
            </a:r>
            <a:r>
              <a:rPr lang="en-US" sz="6000" dirty="0" smtClean="0"/>
              <a:t>, -16  </a:t>
            </a:r>
            <a:r>
              <a:rPr lang="en-US" sz="6000" dirty="0" smtClean="0">
                <a:solidFill>
                  <a:srgbClr val="00B050"/>
                </a:solidFill>
              </a:rPr>
              <a:t># make room on stack for 4 registers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6000" dirty="0" smtClean="0"/>
              <a:t>    </a:t>
            </a:r>
            <a:r>
              <a:rPr lang="en-US" sz="6000" dirty="0" err="1" smtClean="0"/>
              <a:t>sw</a:t>
            </a:r>
            <a:r>
              <a:rPr lang="en-US" sz="6000" dirty="0" smtClean="0"/>
              <a:t>   </a:t>
            </a:r>
            <a:r>
              <a:rPr lang="en-US" sz="6000" dirty="0" smtClean="0">
                <a:solidFill>
                  <a:srgbClr val="FF0000"/>
                </a:solidFill>
              </a:rPr>
              <a:t>t0</a:t>
            </a:r>
            <a:r>
              <a:rPr lang="en-US" sz="6000" dirty="0" smtClean="0"/>
              <a:t>, </a:t>
            </a:r>
            <a:r>
              <a:rPr lang="en-US" sz="6000" dirty="0" smtClean="0"/>
              <a:t>12(</a:t>
            </a:r>
            <a:r>
              <a:rPr lang="en-US" sz="6000" dirty="0" smtClean="0">
                <a:solidFill>
                  <a:srgbClr val="FF0000"/>
                </a:solidFill>
              </a:rPr>
              <a:t>sp</a:t>
            </a:r>
            <a:r>
              <a:rPr lang="en-US" sz="6000" dirty="0" smtClean="0"/>
              <a:t>) </a:t>
            </a:r>
            <a:r>
              <a:rPr lang="ru-RU" sz="6000" dirty="0" smtClean="0"/>
              <a:t>  </a:t>
            </a:r>
            <a:r>
              <a:rPr lang="en-US" sz="6000" dirty="0" smtClean="0"/>
              <a:t> </a:t>
            </a:r>
            <a:r>
              <a:rPr lang="en-US" sz="6000" dirty="0" smtClean="0">
                <a:solidFill>
                  <a:srgbClr val="00B050"/>
                </a:solidFill>
              </a:rPr>
              <a:t># save t0 (x5) on stack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6000" dirty="0" smtClean="0"/>
              <a:t>    </a:t>
            </a:r>
            <a:r>
              <a:rPr lang="en-US" sz="6000" dirty="0" err="1" smtClean="0"/>
              <a:t>sw</a:t>
            </a:r>
            <a:r>
              <a:rPr lang="en-US" sz="6000" dirty="0" smtClean="0"/>
              <a:t>   </a:t>
            </a:r>
            <a:r>
              <a:rPr lang="en-US" sz="6000" dirty="0" smtClean="0">
                <a:solidFill>
                  <a:srgbClr val="FF0000"/>
                </a:solidFill>
              </a:rPr>
              <a:t>t1</a:t>
            </a:r>
            <a:r>
              <a:rPr lang="en-US" sz="6000" dirty="0" smtClean="0"/>
              <a:t>,   </a:t>
            </a:r>
            <a:r>
              <a:rPr lang="en-US" sz="6000" dirty="0" smtClean="0"/>
              <a:t>8(</a:t>
            </a:r>
            <a:r>
              <a:rPr lang="en-US" sz="6000" dirty="0" smtClean="0">
                <a:solidFill>
                  <a:srgbClr val="FF0000"/>
                </a:solidFill>
              </a:rPr>
              <a:t>sp</a:t>
            </a:r>
            <a:r>
              <a:rPr lang="en-US" sz="6000" dirty="0" smtClean="0"/>
              <a:t>) </a:t>
            </a:r>
            <a:r>
              <a:rPr lang="ru-RU" sz="6000" dirty="0" smtClean="0"/>
              <a:t>  </a:t>
            </a:r>
            <a:r>
              <a:rPr lang="en-US" sz="6000" dirty="0" smtClean="0"/>
              <a:t> </a:t>
            </a:r>
            <a:r>
              <a:rPr lang="en-US" sz="6000" dirty="0" smtClean="0">
                <a:solidFill>
                  <a:srgbClr val="00B050"/>
                </a:solidFill>
              </a:rPr>
              <a:t># save t1 (x6) on stack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6000" dirty="0" smtClean="0"/>
              <a:t>    </a:t>
            </a:r>
            <a:r>
              <a:rPr lang="en-US" sz="6000" dirty="0" err="1" smtClean="0"/>
              <a:t>sw</a:t>
            </a:r>
            <a:r>
              <a:rPr lang="en-US" sz="6000" dirty="0" smtClean="0"/>
              <a:t>   </a:t>
            </a:r>
            <a:r>
              <a:rPr lang="en-US" sz="6000" dirty="0" smtClean="0">
                <a:solidFill>
                  <a:srgbClr val="FF0000"/>
                </a:solidFill>
              </a:rPr>
              <a:t>t2</a:t>
            </a:r>
            <a:r>
              <a:rPr lang="en-US" sz="6000" dirty="0" smtClean="0"/>
              <a:t>,   </a:t>
            </a:r>
            <a:r>
              <a:rPr lang="en-US" sz="6000" dirty="0" smtClean="0"/>
              <a:t>4(</a:t>
            </a:r>
            <a:r>
              <a:rPr lang="en-US" sz="6000" dirty="0" smtClean="0">
                <a:solidFill>
                  <a:srgbClr val="FF0000"/>
                </a:solidFill>
              </a:rPr>
              <a:t>sp</a:t>
            </a:r>
            <a:r>
              <a:rPr lang="en-US" sz="6000" dirty="0" smtClean="0"/>
              <a:t>) </a:t>
            </a:r>
            <a:r>
              <a:rPr lang="ru-RU" sz="6000" dirty="0" smtClean="0"/>
              <a:t>  </a:t>
            </a:r>
            <a:r>
              <a:rPr lang="en-US" sz="6000" dirty="0" smtClean="0"/>
              <a:t> </a:t>
            </a:r>
            <a:r>
              <a:rPr lang="en-US" sz="6000" dirty="0" smtClean="0">
                <a:solidFill>
                  <a:srgbClr val="00B050"/>
                </a:solidFill>
              </a:rPr>
              <a:t># save t2 (x7) on stack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6000" dirty="0" smtClean="0"/>
              <a:t>    </a:t>
            </a:r>
            <a:r>
              <a:rPr lang="en-US" sz="6000" dirty="0" err="1" smtClean="0"/>
              <a:t>sw</a:t>
            </a:r>
            <a:r>
              <a:rPr lang="en-US" sz="6000" dirty="0" smtClean="0"/>
              <a:t>   </a:t>
            </a:r>
            <a:r>
              <a:rPr lang="en-US" sz="6000" dirty="0" smtClean="0">
                <a:solidFill>
                  <a:srgbClr val="FF0000"/>
                </a:solidFill>
              </a:rPr>
              <a:t>t3</a:t>
            </a:r>
            <a:r>
              <a:rPr lang="en-US" sz="6000" dirty="0" smtClean="0"/>
              <a:t>,   </a:t>
            </a:r>
            <a:r>
              <a:rPr lang="en-US" sz="6000" dirty="0" smtClean="0"/>
              <a:t>0(</a:t>
            </a:r>
            <a:r>
              <a:rPr lang="en-US" sz="6000" dirty="0" smtClean="0">
                <a:solidFill>
                  <a:srgbClr val="FF0000"/>
                </a:solidFill>
              </a:rPr>
              <a:t>sp</a:t>
            </a:r>
            <a:r>
              <a:rPr lang="en-US" sz="6000" dirty="0" smtClean="0"/>
              <a:t>)  </a:t>
            </a:r>
            <a:r>
              <a:rPr lang="ru-RU" sz="6000" dirty="0" smtClean="0"/>
              <a:t>  </a:t>
            </a:r>
            <a:r>
              <a:rPr lang="en-US" sz="6000" dirty="0" smtClean="0">
                <a:solidFill>
                  <a:srgbClr val="00B050"/>
                </a:solidFill>
              </a:rPr>
              <a:t># </a:t>
            </a:r>
            <a:r>
              <a:rPr lang="en-US" sz="6000" dirty="0" smtClean="0">
                <a:solidFill>
                  <a:srgbClr val="00B050"/>
                </a:solidFill>
              </a:rPr>
              <a:t>save t3 (x28) on </a:t>
            </a:r>
            <a:r>
              <a:rPr lang="en-US" sz="6000" dirty="0" smtClean="0">
                <a:solidFill>
                  <a:srgbClr val="00B050"/>
                </a:solidFill>
              </a:rPr>
              <a:t>stack</a:t>
            </a:r>
            <a:endParaRPr lang="ru-RU" sz="6000" dirty="0" smtClean="0">
              <a:solidFill>
                <a:srgbClr val="00B050"/>
              </a:solidFill>
            </a:endParaRP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ru-RU" sz="6000" dirty="0" smtClean="0"/>
              <a:t>    </a:t>
            </a:r>
            <a:r>
              <a:rPr lang="en-US" sz="6000" dirty="0" err="1" smtClean="0"/>
              <a:t>jal</a:t>
            </a:r>
            <a:r>
              <a:rPr lang="en-US" sz="6000" dirty="0" smtClean="0"/>
              <a:t>   </a:t>
            </a:r>
            <a:r>
              <a:rPr lang="ru-RU" sz="6000" dirty="0" smtClean="0"/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ra</a:t>
            </a:r>
            <a:r>
              <a:rPr lang="en-US" sz="6000" dirty="0" smtClean="0"/>
              <a:t>,  </a:t>
            </a:r>
            <a:r>
              <a:rPr lang="en-US" sz="6000" i="1" dirty="0" err="1" smtClean="0"/>
              <a:t>callee</a:t>
            </a:r>
            <a:r>
              <a:rPr lang="en-US" sz="6000" dirty="0" smtClean="0"/>
              <a:t> </a:t>
            </a:r>
            <a:r>
              <a:rPr lang="ru-RU" sz="6000" dirty="0" smtClean="0"/>
              <a:t>  </a:t>
            </a:r>
            <a:r>
              <a:rPr lang="en-US" sz="6000" dirty="0" smtClean="0">
                <a:solidFill>
                  <a:srgbClr val="00B050"/>
                </a:solidFill>
              </a:rPr>
              <a:t># </a:t>
            </a:r>
            <a:r>
              <a:rPr lang="en-US" sz="6000" dirty="0" smtClean="0">
                <a:solidFill>
                  <a:srgbClr val="00B050"/>
                </a:solidFill>
              </a:rPr>
              <a:t>jump to </a:t>
            </a:r>
            <a:r>
              <a:rPr lang="en-US" sz="6000" dirty="0" err="1" smtClean="0">
                <a:solidFill>
                  <a:srgbClr val="00B050"/>
                </a:solidFill>
              </a:rPr>
              <a:t>callee</a:t>
            </a:r>
            <a:endParaRPr lang="en-US" sz="6000" dirty="0" smtClean="0">
              <a:solidFill>
                <a:srgbClr val="00B050"/>
              </a:solidFill>
            </a:endParaRPr>
          </a:p>
          <a:p>
            <a:pPr>
              <a:spcAft>
                <a:spcPts val="600"/>
              </a:spcAft>
              <a:defRPr/>
            </a:pPr>
            <a:r>
              <a:rPr lang="en-US" sz="6700" b="1" dirty="0" smtClean="0"/>
              <a:t>Restore registers: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6000" dirty="0" smtClean="0"/>
              <a:t>    </a:t>
            </a:r>
            <a:r>
              <a:rPr lang="en-US" sz="6000" dirty="0" err="1" smtClean="0"/>
              <a:t>lw</a:t>
            </a:r>
            <a:r>
              <a:rPr lang="en-US" sz="6000" dirty="0" smtClean="0"/>
              <a:t>   </a:t>
            </a:r>
            <a:r>
              <a:rPr lang="en-US" sz="6000" dirty="0" smtClean="0">
                <a:solidFill>
                  <a:srgbClr val="FF0000"/>
                </a:solidFill>
              </a:rPr>
              <a:t>t3</a:t>
            </a:r>
            <a:r>
              <a:rPr lang="en-US" sz="6000" dirty="0" smtClean="0"/>
              <a:t>,  </a:t>
            </a:r>
            <a:r>
              <a:rPr lang="en-US" sz="6000" dirty="0" smtClean="0"/>
              <a:t> </a:t>
            </a:r>
            <a:r>
              <a:rPr lang="en-US" sz="6000" dirty="0" smtClean="0"/>
              <a:t>0(</a:t>
            </a:r>
            <a:r>
              <a:rPr lang="en-US" sz="6000" dirty="0" smtClean="0">
                <a:solidFill>
                  <a:srgbClr val="FF0000"/>
                </a:solidFill>
              </a:rPr>
              <a:t>sp</a:t>
            </a:r>
            <a:r>
              <a:rPr lang="en-US" sz="6000" dirty="0" smtClean="0"/>
              <a:t>)  </a:t>
            </a:r>
            <a:r>
              <a:rPr lang="ru-RU" sz="6000" dirty="0" smtClean="0"/>
              <a:t>  </a:t>
            </a:r>
            <a:r>
              <a:rPr lang="en-US" sz="6000" dirty="0" smtClean="0"/>
              <a:t> </a:t>
            </a:r>
            <a:r>
              <a:rPr lang="en-US" sz="6000" dirty="0" smtClean="0">
                <a:solidFill>
                  <a:srgbClr val="00B050"/>
                </a:solidFill>
              </a:rPr>
              <a:t># restore t3 (x28) from stack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6000" dirty="0" smtClean="0"/>
              <a:t>	 </a:t>
            </a:r>
            <a:r>
              <a:rPr lang="en-US" sz="6000" dirty="0" err="1" smtClean="0"/>
              <a:t>lw</a:t>
            </a:r>
            <a:r>
              <a:rPr lang="en-US" sz="6000" dirty="0" smtClean="0"/>
              <a:t>   </a:t>
            </a:r>
            <a:r>
              <a:rPr lang="ru-RU" sz="6000" dirty="0" smtClean="0"/>
              <a:t> </a:t>
            </a:r>
            <a:r>
              <a:rPr lang="en-US" sz="6000" dirty="0" smtClean="0">
                <a:solidFill>
                  <a:srgbClr val="FF0000"/>
                </a:solidFill>
              </a:rPr>
              <a:t>t2</a:t>
            </a:r>
            <a:r>
              <a:rPr lang="en-US" sz="6000" dirty="0" smtClean="0"/>
              <a:t>,  </a:t>
            </a:r>
            <a:r>
              <a:rPr lang="en-US" sz="6000" dirty="0" smtClean="0"/>
              <a:t> </a:t>
            </a:r>
            <a:r>
              <a:rPr lang="en-US" sz="6000" dirty="0" smtClean="0"/>
              <a:t>4(</a:t>
            </a:r>
            <a:r>
              <a:rPr lang="en-US" sz="6000" dirty="0" smtClean="0">
                <a:solidFill>
                  <a:srgbClr val="FF0000"/>
                </a:solidFill>
              </a:rPr>
              <a:t>sp</a:t>
            </a:r>
            <a:r>
              <a:rPr lang="en-US" sz="6000" dirty="0" smtClean="0"/>
              <a:t>)  </a:t>
            </a:r>
            <a:r>
              <a:rPr lang="ru-RU" sz="6000" dirty="0" smtClean="0"/>
              <a:t>  </a:t>
            </a:r>
            <a:r>
              <a:rPr lang="en-US" sz="6000" dirty="0" smtClean="0">
                <a:solidFill>
                  <a:srgbClr val="00B050"/>
                </a:solidFill>
              </a:rPr>
              <a:t># </a:t>
            </a:r>
            <a:r>
              <a:rPr lang="en-US" sz="6000" dirty="0" smtClean="0">
                <a:solidFill>
                  <a:srgbClr val="00B050"/>
                </a:solidFill>
              </a:rPr>
              <a:t>restore t2 (x7) from stack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6000" dirty="0" smtClean="0"/>
              <a:t>	 </a:t>
            </a:r>
            <a:r>
              <a:rPr lang="en-US" sz="6000" dirty="0" err="1" smtClean="0"/>
              <a:t>lw</a:t>
            </a:r>
            <a:r>
              <a:rPr lang="en-US" sz="6000" dirty="0" smtClean="0"/>
              <a:t>   </a:t>
            </a:r>
            <a:r>
              <a:rPr lang="ru-RU" sz="6000" dirty="0" smtClean="0"/>
              <a:t> </a:t>
            </a:r>
            <a:r>
              <a:rPr lang="en-US" sz="6000" dirty="0" smtClean="0">
                <a:solidFill>
                  <a:srgbClr val="FF0000"/>
                </a:solidFill>
              </a:rPr>
              <a:t>t1</a:t>
            </a:r>
            <a:r>
              <a:rPr lang="en-US" sz="6000" dirty="0" smtClean="0"/>
              <a:t>,  </a:t>
            </a:r>
            <a:r>
              <a:rPr lang="en-US" sz="6000" dirty="0" smtClean="0"/>
              <a:t> </a:t>
            </a:r>
            <a:r>
              <a:rPr lang="en-US" sz="6000" dirty="0" smtClean="0"/>
              <a:t>8(</a:t>
            </a:r>
            <a:r>
              <a:rPr lang="en-US" sz="6000" dirty="0" smtClean="0">
                <a:solidFill>
                  <a:srgbClr val="FF0000"/>
                </a:solidFill>
              </a:rPr>
              <a:t>sp</a:t>
            </a:r>
            <a:r>
              <a:rPr lang="en-US" sz="6000" dirty="0" smtClean="0"/>
              <a:t>)   </a:t>
            </a:r>
            <a:r>
              <a:rPr lang="ru-RU" sz="6000" dirty="0" smtClean="0"/>
              <a:t> </a:t>
            </a:r>
            <a:r>
              <a:rPr lang="en-US" sz="6000" dirty="0" smtClean="0">
                <a:solidFill>
                  <a:srgbClr val="00B050"/>
                </a:solidFill>
              </a:rPr>
              <a:t># </a:t>
            </a:r>
            <a:r>
              <a:rPr lang="en-US" sz="6000" dirty="0" smtClean="0">
                <a:solidFill>
                  <a:srgbClr val="00B050"/>
                </a:solidFill>
              </a:rPr>
              <a:t>restore t1 (x6) from stack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6000" dirty="0" smtClean="0"/>
              <a:t>	 </a:t>
            </a:r>
            <a:r>
              <a:rPr lang="en-US" sz="6000" dirty="0" err="1" smtClean="0"/>
              <a:t>lw</a:t>
            </a:r>
            <a:r>
              <a:rPr lang="en-US" sz="6000" dirty="0" smtClean="0"/>
              <a:t>    </a:t>
            </a:r>
            <a:r>
              <a:rPr lang="en-US" sz="6000" dirty="0" smtClean="0">
                <a:solidFill>
                  <a:srgbClr val="FF0000"/>
                </a:solidFill>
              </a:rPr>
              <a:t>t0</a:t>
            </a:r>
            <a:r>
              <a:rPr lang="en-US" sz="6000" dirty="0" smtClean="0"/>
              <a:t>, 12(</a:t>
            </a:r>
            <a:r>
              <a:rPr lang="en-US" sz="6000" dirty="0" smtClean="0">
                <a:solidFill>
                  <a:srgbClr val="FF0000"/>
                </a:solidFill>
              </a:rPr>
              <a:t>sp</a:t>
            </a:r>
            <a:r>
              <a:rPr lang="en-US" sz="6000" dirty="0" smtClean="0"/>
              <a:t>)  </a:t>
            </a:r>
            <a:r>
              <a:rPr lang="ru-RU" sz="6000" dirty="0" smtClean="0"/>
              <a:t> </a:t>
            </a:r>
            <a:r>
              <a:rPr lang="en-US" sz="6000" dirty="0" smtClean="0"/>
              <a:t> </a:t>
            </a:r>
            <a:r>
              <a:rPr lang="en-US" sz="6000" dirty="0" smtClean="0">
                <a:solidFill>
                  <a:srgbClr val="00B050"/>
                </a:solidFill>
              </a:rPr>
              <a:t># </a:t>
            </a:r>
            <a:r>
              <a:rPr lang="en-US" sz="6000" dirty="0" smtClean="0">
                <a:solidFill>
                  <a:srgbClr val="00B050"/>
                </a:solidFill>
              </a:rPr>
              <a:t>restore t0 (x5) from stack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6000" dirty="0" smtClean="0"/>
              <a:t>   addi </a:t>
            </a:r>
            <a:r>
              <a:rPr lang="en-US" sz="6000" dirty="0" smtClean="0">
                <a:solidFill>
                  <a:srgbClr val="FF0000"/>
                </a:solidFill>
              </a:rPr>
              <a:t>sp</a:t>
            </a:r>
            <a:r>
              <a:rPr lang="en-US" sz="6000" dirty="0" smtClean="0"/>
              <a:t>, </a:t>
            </a:r>
            <a:r>
              <a:rPr lang="en-US" sz="6000" dirty="0" smtClean="0">
                <a:solidFill>
                  <a:srgbClr val="FF0000"/>
                </a:solidFill>
              </a:rPr>
              <a:t>sp</a:t>
            </a:r>
            <a:r>
              <a:rPr lang="en-US" sz="6000" dirty="0" smtClean="0"/>
              <a:t>, 16   </a:t>
            </a:r>
            <a:r>
              <a:rPr lang="ru-RU" sz="6000" dirty="0" smtClean="0"/>
              <a:t> </a:t>
            </a:r>
            <a:r>
              <a:rPr lang="en-US" sz="6000" dirty="0" smtClean="0">
                <a:solidFill>
                  <a:srgbClr val="00B050"/>
                </a:solidFill>
              </a:rPr>
              <a:t># </a:t>
            </a:r>
            <a:r>
              <a:rPr lang="en-US" sz="6000" dirty="0" smtClean="0">
                <a:solidFill>
                  <a:srgbClr val="00B050"/>
                </a:solidFill>
              </a:rPr>
              <a:t>restore stack pointer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14</a:t>
            </a:fld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Preserving Caller-Saved Registers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38200" y="2066337"/>
            <a:ext cx="4530634" cy="327638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3200" dirty="0" smtClean="0"/>
              <a:t>﻿</a:t>
            </a:r>
            <a:r>
              <a:rPr lang="en-US" sz="3200" b="1" dirty="0" err="1" smtClean="0"/>
              <a:t>int</a:t>
            </a:r>
            <a:r>
              <a:rPr lang="en-US" sz="3200" dirty="0" smtClean="0"/>
              <a:t> fact (</a:t>
            </a:r>
            <a:r>
              <a:rPr lang="en-US" sz="3200" b="1" dirty="0" err="1" smtClean="0"/>
              <a:t>int</a:t>
            </a:r>
            <a:r>
              <a:rPr lang="en-US" sz="3200" dirty="0" smtClean="0"/>
              <a:t> n) {</a:t>
            </a:r>
          </a:p>
          <a:p>
            <a:pPr>
              <a:spcBef>
                <a:spcPts val="0"/>
              </a:spcBef>
              <a:buNone/>
            </a:pPr>
            <a:r>
              <a:rPr lang="en-US" sz="3200" dirty="0" smtClean="0"/>
              <a:t>    </a:t>
            </a:r>
            <a:r>
              <a:rPr lang="en-US" sz="3200" b="1" dirty="0" smtClean="0"/>
              <a:t>if</a:t>
            </a:r>
            <a:r>
              <a:rPr lang="en-US" sz="3200" dirty="0" smtClean="0"/>
              <a:t> (n &lt; 1) {</a:t>
            </a:r>
          </a:p>
          <a:p>
            <a:pPr>
              <a:spcBef>
                <a:spcPts val="0"/>
              </a:spcBef>
              <a:buNone/>
            </a:pPr>
            <a:r>
              <a:rPr lang="en-US" sz="3200" dirty="0" smtClean="0"/>
              <a:t>        </a:t>
            </a:r>
            <a:r>
              <a:rPr lang="en-US" sz="3200" b="1" dirty="0" smtClean="0"/>
              <a:t>return</a:t>
            </a:r>
            <a:r>
              <a:rPr lang="en-US" sz="3200" dirty="0" smtClean="0"/>
              <a:t> 1;</a:t>
            </a:r>
          </a:p>
          <a:p>
            <a:pPr>
              <a:spcBef>
                <a:spcPts val="0"/>
              </a:spcBef>
              <a:buNone/>
            </a:pPr>
            <a:r>
              <a:rPr lang="en-US" sz="3200" dirty="0" smtClean="0"/>
              <a:t>    } </a:t>
            </a:r>
            <a:r>
              <a:rPr lang="en-US" sz="3200" b="1" dirty="0" smtClean="0"/>
              <a:t>else</a:t>
            </a:r>
            <a:r>
              <a:rPr lang="en-US" sz="3200" dirty="0" smtClean="0"/>
              <a:t> {</a:t>
            </a:r>
          </a:p>
          <a:p>
            <a:pPr>
              <a:spcBef>
                <a:spcPts val="0"/>
              </a:spcBef>
              <a:buNone/>
            </a:pPr>
            <a:r>
              <a:rPr lang="en-US" sz="3200" dirty="0" smtClean="0"/>
              <a:t>        </a:t>
            </a:r>
            <a:r>
              <a:rPr lang="en-US" sz="3200" b="1" dirty="0" smtClean="0"/>
              <a:t>return</a:t>
            </a:r>
            <a:r>
              <a:rPr lang="en-US" sz="3200" dirty="0" smtClean="0"/>
              <a:t> n * fact(n - 1);</a:t>
            </a:r>
          </a:p>
          <a:p>
            <a:pPr>
              <a:spcBef>
                <a:spcPts val="0"/>
              </a:spcBef>
              <a:buNone/>
            </a:pPr>
            <a:r>
              <a:rPr lang="en-US" sz="3200" dirty="0" smtClean="0"/>
              <a:t>    }</a:t>
            </a:r>
          </a:p>
          <a:p>
            <a:pPr>
              <a:spcBef>
                <a:spcPts val="0"/>
              </a:spcBef>
              <a:buNone/>
            </a:pPr>
            <a:r>
              <a:rPr lang="en-US" sz="3200" dirty="0" smtClean="0"/>
              <a:t>}</a:t>
            </a:r>
            <a:endParaRPr lang="ru-RU" sz="32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15</a:t>
            </a:fld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Function Example</a:t>
            </a:r>
            <a:endParaRPr lang="ru-RU" dirty="0"/>
          </a:p>
        </p:txBody>
      </p:sp>
      <p:sp>
        <p:nvSpPr>
          <p:cNvPr id="7" name="Содержимое 1"/>
          <p:cNvSpPr txBox="1">
            <a:spLocks/>
          </p:cNvSpPr>
          <p:nvPr/>
        </p:nvSpPr>
        <p:spPr>
          <a:xfrm>
            <a:off x="6385560" y="1110344"/>
            <a:ext cx="4796246" cy="574765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228600" lvl="0" indent="-228600">
              <a:lnSpc>
                <a:spcPct val="90000"/>
              </a:lnSpc>
            </a:pPr>
            <a:r>
              <a:rPr lang="en-US" sz="4300" b="1" i="1" dirty="0" smtClean="0">
                <a:solidFill>
                  <a:srgbClr val="273272"/>
                </a:solidFill>
              </a:rPr>
              <a:t>fact:</a:t>
            </a:r>
          </a:p>
          <a:p>
            <a:pPr marL="228600" lvl="0" indent="-228600">
              <a:lnSpc>
                <a:spcPct val="90000"/>
              </a:lnSpc>
            </a:pPr>
            <a:r>
              <a:rPr lang="en-US" sz="4300" dirty="0" smtClean="0">
                <a:solidFill>
                  <a:srgbClr val="273272"/>
                </a:solidFill>
              </a:rPr>
              <a:t>     addi  </a:t>
            </a:r>
            <a:r>
              <a:rPr lang="en-US" sz="4300" dirty="0" smtClean="0">
                <a:solidFill>
                  <a:srgbClr val="FF0000"/>
                </a:solidFill>
              </a:rPr>
              <a:t>t0</a:t>
            </a:r>
            <a:r>
              <a:rPr lang="en-US" sz="4300" dirty="0" smtClean="0">
                <a:solidFill>
                  <a:srgbClr val="273272"/>
                </a:solidFill>
              </a:rPr>
              <a:t>, </a:t>
            </a:r>
            <a:r>
              <a:rPr lang="en-US" sz="4300" dirty="0" smtClean="0">
                <a:solidFill>
                  <a:srgbClr val="FF0000"/>
                </a:solidFill>
              </a:rPr>
              <a:t>a0</a:t>
            </a:r>
            <a:r>
              <a:rPr lang="en-US" sz="4300" dirty="0" smtClean="0">
                <a:solidFill>
                  <a:srgbClr val="273272"/>
                </a:solidFill>
              </a:rPr>
              <a:t>, </a:t>
            </a:r>
            <a:r>
              <a:rPr lang="en-US" sz="4300" dirty="0" smtClean="0">
                <a:solidFill>
                  <a:srgbClr val="2F5CB5"/>
                </a:solidFill>
              </a:rPr>
              <a:t>-1</a:t>
            </a:r>
          </a:p>
          <a:p>
            <a:pPr marL="228600" lvl="0" indent="-228600">
              <a:lnSpc>
                <a:spcPct val="90000"/>
              </a:lnSpc>
            </a:pPr>
            <a:r>
              <a:rPr lang="en-US" sz="4300" dirty="0" smtClean="0">
                <a:solidFill>
                  <a:srgbClr val="273272"/>
                </a:solidFill>
              </a:rPr>
              <a:t>     </a:t>
            </a:r>
            <a:r>
              <a:rPr lang="en-US" sz="4300" dirty="0" err="1" smtClean="0">
                <a:solidFill>
                  <a:srgbClr val="273272"/>
                </a:solidFill>
              </a:rPr>
              <a:t>bgez</a:t>
            </a:r>
            <a:r>
              <a:rPr lang="en-US" sz="4300" dirty="0" smtClean="0">
                <a:solidFill>
                  <a:srgbClr val="273272"/>
                </a:solidFill>
              </a:rPr>
              <a:t>  </a:t>
            </a:r>
            <a:r>
              <a:rPr lang="en-US" sz="4300" dirty="0" smtClean="0">
                <a:solidFill>
                  <a:srgbClr val="FF0000"/>
                </a:solidFill>
              </a:rPr>
              <a:t>t0</a:t>
            </a:r>
            <a:r>
              <a:rPr lang="en-US" sz="4300" dirty="0" smtClean="0">
                <a:solidFill>
                  <a:srgbClr val="273272"/>
                </a:solidFill>
              </a:rPr>
              <a:t>, </a:t>
            </a:r>
            <a:r>
              <a:rPr lang="en-US" sz="4300" i="1" dirty="0" err="1" smtClean="0">
                <a:solidFill>
                  <a:srgbClr val="273272"/>
                </a:solidFill>
              </a:rPr>
              <a:t>fact_else</a:t>
            </a:r>
            <a:endParaRPr lang="en-US" sz="4300" i="1" dirty="0" smtClean="0">
              <a:solidFill>
                <a:srgbClr val="273272"/>
              </a:solidFill>
            </a:endParaRPr>
          </a:p>
          <a:p>
            <a:pPr marL="228600" lvl="0" indent="-228600">
              <a:lnSpc>
                <a:spcPct val="90000"/>
              </a:lnSpc>
            </a:pPr>
            <a:r>
              <a:rPr lang="en-US" sz="4300" dirty="0" smtClean="0">
                <a:solidFill>
                  <a:srgbClr val="273272"/>
                </a:solidFill>
              </a:rPr>
              <a:t>     </a:t>
            </a:r>
            <a:r>
              <a:rPr lang="en-US" sz="4300" dirty="0" err="1" smtClean="0">
                <a:solidFill>
                  <a:srgbClr val="273272"/>
                </a:solidFill>
              </a:rPr>
              <a:t>li</a:t>
            </a:r>
            <a:r>
              <a:rPr lang="en-US" sz="4300" dirty="0" smtClean="0">
                <a:solidFill>
                  <a:srgbClr val="273272"/>
                </a:solidFill>
              </a:rPr>
              <a:t>        </a:t>
            </a:r>
            <a:r>
              <a:rPr lang="en-US" sz="4300" dirty="0" smtClean="0">
                <a:solidFill>
                  <a:srgbClr val="FF0000"/>
                </a:solidFill>
              </a:rPr>
              <a:t>a0</a:t>
            </a:r>
            <a:r>
              <a:rPr lang="en-US" sz="4300" dirty="0" smtClean="0">
                <a:solidFill>
                  <a:srgbClr val="273272"/>
                </a:solidFill>
              </a:rPr>
              <a:t>, </a:t>
            </a:r>
            <a:r>
              <a:rPr lang="en-US" sz="4300" dirty="0" smtClean="0">
                <a:solidFill>
                  <a:srgbClr val="2F5CB5"/>
                </a:solidFill>
              </a:rPr>
              <a:t>1</a:t>
            </a:r>
          </a:p>
          <a:p>
            <a:pPr marL="228600" lvl="0" indent="-228600">
              <a:lnSpc>
                <a:spcPct val="90000"/>
              </a:lnSpc>
            </a:pPr>
            <a:r>
              <a:rPr lang="en-US" sz="4300" dirty="0" smtClean="0">
                <a:solidFill>
                  <a:srgbClr val="273272"/>
                </a:solidFill>
              </a:rPr>
              <a:t>     </a:t>
            </a:r>
            <a:r>
              <a:rPr lang="en-US" sz="4300" u="sng" dirty="0" smtClean="0">
                <a:solidFill>
                  <a:srgbClr val="273272"/>
                </a:solidFill>
              </a:rPr>
              <a:t>jalr     </a:t>
            </a:r>
            <a:r>
              <a:rPr lang="en-US" sz="4300" u="sng" dirty="0" smtClean="0">
                <a:solidFill>
                  <a:srgbClr val="FF0000"/>
                </a:solidFill>
              </a:rPr>
              <a:t>zero</a:t>
            </a:r>
            <a:r>
              <a:rPr lang="en-US" sz="4300" u="sng" dirty="0" smtClean="0">
                <a:solidFill>
                  <a:srgbClr val="273272"/>
                </a:solidFill>
              </a:rPr>
              <a:t>, </a:t>
            </a:r>
            <a:r>
              <a:rPr lang="en-US" sz="4300" u="sng" dirty="0" smtClean="0">
                <a:solidFill>
                  <a:srgbClr val="2F5CB5"/>
                </a:solidFill>
              </a:rPr>
              <a:t>0</a:t>
            </a:r>
            <a:r>
              <a:rPr lang="en-US" sz="4300" u="sng" dirty="0" smtClean="0">
                <a:solidFill>
                  <a:srgbClr val="273272"/>
                </a:solidFill>
              </a:rPr>
              <a:t>(</a:t>
            </a:r>
            <a:r>
              <a:rPr lang="en-US" sz="4300" u="sng" dirty="0" err="1" smtClean="0">
                <a:solidFill>
                  <a:srgbClr val="FF0000"/>
                </a:solidFill>
              </a:rPr>
              <a:t>ra</a:t>
            </a:r>
            <a:r>
              <a:rPr lang="en-US" sz="4300" u="sng" dirty="0" smtClean="0">
                <a:solidFill>
                  <a:srgbClr val="273272"/>
                </a:solidFill>
              </a:rPr>
              <a:t>)</a:t>
            </a:r>
          </a:p>
          <a:p>
            <a:pPr marL="228600" lvl="0" indent="-228600">
              <a:lnSpc>
                <a:spcPct val="90000"/>
              </a:lnSpc>
            </a:pPr>
            <a:r>
              <a:rPr lang="en-US" sz="4300" b="1" i="1" dirty="0" err="1" smtClean="0">
                <a:solidFill>
                  <a:srgbClr val="273272"/>
                </a:solidFill>
              </a:rPr>
              <a:t>fact_else</a:t>
            </a:r>
            <a:r>
              <a:rPr lang="en-US" sz="4300" b="1" i="1" dirty="0" smtClean="0">
                <a:solidFill>
                  <a:srgbClr val="273272"/>
                </a:solidFill>
              </a:rPr>
              <a:t>:</a:t>
            </a:r>
          </a:p>
          <a:p>
            <a:pPr marL="228600" lvl="0" indent="-228600">
              <a:lnSpc>
                <a:spcPct val="90000"/>
              </a:lnSpc>
            </a:pPr>
            <a:r>
              <a:rPr lang="en-US" sz="4300" dirty="0" smtClean="0">
                <a:solidFill>
                  <a:srgbClr val="273272"/>
                </a:solidFill>
              </a:rPr>
              <a:t>     addi   </a:t>
            </a:r>
            <a:r>
              <a:rPr lang="en-US" sz="4300" dirty="0" smtClean="0">
                <a:solidFill>
                  <a:srgbClr val="FF0000"/>
                </a:solidFill>
              </a:rPr>
              <a:t>sp</a:t>
            </a:r>
            <a:r>
              <a:rPr lang="en-US" sz="4300" dirty="0" smtClean="0">
                <a:solidFill>
                  <a:srgbClr val="273272"/>
                </a:solidFill>
              </a:rPr>
              <a:t>, </a:t>
            </a:r>
            <a:r>
              <a:rPr lang="en-US" sz="4300" dirty="0" smtClean="0">
                <a:solidFill>
                  <a:srgbClr val="FF0000"/>
                </a:solidFill>
              </a:rPr>
              <a:t>sp</a:t>
            </a:r>
            <a:r>
              <a:rPr lang="en-US" sz="4300" dirty="0" smtClean="0">
                <a:solidFill>
                  <a:srgbClr val="273272"/>
                </a:solidFill>
              </a:rPr>
              <a:t>, </a:t>
            </a:r>
            <a:r>
              <a:rPr lang="en-US" sz="4300" dirty="0" smtClean="0">
                <a:solidFill>
                  <a:srgbClr val="2F5CB5"/>
                </a:solidFill>
              </a:rPr>
              <a:t>-8</a:t>
            </a:r>
          </a:p>
          <a:p>
            <a:pPr marL="228600" lvl="0" indent="-228600">
              <a:lnSpc>
                <a:spcPct val="90000"/>
              </a:lnSpc>
            </a:pPr>
            <a:r>
              <a:rPr lang="en-US" sz="4300" dirty="0" smtClean="0">
                <a:solidFill>
                  <a:srgbClr val="273272"/>
                </a:solidFill>
              </a:rPr>
              <a:t>     </a:t>
            </a:r>
            <a:r>
              <a:rPr lang="en-US" sz="4300" dirty="0" err="1" smtClean="0">
                <a:solidFill>
                  <a:srgbClr val="273272"/>
                </a:solidFill>
              </a:rPr>
              <a:t>sw</a:t>
            </a:r>
            <a:r>
              <a:rPr lang="en-US" sz="4300" dirty="0" smtClean="0">
                <a:solidFill>
                  <a:srgbClr val="273272"/>
                </a:solidFill>
              </a:rPr>
              <a:t>      </a:t>
            </a:r>
            <a:r>
              <a:rPr lang="en-US" sz="4300" dirty="0" err="1" smtClean="0">
                <a:solidFill>
                  <a:srgbClr val="FF0000"/>
                </a:solidFill>
              </a:rPr>
              <a:t>ra</a:t>
            </a:r>
            <a:r>
              <a:rPr lang="en-US" sz="4300" dirty="0" smtClean="0">
                <a:solidFill>
                  <a:srgbClr val="273272"/>
                </a:solidFill>
              </a:rPr>
              <a:t>,  </a:t>
            </a:r>
            <a:r>
              <a:rPr lang="en-US" sz="4300" dirty="0" smtClean="0">
                <a:solidFill>
                  <a:srgbClr val="2F5CB5"/>
                </a:solidFill>
              </a:rPr>
              <a:t>4</a:t>
            </a:r>
            <a:r>
              <a:rPr lang="en-US" sz="4300" dirty="0" smtClean="0">
                <a:solidFill>
                  <a:srgbClr val="273272"/>
                </a:solidFill>
              </a:rPr>
              <a:t>(</a:t>
            </a:r>
            <a:r>
              <a:rPr lang="en-US" sz="4300" dirty="0" smtClean="0">
                <a:solidFill>
                  <a:srgbClr val="FF0000"/>
                </a:solidFill>
              </a:rPr>
              <a:t>sp</a:t>
            </a:r>
            <a:r>
              <a:rPr lang="en-US" sz="4300" dirty="0" smtClean="0">
                <a:solidFill>
                  <a:srgbClr val="273272"/>
                </a:solidFill>
              </a:rPr>
              <a:t>)</a:t>
            </a:r>
          </a:p>
          <a:p>
            <a:pPr marL="228600" lvl="0" indent="-228600">
              <a:lnSpc>
                <a:spcPct val="90000"/>
              </a:lnSpc>
            </a:pPr>
            <a:r>
              <a:rPr lang="en-US" sz="4300" dirty="0" smtClean="0">
                <a:solidFill>
                  <a:srgbClr val="273272"/>
                </a:solidFill>
              </a:rPr>
              <a:t>     </a:t>
            </a:r>
            <a:r>
              <a:rPr lang="en-US" sz="4300" dirty="0" err="1" smtClean="0">
                <a:solidFill>
                  <a:srgbClr val="273272"/>
                </a:solidFill>
              </a:rPr>
              <a:t>sw</a:t>
            </a:r>
            <a:r>
              <a:rPr lang="en-US" sz="4300" dirty="0" smtClean="0">
                <a:solidFill>
                  <a:srgbClr val="273272"/>
                </a:solidFill>
              </a:rPr>
              <a:t>      </a:t>
            </a:r>
            <a:r>
              <a:rPr lang="en-US" sz="4300" dirty="0" smtClean="0">
                <a:solidFill>
                  <a:srgbClr val="FF0000"/>
                </a:solidFill>
              </a:rPr>
              <a:t>a0</a:t>
            </a:r>
            <a:r>
              <a:rPr lang="en-US" sz="4300" dirty="0" smtClean="0">
                <a:solidFill>
                  <a:srgbClr val="273272"/>
                </a:solidFill>
              </a:rPr>
              <a:t>,  </a:t>
            </a:r>
            <a:r>
              <a:rPr lang="en-US" sz="4300" dirty="0" smtClean="0">
                <a:solidFill>
                  <a:srgbClr val="2F5CB5"/>
                </a:solidFill>
              </a:rPr>
              <a:t>0</a:t>
            </a:r>
            <a:r>
              <a:rPr lang="en-US" sz="4300" dirty="0" smtClean="0">
                <a:solidFill>
                  <a:srgbClr val="273272"/>
                </a:solidFill>
              </a:rPr>
              <a:t>(</a:t>
            </a:r>
            <a:r>
              <a:rPr lang="en-US" sz="4300" dirty="0" smtClean="0">
                <a:solidFill>
                  <a:srgbClr val="FF0000"/>
                </a:solidFill>
              </a:rPr>
              <a:t>sp</a:t>
            </a:r>
            <a:r>
              <a:rPr lang="en-US" sz="4300" dirty="0" smtClean="0">
                <a:solidFill>
                  <a:srgbClr val="273272"/>
                </a:solidFill>
              </a:rPr>
              <a:t>)</a:t>
            </a:r>
          </a:p>
          <a:p>
            <a:pPr marL="228600" lvl="0" indent="-228600">
              <a:lnSpc>
                <a:spcPct val="90000"/>
              </a:lnSpc>
            </a:pPr>
            <a:r>
              <a:rPr lang="en-US" sz="4300" dirty="0" smtClean="0">
                <a:solidFill>
                  <a:srgbClr val="273272"/>
                </a:solidFill>
              </a:rPr>
              <a:t>     addi   </a:t>
            </a:r>
            <a:r>
              <a:rPr lang="en-US" sz="4300" dirty="0" smtClean="0">
                <a:solidFill>
                  <a:srgbClr val="FF0000"/>
                </a:solidFill>
              </a:rPr>
              <a:t>a0</a:t>
            </a:r>
            <a:r>
              <a:rPr lang="en-US" sz="4300" dirty="0" smtClean="0">
                <a:solidFill>
                  <a:srgbClr val="273272"/>
                </a:solidFill>
              </a:rPr>
              <a:t>, </a:t>
            </a:r>
            <a:r>
              <a:rPr lang="en-US" sz="4300" dirty="0" smtClean="0">
                <a:solidFill>
                  <a:srgbClr val="FF0000"/>
                </a:solidFill>
              </a:rPr>
              <a:t>a0</a:t>
            </a:r>
            <a:r>
              <a:rPr lang="en-US" sz="4300" dirty="0" smtClean="0">
                <a:solidFill>
                  <a:srgbClr val="273272"/>
                </a:solidFill>
              </a:rPr>
              <a:t>, </a:t>
            </a:r>
            <a:r>
              <a:rPr lang="en-US" sz="4300" dirty="0" smtClean="0">
                <a:solidFill>
                  <a:srgbClr val="2F5CB5"/>
                </a:solidFill>
              </a:rPr>
              <a:t>-1</a:t>
            </a:r>
          </a:p>
          <a:p>
            <a:pPr marL="228600" lvl="0" indent="-228600">
              <a:lnSpc>
                <a:spcPct val="90000"/>
              </a:lnSpc>
            </a:pPr>
            <a:r>
              <a:rPr lang="en-US" sz="4300" dirty="0" smtClean="0">
                <a:solidFill>
                  <a:srgbClr val="273272"/>
                </a:solidFill>
              </a:rPr>
              <a:t>     </a:t>
            </a:r>
            <a:r>
              <a:rPr lang="en-US" sz="4300" u="sng" dirty="0" smtClean="0">
                <a:solidFill>
                  <a:srgbClr val="273272"/>
                </a:solidFill>
              </a:rPr>
              <a:t>jal       </a:t>
            </a:r>
            <a:r>
              <a:rPr lang="en-US" sz="4300" u="sng" dirty="0" err="1" smtClean="0">
                <a:solidFill>
                  <a:srgbClr val="FF0000"/>
                </a:solidFill>
              </a:rPr>
              <a:t>ra</a:t>
            </a:r>
            <a:r>
              <a:rPr lang="en-US" sz="4300" u="sng" dirty="0" smtClean="0">
                <a:solidFill>
                  <a:srgbClr val="273272"/>
                </a:solidFill>
              </a:rPr>
              <a:t>, </a:t>
            </a:r>
            <a:r>
              <a:rPr lang="en-US" sz="4300" i="1" u="sng" dirty="0" smtClean="0">
                <a:solidFill>
                  <a:srgbClr val="273272"/>
                </a:solidFill>
              </a:rPr>
              <a:t>fact</a:t>
            </a:r>
          </a:p>
          <a:p>
            <a:pPr marL="228600" lvl="0" indent="-228600">
              <a:lnSpc>
                <a:spcPct val="90000"/>
              </a:lnSpc>
            </a:pPr>
            <a:r>
              <a:rPr lang="en-US" sz="4300" dirty="0" smtClean="0">
                <a:solidFill>
                  <a:srgbClr val="273272"/>
                </a:solidFill>
              </a:rPr>
              <a:t>     </a:t>
            </a:r>
            <a:r>
              <a:rPr lang="en-US" sz="4300" dirty="0" err="1" smtClean="0">
                <a:solidFill>
                  <a:srgbClr val="273272"/>
                </a:solidFill>
              </a:rPr>
              <a:t>mv</a:t>
            </a:r>
            <a:r>
              <a:rPr lang="en-US" sz="4300" dirty="0" smtClean="0">
                <a:solidFill>
                  <a:srgbClr val="273272"/>
                </a:solidFill>
              </a:rPr>
              <a:t>      </a:t>
            </a:r>
            <a:r>
              <a:rPr lang="en-US" sz="4300" dirty="0" smtClean="0">
                <a:solidFill>
                  <a:srgbClr val="FF0000"/>
                </a:solidFill>
              </a:rPr>
              <a:t>t1</a:t>
            </a:r>
            <a:r>
              <a:rPr lang="en-US" sz="4300" dirty="0" smtClean="0">
                <a:solidFill>
                  <a:srgbClr val="273272"/>
                </a:solidFill>
              </a:rPr>
              <a:t>, </a:t>
            </a:r>
            <a:r>
              <a:rPr lang="en-US" sz="4300" dirty="0" smtClean="0">
                <a:solidFill>
                  <a:srgbClr val="FF0000"/>
                </a:solidFill>
              </a:rPr>
              <a:t>a0</a:t>
            </a:r>
          </a:p>
          <a:p>
            <a:pPr marL="228600" lvl="0" indent="-228600">
              <a:lnSpc>
                <a:spcPct val="90000"/>
              </a:lnSpc>
            </a:pPr>
            <a:r>
              <a:rPr lang="en-US" sz="4300" dirty="0" smtClean="0">
                <a:solidFill>
                  <a:srgbClr val="273272"/>
                </a:solidFill>
              </a:rPr>
              <a:t>     </a:t>
            </a:r>
            <a:r>
              <a:rPr lang="en-US" sz="4300" dirty="0" err="1" smtClean="0">
                <a:solidFill>
                  <a:srgbClr val="273272"/>
                </a:solidFill>
              </a:rPr>
              <a:t>lw</a:t>
            </a:r>
            <a:r>
              <a:rPr lang="en-US" sz="4300" dirty="0" smtClean="0">
                <a:solidFill>
                  <a:srgbClr val="273272"/>
                </a:solidFill>
              </a:rPr>
              <a:t>       </a:t>
            </a:r>
            <a:r>
              <a:rPr lang="en-US" sz="4300" dirty="0" smtClean="0">
                <a:solidFill>
                  <a:srgbClr val="FF0000"/>
                </a:solidFill>
              </a:rPr>
              <a:t>a0</a:t>
            </a:r>
            <a:r>
              <a:rPr lang="en-US" sz="4300" dirty="0" smtClean="0">
                <a:solidFill>
                  <a:srgbClr val="273272"/>
                </a:solidFill>
              </a:rPr>
              <a:t>, </a:t>
            </a:r>
            <a:r>
              <a:rPr lang="en-US" sz="4300" dirty="0" smtClean="0">
                <a:solidFill>
                  <a:srgbClr val="2F5CB5"/>
                </a:solidFill>
              </a:rPr>
              <a:t>0</a:t>
            </a:r>
            <a:r>
              <a:rPr lang="en-US" sz="4300" dirty="0" smtClean="0">
                <a:solidFill>
                  <a:srgbClr val="273272"/>
                </a:solidFill>
              </a:rPr>
              <a:t>(</a:t>
            </a:r>
            <a:r>
              <a:rPr lang="en-US" sz="4300" dirty="0" smtClean="0">
                <a:solidFill>
                  <a:srgbClr val="FF0000"/>
                </a:solidFill>
              </a:rPr>
              <a:t>sp</a:t>
            </a:r>
            <a:r>
              <a:rPr lang="en-US" sz="4300" dirty="0" smtClean="0">
                <a:solidFill>
                  <a:srgbClr val="273272"/>
                </a:solidFill>
              </a:rPr>
              <a:t>)</a:t>
            </a:r>
          </a:p>
          <a:p>
            <a:pPr marL="228600" lvl="0" indent="-228600">
              <a:lnSpc>
                <a:spcPct val="90000"/>
              </a:lnSpc>
            </a:pPr>
            <a:r>
              <a:rPr lang="en-US" sz="4300" dirty="0" smtClean="0">
                <a:solidFill>
                  <a:srgbClr val="273272"/>
                </a:solidFill>
              </a:rPr>
              <a:t>     </a:t>
            </a:r>
            <a:r>
              <a:rPr lang="en-US" sz="4300" dirty="0" err="1" smtClean="0">
                <a:solidFill>
                  <a:srgbClr val="273272"/>
                </a:solidFill>
              </a:rPr>
              <a:t>lw</a:t>
            </a:r>
            <a:r>
              <a:rPr lang="en-US" sz="4300" dirty="0" smtClean="0">
                <a:solidFill>
                  <a:srgbClr val="273272"/>
                </a:solidFill>
              </a:rPr>
              <a:t>       </a:t>
            </a:r>
            <a:r>
              <a:rPr lang="en-US" sz="4300" dirty="0" err="1" smtClean="0">
                <a:solidFill>
                  <a:srgbClr val="FF0000"/>
                </a:solidFill>
              </a:rPr>
              <a:t>ra</a:t>
            </a:r>
            <a:r>
              <a:rPr lang="en-US" sz="4300" dirty="0" smtClean="0">
                <a:solidFill>
                  <a:srgbClr val="273272"/>
                </a:solidFill>
              </a:rPr>
              <a:t>, </a:t>
            </a:r>
            <a:r>
              <a:rPr lang="en-US" sz="4300" dirty="0" smtClean="0">
                <a:solidFill>
                  <a:srgbClr val="2F5CB5"/>
                </a:solidFill>
              </a:rPr>
              <a:t>4</a:t>
            </a:r>
            <a:r>
              <a:rPr lang="en-US" sz="4300" dirty="0" smtClean="0">
                <a:solidFill>
                  <a:srgbClr val="273272"/>
                </a:solidFill>
              </a:rPr>
              <a:t>(</a:t>
            </a:r>
            <a:r>
              <a:rPr lang="en-US" sz="4300" dirty="0" smtClean="0">
                <a:solidFill>
                  <a:srgbClr val="FF0000"/>
                </a:solidFill>
              </a:rPr>
              <a:t>sp</a:t>
            </a:r>
            <a:r>
              <a:rPr lang="en-US" sz="4300" dirty="0" smtClean="0">
                <a:solidFill>
                  <a:srgbClr val="273272"/>
                </a:solidFill>
              </a:rPr>
              <a:t>)</a:t>
            </a:r>
          </a:p>
          <a:p>
            <a:pPr marL="228600" lvl="0" indent="-228600">
              <a:lnSpc>
                <a:spcPct val="90000"/>
              </a:lnSpc>
            </a:pPr>
            <a:r>
              <a:rPr lang="en-US" sz="4300" dirty="0" smtClean="0">
                <a:solidFill>
                  <a:srgbClr val="273272"/>
                </a:solidFill>
              </a:rPr>
              <a:t>     addi    </a:t>
            </a:r>
            <a:r>
              <a:rPr lang="en-US" sz="4300" dirty="0" smtClean="0">
                <a:solidFill>
                  <a:srgbClr val="FF0000"/>
                </a:solidFill>
              </a:rPr>
              <a:t>sp</a:t>
            </a:r>
            <a:r>
              <a:rPr lang="en-US" sz="4300" dirty="0" smtClean="0">
                <a:solidFill>
                  <a:srgbClr val="273272"/>
                </a:solidFill>
              </a:rPr>
              <a:t>, </a:t>
            </a:r>
            <a:r>
              <a:rPr lang="en-US" sz="4300" dirty="0" smtClean="0">
                <a:solidFill>
                  <a:srgbClr val="FF0000"/>
                </a:solidFill>
              </a:rPr>
              <a:t>sp</a:t>
            </a:r>
            <a:r>
              <a:rPr lang="en-US" sz="4300" dirty="0" smtClean="0">
                <a:solidFill>
                  <a:srgbClr val="273272"/>
                </a:solidFill>
              </a:rPr>
              <a:t>, </a:t>
            </a:r>
            <a:r>
              <a:rPr lang="en-US" sz="4300" dirty="0" smtClean="0">
                <a:solidFill>
                  <a:srgbClr val="2F5CB5"/>
                </a:solidFill>
              </a:rPr>
              <a:t>8</a:t>
            </a:r>
          </a:p>
          <a:p>
            <a:pPr marL="228600" lvl="0" indent="-228600">
              <a:lnSpc>
                <a:spcPct val="90000"/>
              </a:lnSpc>
            </a:pPr>
            <a:r>
              <a:rPr lang="en-US" sz="4300" dirty="0" smtClean="0">
                <a:solidFill>
                  <a:srgbClr val="273272"/>
                </a:solidFill>
              </a:rPr>
              <a:t>     </a:t>
            </a:r>
            <a:r>
              <a:rPr lang="en-US" sz="4300" dirty="0" err="1" smtClean="0">
                <a:solidFill>
                  <a:srgbClr val="273272"/>
                </a:solidFill>
              </a:rPr>
              <a:t>mul</a:t>
            </a:r>
            <a:r>
              <a:rPr lang="en-US" sz="4300" dirty="0" smtClean="0">
                <a:solidFill>
                  <a:srgbClr val="273272"/>
                </a:solidFill>
              </a:rPr>
              <a:t>     </a:t>
            </a:r>
            <a:r>
              <a:rPr lang="en-US" sz="4300" dirty="0" smtClean="0">
                <a:solidFill>
                  <a:srgbClr val="FF0000"/>
                </a:solidFill>
              </a:rPr>
              <a:t>a0</a:t>
            </a:r>
            <a:r>
              <a:rPr lang="en-US" sz="4300" dirty="0" smtClean="0">
                <a:solidFill>
                  <a:srgbClr val="273272"/>
                </a:solidFill>
              </a:rPr>
              <a:t>, </a:t>
            </a:r>
            <a:r>
              <a:rPr lang="en-US" sz="4300" dirty="0" smtClean="0">
                <a:solidFill>
                  <a:srgbClr val="FF0000"/>
                </a:solidFill>
              </a:rPr>
              <a:t>a0</a:t>
            </a:r>
            <a:r>
              <a:rPr lang="en-US" sz="4300" dirty="0" smtClean="0">
                <a:solidFill>
                  <a:srgbClr val="273272"/>
                </a:solidFill>
              </a:rPr>
              <a:t>, </a:t>
            </a:r>
            <a:r>
              <a:rPr lang="en-US" sz="4300" dirty="0" smtClean="0">
                <a:solidFill>
                  <a:srgbClr val="2F5CB5"/>
                </a:solidFill>
              </a:rPr>
              <a:t>t1</a:t>
            </a:r>
          </a:p>
          <a:p>
            <a:pPr marL="228600" lvl="0" indent="-228600">
              <a:lnSpc>
                <a:spcPct val="90000"/>
              </a:lnSpc>
            </a:pPr>
            <a:r>
              <a:rPr lang="en-US" sz="4300" dirty="0" smtClean="0">
                <a:solidFill>
                  <a:srgbClr val="273272"/>
                </a:solidFill>
              </a:rPr>
              <a:t>     </a:t>
            </a:r>
            <a:r>
              <a:rPr lang="en-US" sz="4300" u="sng" dirty="0" smtClean="0">
                <a:solidFill>
                  <a:srgbClr val="273272"/>
                </a:solidFill>
              </a:rPr>
              <a:t>jalr      </a:t>
            </a:r>
            <a:r>
              <a:rPr lang="en-US" sz="4300" u="sng" dirty="0" smtClean="0">
                <a:solidFill>
                  <a:srgbClr val="FF0000"/>
                </a:solidFill>
              </a:rPr>
              <a:t>zero</a:t>
            </a:r>
            <a:r>
              <a:rPr lang="en-US" sz="4300" u="sng" dirty="0" smtClean="0">
                <a:solidFill>
                  <a:srgbClr val="273272"/>
                </a:solidFill>
              </a:rPr>
              <a:t>, </a:t>
            </a:r>
            <a:r>
              <a:rPr lang="en-US" sz="4300" u="sng" dirty="0" smtClean="0">
                <a:solidFill>
                  <a:srgbClr val="2F5CB5"/>
                </a:solidFill>
              </a:rPr>
              <a:t>0</a:t>
            </a:r>
            <a:r>
              <a:rPr lang="en-US" sz="4300" u="sng" dirty="0" smtClean="0">
                <a:solidFill>
                  <a:srgbClr val="273272"/>
                </a:solidFill>
              </a:rPr>
              <a:t>(</a:t>
            </a:r>
            <a:r>
              <a:rPr lang="en-US" sz="4300" u="sng" dirty="0" err="1" smtClean="0">
                <a:solidFill>
                  <a:srgbClr val="FF0000"/>
                </a:solidFill>
              </a:rPr>
              <a:t>ra</a:t>
            </a:r>
            <a:r>
              <a:rPr lang="en-US" sz="4300" dirty="0" smtClean="0">
                <a:solidFill>
                  <a:srgbClr val="273272"/>
                </a:solidFill>
              </a:rPr>
              <a:t>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27327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3304903" y="2233749"/>
            <a:ext cx="3448594" cy="901337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238206" y="4219303"/>
            <a:ext cx="1423851" cy="535577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51263" y="1034362"/>
            <a:ext cx="10515600" cy="4997896"/>
          </a:xfrm>
        </p:spPr>
        <p:txBody>
          <a:bodyPr/>
          <a:lstStyle/>
          <a:p>
            <a:pPr marL="0" algn="just">
              <a:lnSpc>
                <a:spcPct val="80000"/>
              </a:lnSpc>
              <a:spcBef>
                <a:spcPts val="0"/>
              </a:spcBef>
              <a:buNone/>
            </a:pPr>
            <a:r>
              <a:rPr lang="en-US" b="1" dirty="0" smtClean="0">
                <a:solidFill>
                  <a:srgbClr val="F7B217"/>
                </a:solidFill>
              </a:rPr>
              <a:t>Frame pointer </a:t>
            </a:r>
            <a:r>
              <a:rPr lang="en-US" dirty="0" smtClean="0"/>
              <a:t>is a value denoting the location of the saved registers and local variables for a given procedure. Simplifies programming because when stack-pointer changes programmers have to use different offsets to access the same values.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16</a:t>
            </a:fld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 Pointer</a:t>
            </a:r>
            <a:endParaRPr lang="ru-RU" dirty="0"/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6790" y="3370173"/>
            <a:ext cx="7017730" cy="3418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892300" y="953588"/>
            <a:ext cx="10515600" cy="5630091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800" b="1" i="1" dirty="0" smtClean="0"/>
              <a:t>main</a:t>
            </a:r>
            <a:r>
              <a:rPr lang="en-US" sz="1800" dirty="0" smtClean="0"/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     </a:t>
            </a:r>
            <a:r>
              <a:rPr lang="en-US" sz="1800" dirty="0" err="1" smtClean="0"/>
              <a:t>mv</a:t>
            </a:r>
            <a:r>
              <a:rPr lang="en-US" sz="1800" dirty="0" smtClean="0"/>
              <a:t>    </a:t>
            </a:r>
            <a:r>
              <a:rPr lang="en-US" sz="1800" dirty="0" err="1" smtClean="0">
                <a:solidFill>
                  <a:srgbClr val="FF0000"/>
                </a:solidFill>
              </a:rPr>
              <a:t>fp</a:t>
            </a:r>
            <a:r>
              <a:rPr lang="en-US" sz="1800" dirty="0" smtClean="0"/>
              <a:t>, </a:t>
            </a:r>
            <a:r>
              <a:rPr lang="en-US" sz="1800" dirty="0" smtClean="0">
                <a:solidFill>
                  <a:srgbClr val="FF0000"/>
                </a:solidFill>
              </a:rPr>
              <a:t>sp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     jal     </a:t>
            </a:r>
            <a:r>
              <a:rPr lang="en-US" sz="1800" dirty="0" err="1" smtClean="0">
                <a:solidFill>
                  <a:srgbClr val="FF0000"/>
                </a:solidFill>
              </a:rPr>
              <a:t>ra</a:t>
            </a:r>
            <a:r>
              <a:rPr lang="en-US" sz="1800" dirty="0" smtClean="0"/>
              <a:t>, </a:t>
            </a:r>
            <a:r>
              <a:rPr lang="en-US" sz="1800" dirty="0" err="1" smtClean="0"/>
              <a:t>func</a:t>
            </a:r>
            <a:endParaRPr lang="en-US" sz="1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     </a:t>
            </a:r>
            <a:r>
              <a:rPr lang="en-US" sz="1800" dirty="0" err="1" smtClean="0"/>
              <a:t>li</a:t>
            </a:r>
            <a:r>
              <a:rPr lang="en-US" sz="1800" dirty="0" smtClean="0"/>
              <a:t>       </a:t>
            </a:r>
            <a:r>
              <a:rPr lang="en-US" sz="1800" dirty="0" smtClean="0">
                <a:solidFill>
                  <a:srgbClr val="FF0000"/>
                </a:solidFill>
              </a:rPr>
              <a:t>a7</a:t>
            </a:r>
            <a:r>
              <a:rPr lang="en-US" sz="1800" dirty="0" smtClean="0"/>
              <a:t>, 10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     </a:t>
            </a:r>
            <a:r>
              <a:rPr lang="en-US" sz="1800" dirty="0" err="1" smtClean="0"/>
              <a:t>ecall</a:t>
            </a:r>
            <a:endParaRPr lang="en-US" sz="1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i="1" dirty="0" err="1" smtClean="0"/>
              <a:t>func</a:t>
            </a:r>
            <a:r>
              <a:rPr lang="en-US" sz="1800" dirty="0" smtClean="0"/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     addi </a:t>
            </a:r>
            <a:r>
              <a:rPr lang="en-US" sz="1800" dirty="0" smtClean="0">
                <a:solidFill>
                  <a:srgbClr val="FF0000"/>
                </a:solidFill>
              </a:rPr>
              <a:t>sp</a:t>
            </a:r>
            <a:r>
              <a:rPr lang="en-US" sz="1800" dirty="0" smtClean="0"/>
              <a:t>, </a:t>
            </a:r>
            <a:r>
              <a:rPr lang="en-US" sz="1800" dirty="0" smtClean="0">
                <a:solidFill>
                  <a:srgbClr val="FF0000"/>
                </a:solidFill>
              </a:rPr>
              <a:t>sp</a:t>
            </a:r>
            <a:r>
              <a:rPr lang="en-US" sz="1800" dirty="0" smtClean="0"/>
              <a:t>, -4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     </a:t>
            </a:r>
            <a:r>
              <a:rPr lang="en-US" sz="1800" dirty="0" err="1" smtClean="0"/>
              <a:t>li</a:t>
            </a:r>
            <a:r>
              <a:rPr lang="en-US" sz="1800" dirty="0" smtClean="0"/>
              <a:t>       </a:t>
            </a:r>
            <a:r>
              <a:rPr lang="en-US" sz="1800" dirty="0" smtClean="0">
                <a:solidFill>
                  <a:srgbClr val="FF0000"/>
                </a:solidFill>
              </a:rPr>
              <a:t>t0</a:t>
            </a:r>
            <a:r>
              <a:rPr lang="en-US" sz="1800" dirty="0" smtClean="0"/>
              <a:t>, 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     </a:t>
            </a:r>
            <a:r>
              <a:rPr lang="en-US" sz="1800" dirty="0" err="1" smtClean="0"/>
              <a:t>sw</a:t>
            </a:r>
            <a:r>
              <a:rPr lang="en-US" sz="1800" dirty="0" smtClean="0"/>
              <a:t>    </a:t>
            </a:r>
            <a:r>
              <a:rPr lang="en-US" sz="1800" dirty="0" smtClean="0">
                <a:solidFill>
                  <a:srgbClr val="FF0000"/>
                </a:solidFill>
              </a:rPr>
              <a:t>t0</a:t>
            </a:r>
            <a:r>
              <a:rPr lang="en-US" sz="1800" dirty="0" smtClean="0"/>
              <a:t>, 0(</a:t>
            </a:r>
            <a:r>
              <a:rPr lang="en-US" sz="1800" dirty="0" smtClean="0">
                <a:solidFill>
                  <a:srgbClr val="FF0000"/>
                </a:solidFill>
              </a:rPr>
              <a:t>sp</a:t>
            </a:r>
            <a:r>
              <a:rPr lang="en-US" sz="1800" dirty="0" smtClean="0"/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     addi </a:t>
            </a:r>
            <a:r>
              <a:rPr lang="en-US" sz="1800" dirty="0" smtClean="0">
                <a:solidFill>
                  <a:srgbClr val="FF0000"/>
                </a:solidFill>
              </a:rPr>
              <a:t>sp</a:t>
            </a:r>
            <a:r>
              <a:rPr lang="en-US" sz="1800" dirty="0" smtClean="0"/>
              <a:t>, </a:t>
            </a:r>
            <a:r>
              <a:rPr lang="en-US" sz="1800" dirty="0" smtClean="0">
                <a:solidFill>
                  <a:srgbClr val="FF0000"/>
                </a:solidFill>
              </a:rPr>
              <a:t>sp</a:t>
            </a:r>
            <a:r>
              <a:rPr lang="en-US" sz="1800" dirty="0" smtClean="0"/>
              <a:t>, -4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     </a:t>
            </a:r>
            <a:r>
              <a:rPr lang="en-US" sz="1800" dirty="0" err="1" smtClean="0"/>
              <a:t>li</a:t>
            </a:r>
            <a:r>
              <a:rPr lang="en-US" sz="1800" dirty="0" smtClean="0"/>
              <a:t>       </a:t>
            </a:r>
            <a:r>
              <a:rPr lang="en-US" sz="1800" dirty="0" smtClean="0">
                <a:solidFill>
                  <a:srgbClr val="FF0000"/>
                </a:solidFill>
              </a:rPr>
              <a:t>t0</a:t>
            </a:r>
            <a:r>
              <a:rPr lang="en-US" sz="1800" dirty="0" smtClean="0"/>
              <a:t>, 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     </a:t>
            </a:r>
            <a:r>
              <a:rPr lang="en-US" sz="1800" dirty="0" err="1" smtClean="0"/>
              <a:t>sw</a:t>
            </a:r>
            <a:r>
              <a:rPr lang="en-US" sz="1800" dirty="0" smtClean="0"/>
              <a:t>    </a:t>
            </a:r>
            <a:r>
              <a:rPr lang="en-US" sz="1800" dirty="0" smtClean="0">
                <a:solidFill>
                  <a:srgbClr val="FF0000"/>
                </a:solidFill>
              </a:rPr>
              <a:t>t0</a:t>
            </a:r>
            <a:r>
              <a:rPr lang="en-US" sz="1800" dirty="0" smtClean="0"/>
              <a:t>, 0(</a:t>
            </a:r>
            <a:r>
              <a:rPr lang="en-US" sz="1800" dirty="0" smtClean="0">
                <a:solidFill>
                  <a:srgbClr val="FF0000"/>
                </a:solidFill>
              </a:rPr>
              <a:t>sp</a:t>
            </a:r>
            <a:r>
              <a:rPr lang="en-US" sz="1800" dirty="0" smtClean="0"/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     addi </a:t>
            </a:r>
            <a:r>
              <a:rPr lang="en-US" sz="1800" dirty="0" smtClean="0">
                <a:solidFill>
                  <a:srgbClr val="FF0000"/>
                </a:solidFill>
              </a:rPr>
              <a:t>sp</a:t>
            </a:r>
            <a:r>
              <a:rPr lang="en-US" sz="1800" dirty="0" smtClean="0"/>
              <a:t>, </a:t>
            </a:r>
            <a:r>
              <a:rPr lang="en-US" sz="1800" dirty="0" smtClean="0">
                <a:solidFill>
                  <a:srgbClr val="FF0000"/>
                </a:solidFill>
              </a:rPr>
              <a:t>sp</a:t>
            </a:r>
            <a:r>
              <a:rPr lang="en-US" sz="1800" dirty="0" smtClean="0"/>
              <a:t>, -4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     </a:t>
            </a:r>
            <a:r>
              <a:rPr lang="en-US" sz="1800" dirty="0" err="1" smtClean="0"/>
              <a:t>li</a:t>
            </a:r>
            <a:r>
              <a:rPr lang="en-US" sz="1800" dirty="0" smtClean="0"/>
              <a:t>       </a:t>
            </a:r>
            <a:r>
              <a:rPr lang="en-US" sz="1800" dirty="0" smtClean="0">
                <a:solidFill>
                  <a:srgbClr val="FF0000"/>
                </a:solidFill>
              </a:rPr>
              <a:t>t0</a:t>
            </a:r>
            <a:r>
              <a:rPr lang="en-US" sz="1800" dirty="0" smtClean="0"/>
              <a:t>, 3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     </a:t>
            </a:r>
            <a:r>
              <a:rPr lang="en-US" sz="1800" dirty="0" err="1" smtClean="0"/>
              <a:t>sw</a:t>
            </a:r>
            <a:r>
              <a:rPr lang="en-US" sz="1800" dirty="0" smtClean="0"/>
              <a:t>    </a:t>
            </a:r>
            <a:r>
              <a:rPr lang="en-US" sz="1800" dirty="0" smtClean="0">
                <a:solidFill>
                  <a:srgbClr val="FF0000"/>
                </a:solidFill>
              </a:rPr>
              <a:t>t0</a:t>
            </a:r>
            <a:r>
              <a:rPr lang="en-US" sz="1800" dirty="0" smtClean="0"/>
              <a:t>, 0(</a:t>
            </a:r>
            <a:r>
              <a:rPr lang="en-US" sz="1800" dirty="0" smtClean="0">
                <a:solidFill>
                  <a:srgbClr val="FF0000"/>
                </a:solidFill>
              </a:rPr>
              <a:t>sp</a:t>
            </a:r>
            <a:r>
              <a:rPr lang="en-US" sz="1800" dirty="0" smtClean="0"/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     </a:t>
            </a:r>
            <a:r>
              <a:rPr lang="en-US" sz="1800" dirty="0" err="1" smtClean="0"/>
              <a:t>lw</a:t>
            </a:r>
            <a:r>
              <a:rPr lang="en-US" sz="1800" dirty="0" smtClean="0"/>
              <a:t>     </a:t>
            </a:r>
            <a:r>
              <a:rPr lang="en-US" sz="1800" dirty="0" smtClean="0">
                <a:solidFill>
                  <a:srgbClr val="FF0000"/>
                </a:solidFill>
              </a:rPr>
              <a:t>t0</a:t>
            </a:r>
            <a:r>
              <a:rPr lang="en-US" sz="1800" dirty="0" smtClean="0"/>
              <a:t>, 0(</a:t>
            </a:r>
            <a:r>
              <a:rPr lang="en-US" sz="1800" dirty="0" err="1" smtClean="0">
                <a:solidFill>
                  <a:srgbClr val="FF0000"/>
                </a:solidFill>
              </a:rPr>
              <a:t>fp</a:t>
            </a:r>
            <a:r>
              <a:rPr lang="en-US" sz="1800" dirty="0" smtClean="0"/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     </a:t>
            </a:r>
            <a:r>
              <a:rPr lang="en-US" sz="1800" dirty="0" err="1" smtClean="0"/>
              <a:t>print_int</a:t>
            </a:r>
            <a:r>
              <a:rPr lang="en-US" sz="1800" dirty="0" smtClean="0"/>
              <a:t>(</a:t>
            </a:r>
            <a:r>
              <a:rPr lang="en-US" sz="1800" dirty="0" smtClean="0">
                <a:solidFill>
                  <a:srgbClr val="FF0000"/>
                </a:solidFill>
              </a:rPr>
              <a:t>t0</a:t>
            </a:r>
            <a:r>
              <a:rPr lang="en-US" sz="1800" dirty="0" smtClean="0"/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     </a:t>
            </a:r>
            <a:r>
              <a:rPr lang="en-US" sz="1800" dirty="0" err="1" smtClean="0"/>
              <a:t>lw</a:t>
            </a:r>
            <a:r>
              <a:rPr lang="en-US" sz="1800" dirty="0" smtClean="0"/>
              <a:t>     </a:t>
            </a:r>
            <a:r>
              <a:rPr lang="en-US" sz="1800" dirty="0" smtClean="0">
                <a:solidFill>
                  <a:srgbClr val="FF0000"/>
                </a:solidFill>
              </a:rPr>
              <a:t>t0</a:t>
            </a:r>
            <a:r>
              <a:rPr lang="en-US" sz="1800" dirty="0" smtClean="0"/>
              <a:t>, -4(</a:t>
            </a:r>
            <a:r>
              <a:rPr lang="en-US" sz="1800" dirty="0" err="1" smtClean="0">
                <a:solidFill>
                  <a:srgbClr val="FF0000"/>
                </a:solidFill>
              </a:rPr>
              <a:t>fp</a:t>
            </a:r>
            <a:r>
              <a:rPr lang="en-US" sz="1800" dirty="0" smtClean="0"/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     </a:t>
            </a:r>
            <a:r>
              <a:rPr lang="en-US" sz="1800" dirty="0" err="1" smtClean="0"/>
              <a:t>print_int</a:t>
            </a:r>
            <a:r>
              <a:rPr lang="en-US" sz="1800" dirty="0" smtClean="0"/>
              <a:t>(</a:t>
            </a:r>
            <a:r>
              <a:rPr lang="en-US" sz="1800" dirty="0" smtClean="0">
                <a:solidFill>
                  <a:srgbClr val="FF0000"/>
                </a:solidFill>
              </a:rPr>
              <a:t>t0</a:t>
            </a:r>
            <a:r>
              <a:rPr lang="en-US" sz="1800" dirty="0" smtClean="0"/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     </a:t>
            </a:r>
            <a:r>
              <a:rPr lang="en-US" sz="1800" dirty="0" err="1" smtClean="0"/>
              <a:t>lw</a:t>
            </a:r>
            <a:r>
              <a:rPr lang="en-US" sz="1800" dirty="0" smtClean="0"/>
              <a:t>     </a:t>
            </a:r>
            <a:r>
              <a:rPr lang="en-US" sz="1800" dirty="0" smtClean="0">
                <a:solidFill>
                  <a:srgbClr val="FF0000"/>
                </a:solidFill>
              </a:rPr>
              <a:t>t0</a:t>
            </a:r>
            <a:r>
              <a:rPr lang="en-US" sz="1800" dirty="0" smtClean="0"/>
              <a:t>, -8(</a:t>
            </a:r>
            <a:r>
              <a:rPr lang="en-US" sz="1800" dirty="0" err="1" smtClean="0">
                <a:solidFill>
                  <a:srgbClr val="FF0000"/>
                </a:solidFill>
              </a:rPr>
              <a:t>fp</a:t>
            </a:r>
            <a:r>
              <a:rPr lang="en-US" sz="1800" dirty="0" smtClean="0"/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     </a:t>
            </a:r>
            <a:r>
              <a:rPr lang="en-US" sz="1800" dirty="0" err="1" smtClean="0"/>
              <a:t>print_int</a:t>
            </a:r>
            <a:r>
              <a:rPr lang="en-US" sz="1800" dirty="0" smtClean="0"/>
              <a:t>(</a:t>
            </a:r>
            <a:r>
              <a:rPr lang="en-US" sz="1800" dirty="0" smtClean="0">
                <a:solidFill>
                  <a:srgbClr val="FF0000"/>
                </a:solidFill>
              </a:rPr>
              <a:t>t0</a:t>
            </a:r>
            <a:r>
              <a:rPr lang="en-US" sz="1800" dirty="0" smtClean="0"/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     addi  </a:t>
            </a:r>
            <a:r>
              <a:rPr lang="en-US" sz="1800" dirty="0" smtClean="0">
                <a:solidFill>
                  <a:srgbClr val="FF0000"/>
                </a:solidFill>
              </a:rPr>
              <a:t>sp</a:t>
            </a:r>
            <a:r>
              <a:rPr lang="en-US" sz="1800" dirty="0" smtClean="0"/>
              <a:t>, </a:t>
            </a:r>
            <a:r>
              <a:rPr lang="en-US" sz="1800" dirty="0" smtClean="0">
                <a:solidFill>
                  <a:srgbClr val="FF0000"/>
                </a:solidFill>
              </a:rPr>
              <a:t>sp</a:t>
            </a:r>
            <a:r>
              <a:rPr lang="en-US" sz="1800" dirty="0" smtClean="0"/>
              <a:t>, 12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     jalr    </a:t>
            </a:r>
            <a:r>
              <a:rPr lang="en-US" sz="1800" dirty="0" smtClean="0">
                <a:solidFill>
                  <a:srgbClr val="FF0000"/>
                </a:solidFill>
              </a:rPr>
              <a:t>zero</a:t>
            </a:r>
            <a:r>
              <a:rPr lang="en-US" sz="1800" dirty="0" smtClean="0"/>
              <a:t>, 0(</a:t>
            </a:r>
            <a:r>
              <a:rPr lang="en-US" sz="1800" dirty="0" err="1" smtClean="0">
                <a:solidFill>
                  <a:srgbClr val="FF0000"/>
                </a:solidFill>
              </a:rPr>
              <a:t>ra</a:t>
            </a:r>
            <a:r>
              <a:rPr lang="en-US" sz="1800" dirty="0" smtClean="0"/>
              <a:t>)</a:t>
            </a:r>
            <a:endParaRPr lang="ru-RU" sz="1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17</a:t>
            </a:fld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Frame Pointer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2971800" y="2114370"/>
            <a:ext cx="4120243" cy="1923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209608" y="1815737"/>
            <a:ext cx="2103120" cy="470263"/>
          </a:xfrm>
          <a:prstGeom prst="rect">
            <a:avLst/>
          </a:prstGeom>
          <a:noFill/>
        </p:spPr>
        <p:txBody>
          <a:bodyPr wrap="square" lIns="72000" tIns="25200" rIns="0" bIns="25200" rtlCol="0" anchor="ctr" anchorCtr="0">
            <a:normAutofit/>
          </a:bodyPr>
          <a:lstStyle/>
          <a:p>
            <a:r>
              <a:rPr lang="en-US" sz="2000" b="1" dirty="0" smtClean="0">
                <a:solidFill>
                  <a:srgbClr val="1E3272"/>
                </a:solidFill>
              </a:rPr>
              <a:t>system call “exit”</a:t>
            </a:r>
            <a:endParaRPr lang="ru-RU" sz="2000" b="1" dirty="0" smtClean="0">
              <a:solidFill>
                <a:srgbClr val="1E3272"/>
              </a:solidFill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3885837" y="6552111"/>
            <a:ext cx="3365863" cy="2286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420067" y="6344195"/>
            <a:ext cx="1457235" cy="470263"/>
          </a:xfrm>
          <a:prstGeom prst="rect">
            <a:avLst/>
          </a:prstGeom>
          <a:solidFill>
            <a:schemeClr val="bg1"/>
          </a:solidFill>
        </p:spPr>
        <p:txBody>
          <a:bodyPr wrap="square" lIns="72000" tIns="25200" rIns="0" bIns="25200" rtlCol="0" anchor="ctr" anchorCtr="0">
            <a:normAutofit/>
          </a:bodyPr>
          <a:lstStyle/>
          <a:p>
            <a:r>
              <a:rPr lang="en-US" sz="2000" b="1" dirty="0" smtClean="0">
                <a:solidFill>
                  <a:srgbClr val="1E3272"/>
                </a:solidFill>
              </a:rPr>
              <a:t>return</a:t>
            </a:r>
            <a:endParaRPr lang="ru-RU" sz="2000" b="1" dirty="0" smtClean="0">
              <a:solidFill>
                <a:srgbClr val="1E3272"/>
              </a:solidFill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3531692" y="1362908"/>
            <a:ext cx="3553097" cy="13063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216867" y="1140839"/>
            <a:ext cx="3634376" cy="470263"/>
          </a:xfrm>
          <a:prstGeom prst="rect">
            <a:avLst/>
          </a:prstGeom>
          <a:noFill/>
        </p:spPr>
        <p:txBody>
          <a:bodyPr wrap="square" lIns="72000" tIns="25200" rIns="0" bIns="25200" rtlCol="0" anchor="ctr" anchorCtr="0">
            <a:normAutofit/>
          </a:bodyPr>
          <a:lstStyle/>
          <a:p>
            <a:r>
              <a:rPr lang="en-US" sz="2000" b="1" dirty="0" smtClean="0">
                <a:solidFill>
                  <a:srgbClr val="1E3272"/>
                </a:solidFill>
              </a:rPr>
              <a:t>frame pointer initialization</a:t>
            </a:r>
            <a:endParaRPr lang="ru-RU" sz="2000" b="1" dirty="0" smtClean="0">
              <a:solidFill>
                <a:srgbClr val="1E3272"/>
              </a:solidFill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3645994" y="1656820"/>
            <a:ext cx="3427906" cy="1958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216867" y="1417064"/>
            <a:ext cx="1841408" cy="470263"/>
          </a:xfrm>
          <a:prstGeom prst="rect">
            <a:avLst/>
          </a:prstGeom>
          <a:noFill/>
        </p:spPr>
        <p:txBody>
          <a:bodyPr wrap="square" lIns="72000" tIns="25200" rIns="0" bIns="25200" rtlCol="0" anchor="ctr" anchorCtr="0">
            <a:normAutofit/>
          </a:bodyPr>
          <a:lstStyle/>
          <a:p>
            <a:r>
              <a:rPr lang="en-US" sz="2000" b="1" dirty="0" smtClean="0">
                <a:solidFill>
                  <a:srgbClr val="1E3272"/>
                </a:solidFill>
              </a:rPr>
              <a:t>function call</a:t>
            </a:r>
            <a:endParaRPr lang="ru-RU" sz="2000" b="1" dirty="0" smtClean="0">
              <a:solidFill>
                <a:srgbClr val="1E3272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047875" y="4705350"/>
            <a:ext cx="1933575" cy="1485900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962150" y="2466974"/>
            <a:ext cx="1990725" cy="2181225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 стрелкой 20"/>
          <p:cNvCxnSpPr/>
          <p:nvPr/>
        </p:nvCxnSpPr>
        <p:spPr>
          <a:xfrm flipV="1">
            <a:off x="4047762" y="3505200"/>
            <a:ext cx="3038838" cy="17961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270842" y="3248570"/>
            <a:ext cx="2000158" cy="470263"/>
          </a:xfrm>
          <a:prstGeom prst="rect">
            <a:avLst/>
          </a:prstGeom>
          <a:solidFill>
            <a:schemeClr val="bg1"/>
          </a:solidFill>
        </p:spPr>
        <p:txBody>
          <a:bodyPr wrap="square" lIns="72000" tIns="25200" rIns="0" bIns="25200" rtlCol="0" anchor="ctr" anchorCtr="0">
            <a:normAutofit/>
          </a:bodyPr>
          <a:lstStyle/>
          <a:p>
            <a:r>
              <a:rPr lang="en-US" sz="2000" b="1" dirty="0" smtClean="0">
                <a:solidFill>
                  <a:srgbClr val="1E3272"/>
                </a:solidFill>
              </a:rPr>
              <a:t>sp-relative stores</a:t>
            </a:r>
            <a:endParaRPr lang="ru-RU" sz="2000" b="1" dirty="0" smtClean="0">
              <a:solidFill>
                <a:srgbClr val="1E3272"/>
              </a:solidFill>
            </a:endParaRPr>
          </a:p>
        </p:txBody>
      </p:sp>
      <p:cxnSp>
        <p:nvCxnSpPr>
          <p:cNvPr id="24" name="Прямая со стрелкой 23"/>
          <p:cNvCxnSpPr/>
          <p:nvPr/>
        </p:nvCxnSpPr>
        <p:spPr>
          <a:xfrm flipV="1">
            <a:off x="4076337" y="5397500"/>
            <a:ext cx="3073763" cy="11611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318467" y="5169445"/>
            <a:ext cx="2000158" cy="470263"/>
          </a:xfrm>
          <a:prstGeom prst="rect">
            <a:avLst/>
          </a:prstGeom>
          <a:solidFill>
            <a:schemeClr val="bg1"/>
          </a:solidFill>
        </p:spPr>
        <p:txBody>
          <a:bodyPr wrap="square" lIns="72000" tIns="25200" rIns="0" bIns="25200" rtlCol="0" anchor="ctr" anchorCtr="0">
            <a:normAutofit/>
          </a:bodyPr>
          <a:lstStyle/>
          <a:p>
            <a:r>
              <a:rPr lang="en-US" sz="2000" b="1" dirty="0" err="1" smtClean="0">
                <a:solidFill>
                  <a:srgbClr val="1E3272"/>
                </a:solidFill>
              </a:rPr>
              <a:t>fp</a:t>
            </a:r>
            <a:r>
              <a:rPr lang="en-US" sz="2000" b="1" dirty="0" smtClean="0">
                <a:solidFill>
                  <a:srgbClr val="1E3272"/>
                </a:solidFill>
              </a:rPr>
              <a:t>-relative loads</a:t>
            </a:r>
            <a:endParaRPr lang="ru-RU" sz="2000" b="1" dirty="0" smtClean="0">
              <a:solidFill>
                <a:srgbClr val="1E3272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64999" y="472120"/>
            <a:ext cx="7524751" cy="5262979"/>
          </a:xfrm>
          <a:prstGeom prst="rect">
            <a:avLst/>
          </a:prstGeom>
          <a:noFill/>
          <a:ln>
            <a:noFill/>
          </a:ln>
          <a:scene3d>
            <a:camera prst="perspectiveRelaxed"/>
            <a:lightRig rig="threePt" dir="t"/>
          </a:scene3d>
        </p:spPr>
        <p:txBody>
          <a:bodyPr wrap="square" lIns="91440" tIns="45720" rIns="91440" bIns="45720">
            <a:spAutoFit/>
          </a:bodyPr>
          <a:lstStyle/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.text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__start:	addi t1, zero, 0x18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addi t2, zero, 0x21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cycle: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 t1, t2, done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slt</a:t>
            </a:r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 t0, t1, t2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bne</a:t>
            </a:r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 t0, zero, 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if_less</a:t>
            </a:r>
            <a:endParaRPr lang="en-US" sz="2400" dirty="0" smtClean="0">
              <a:ln w="0"/>
              <a:solidFill>
                <a:srgbClr val="273272"/>
              </a:solidFill>
              <a:effectLst>
                <a:reflection blurRad="6350" stA="53000" endA="300" endPos="35500" dir="5400000" sy="-90000" algn="bl" rotWithShape="0"/>
              </a:effectLst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nop</a:t>
            </a:r>
            <a:endParaRPr lang="en-US" sz="2400" dirty="0" smtClean="0">
              <a:ln w="0"/>
              <a:solidFill>
                <a:srgbClr val="273272"/>
              </a:solidFill>
              <a:effectLst>
                <a:reflection blurRad="6350" stA="53000" endA="300" endPos="35500" dir="5400000" sy="-90000" algn="bl" rotWithShape="0"/>
              </a:effectLst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sub t1, t1, t2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j cycle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nop</a:t>
            </a:r>
            <a:endParaRPr lang="en-US" sz="2400" dirty="0" smtClean="0">
              <a:ln w="0"/>
              <a:solidFill>
                <a:srgbClr val="273272"/>
              </a:solidFill>
              <a:effectLst>
                <a:reflection blurRad="6350" stA="53000" endA="300" endPos="35500" dir="5400000" sy="-90000" algn="bl" rotWithShape="0"/>
              </a:effectLst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if_less</a:t>
            </a:r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:	sub t2, t2, t1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j cycle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done:		add t3, t1, zero</a:t>
            </a:r>
            <a:endParaRPr lang="ru-RU" sz="2400" b="0" cap="none" spc="0" dirty="0">
              <a:ln w="0"/>
              <a:solidFill>
                <a:srgbClr val="273272"/>
              </a:solidFill>
              <a:effectLst>
                <a:reflection blurRad="6350" stA="53000" endA="300" endPos="35500" dir="5400000" sy="-90000" algn="bl" rotWithShape="0"/>
              </a:effectLst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Any Questions?</a:t>
            </a:r>
            <a:endParaRPr lang="ru-RU" sz="40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18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1787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2</a:t>
            </a:fld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Structure and Memory Layout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015700" y="1211282"/>
            <a:ext cx="2305049" cy="2199828"/>
          </a:xfrm>
          <a:prstGeom prst="rect">
            <a:avLst/>
          </a:prstGeom>
          <a:solidFill>
            <a:srgbClr val="F7B217"/>
          </a:solidFill>
          <a:ln w="25400">
            <a:solidFill>
              <a:srgbClr val="2732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273272"/>
                </a:solidFill>
              </a:rPr>
              <a:t>Stack</a:t>
            </a:r>
          </a:p>
          <a:p>
            <a:pPr algn="ctr"/>
            <a:endParaRPr lang="en-US" sz="3600" dirty="0" smtClean="0">
              <a:solidFill>
                <a:srgbClr val="273272"/>
              </a:solidFill>
            </a:endParaRPr>
          </a:p>
          <a:p>
            <a:pPr algn="ctr"/>
            <a:endParaRPr lang="en-US" sz="3600" dirty="0" smtClean="0">
              <a:solidFill>
                <a:srgbClr val="273272"/>
              </a:solidFill>
            </a:endParaRPr>
          </a:p>
          <a:p>
            <a:pPr algn="ctr"/>
            <a:r>
              <a:rPr lang="en-US" sz="2800" dirty="0" smtClean="0">
                <a:solidFill>
                  <a:srgbClr val="273272"/>
                </a:solidFill>
              </a:rPr>
              <a:t>Dynamic Data</a:t>
            </a:r>
            <a:endParaRPr lang="ru-RU" sz="2800" dirty="0">
              <a:solidFill>
                <a:srgbClr val="27327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015247" y="3401546"/>
            <a:ext cx="2305503" cy="970429"/>
          </a:xfrm>
          <a:prstGeom prst="rect">
            <a:avLst/>
          </a:prstGeom>
          <a:solidFill>
            <a:srgbClr val="F7B217"/>
          </a:solidFill>
          <a:ln w="25400">
            <a:solidFill>
              <a:srgbClr val="2732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273272"/>
                </a:solidFill>
              </a:rPr>
              <a:t>.data</a:t>
            </a:r>
            <a:endParaRPr lang="ru-RU" sz="3600" dirty="0">
              <a:solidFill>
                <a:srgbClr val="273272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012982" y="4358245"/>
            <a:ext cx="2307768" cy="961888"/>
          </a:xfrm>
          <a:prstGeom prst="rect">
            <a:avLst/>
          </a:prstGeom>
          <a:solidFill>
            <a:srgbClr val="F7B217"/>
          </a:solidFill>
          <a:ln w="25400">
            <a:solidFill>
              <a:srgbClr val="2732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273272"/>
                </a:solidFill>
              </a:rPr>
              <a:t>.text</a:t>
            </a:r>
            <a:endParaRPr lang="ru-RU" sz="3600" b="1" dirty="0">
              <a:solidFill>
                <a:srgbClr val="273272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012982" y="5319675"/>
            <a:ext cx="2307768" cy="785600"/>
          </a:xfrm>
          <a:prstGeom prst="rect">
            <a:avLst/>
          </a:prstGeom>
          <a:solidFill>
            <a:srgbClr val="2F5CB5"/>
          </a:solidFill>
          <a:ln w="25400">
            <a:solidFill>
              <a:srgbClr val="2732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Reserved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10046527" y="1810176"/>
            <a:ext cx="225631" cy="237506"/>
          </a:xfrm>
          <a:prstGeom prst="downArrow">
            <a:avLst/>
          </a:prstGeom>
          <a:solidFill>
            <a:srgbClr val="273272"/>
          </a:solidFill>
          <a:ln>
            <a:solidFill>
              <a:srgbClr val="2732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верх 11"/>
          <p:cNvSpPr/>
          <p:nvPr/>
        </p:nvSpPr>
        <p:spPr>
          <a:xfrm>
            <a:off x="10058401" y="2594592"/>
            <a:ext cx="225631" cy="237506"/>
          </a:xfrm>
          <a:prstGeom prst="upArrow">
            <a:avLst/>
          </a:prstGeom>
          <a:solidFill>
            <a:srgbClr val="273272"/>
          </a:solidFill>
          <a:ln>
            <a:solidFill>
              <a:srgbClr val="2732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6912903" y="5023247"/>
            <a:ext cx="2309087" cy="558141"/>
          </a:xfrm>
          <a:prstGeom prst="rect">
            <a:avLst/>
          </a:prstGeom>
          <a:noFill/>
        </p:spPr>
        <p:txBody>
          <a:bodyPr wrap="square" lIns="72000" tIns="25200" rIns="0" bIns="25200" rtlCol="0" anchor="ctr" anchorCtr="0">
            <a:normAutofit/>
          </a:bodyPr>
          <a:lstStyle/>
          <a:p>
            <a:r>
              <a:rPr lang="en-US" sz="2800" b="1" dirty="0" smtClean="0">
                <a:solidFill>
                  <a:srgbClr val="2E5E8E"/>
                </a:solidFill>
              </a:rPr>
              <a:t>0x 0040 0000</a:t>
            </a:r>
            <a:endParaRPr lang="ru-RU" sz="2800" b="1" dirty="0" smtClean="0">
              <a:solidFill>
                <a:srgbClr val="2E5E8E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922565" y="5816897"/>
            <a:ext cx="2046804" cy="558141"/>
          </a:xfrm>
          <a:prstGeom prst="rect">
            <a:avLst/>
          </a:prstGeom>
          <a:noFill/>
        </p:spPr>
        <p:txBody>
          <a:bodyPr wrap="square" lIns="72000" tIns="25200" rIns="0" bIns="25200" rtlCol="0" anchor="ctr" anchorCtr="0">
            <a:normAutofit/>
          </a:bodyPr>
          <a:lstStyle/>
          <a:p>
            <a:r>
              <a:rPr lang="en-US" sz="2800" b="1" dirty="0" smtClean="0">
                <a:solidFill>
                  <a:srgbClr val="2E5E8E"/>
                </a:solidFill>
              </a:rPr>
              <a:t>0x 0000 0000</a:t>
            </a:r>
            <a:endParaRPr lang="ru-RU" sz="2800" b="1" dirty="0" smtClean="0">
              <a:solidFill>
                <a:srgbClr val="2E5E8E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929996" y="4067760"/>
            <a:ext cx="2243008" cy="558141"/>
          </a:xfrm>
          <a:prstGeom prst="rect">
            <a:avLst/>
          </a:prstGeom>
          <a:noFill/>
        </p:spPr>
        <p:txBody>
          <a:bodyPr wrap="square" lIns="72000" tIns="25200" rIns="0" bIns="25200" rtlCol="0" anchor="ctr" anchorCtr="0">
            <a:normAutofit/>
          </a:bodyPr>
          <a:lstStyle/>
          <a:p>
            <a:r>
              <a:rPr lang="en-US" sz="2800" b="1" dirty="0" smtClean="0">
                <a:solidFill>
                  <a:srgbClr val="2E5E8E"/>
                </a:solidFill>
              </a:rPr>
              <a:t>0x 1001 0000</a:t>
            </a:r>
            <a:endParaRPr lang="ru-RU" sz="2800" b="1" dirty="0" smtClean="0">
              <a:solidFill>
                <a:srgbClr val="2E5E8E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88605" y="942542"/>
            <a:ext cx="2307770" cy="558141"/>
          </a:xfrm>
          <a:prstGeom prst="rect">
            <a:avLst/>
          </a:prstGeom>
          <a:noFill/>
        </p:spPr>
        <p:txBody>
          <a:bodyPr wrap="square" lIns="72000" tIns="25200" rIns="0" bIns="25200" rtlCol="0" anchor="ctr" anchorCtr="0">
            <a:normAutofit/>
          </a:bodyPr>
          <a:lstStyle/>
          <a:p>
            <a:r>
              <a:rPr lang="en-US" sz="2800" b="1" dirty="0" smtClean="0">
                <a:solidFill>
                  <a:srgbClr val="2E5E8E"/>
                </a:solidFill>
              </a:rPr>
              <a:t>0x 7FFF EFFC</a:t>
            </a:r>
            <a:endParaRPr lang="ru-RU" sz="2800" b="1" dirty="0" smtClean="0">
              <a:solidFill>
                <a:srgbClr val="2E5E8E"/>
              </a:solidFill>
            </a:endParaRPr>
          </a:p>
        </p:txBody>
      </p:sp>
      <p:sp>
        <p:nvSpPr>
          <p:cNvPr id="20" name="Rectangle 4"/>
          <p:cNvSpPr/>
          <p:nvPr/>
        </p:nvSpPr>
        <p:spPr>
          <a:xfrm>
            <a:off x="815406" y="1214119"/>
            <a:ext cx="4958377" cy="5410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3600" dirty="0" smtClean="0">
                <a:solidFill>
                  <a:srgbClr val="1E3272"/>
                </a:solidFill>
              </a:rPr>
              <a:t>        .</a:t>
            </a:r>
            <a:r>
              <a:rPr lang="en-US" sz="3600" dirty="0" smtClean="0">
                <a:solidFill>
                  <a:srgbClr val="FF0000"/>
                </a:solidFill>
              </a:rPr>
              <a:t>text</a:t>
            </a:r>
          </a:p>
          <a:p>
            <a:pPr>
              <a:lnSpc>
                <a:spcPct val="80000"/>
              </a:lnSpc>
            </a:pPr>
            <a:r>
              <a:rPr lang="en-US" sz="3600" b="1" i="1" dirty="0" smtClean="0">
                <a:solidFill>
                  <a:srgbClr val="1E3272"/>
                </a:solidFill>
              </a:rPr>
              <a:t>main:</a:t>
            </a:r>
          </a:p>
          <a:p>
            <a:pPr>
              <a:lnSpc>
                <a:spcPct val="80000"/>
              </a:lnSpc>
            </a:pPr>
            <a:r>
              <a:rPr lang="en-US" sz="3600" dirty="0" smtClean="0">
                <a:solidFill>
                  <a:srgbClr val="1E3272"/>
                </a:solidFill>
              </a:rPr>
              <a:t>        </a:t>
            </a:r>
            <a:r>
              <a:rPr lang="en-US" sz="3600" dirty="0" err="1" smtClean="0">
                <a:solidFill>
                  <a:srgbClr val="1E3272"/>
                </a:solidFill>
              </a:rPr>
              <a:t>li</a:t>
            </a:r>
            <a:r>
              <a:rPr lang="en-US" sz="3600" dirty="0" smtClean="0">
                <a:solidFill>
                  <a:srgbClr val="1E3272"/>
                </a:solidFill>
              </a:rPr>
              <a:t> </a:t>
            </a:r>
            <a:r>
              <a:rPr lang="en-US" sz="3600" dirty="0" smtClean="0">
                <a:solidFill>
                  <a:srgbClr val="FF0000"/>
                </a:solidFill>
              </a:rPr>
              <a:t>a7</a:t>
            </a:r>
            <a:r>
              <a:rPr lang="en-US" sz="3600" dirty="0" smtClean="0">
                <a:solidFill>
                  <a:srgbClr val="1E3272"/>
                </a:solidFill>
              </a:rPr>
              <a:t>, 5</a:t>
            </a:r>
          </a:p>
          <a:p>
            <a:pPr>
              <a:lnSpc>
                <a:spcPct val="80000"/>
              </a:lnSpc>
            </a:pPr>
            <a:r>
              <a:rPr lang="en-US" sz="3600" dirty="0" smtClean="0">
                <a:solidFill>
                  <a:srgbClr val="1E3272"/>
                </a:solidFill>
              </a:rPr>
              <a:t>        </a:t>
            </a:r>
            <a:r>
              <a:rPr lang="en-US" sz="3600" dirty="0" err="1" smtClean="0">
                <a:solidFill>
                  <a:srgbClr val="1E3272"/>
                </a:solidFill>
              </a:rPr>
              <a:t>ecall</a:t>
            </a:r>
            <a:endParaRPr lang="en-US" sz="3600" dirty="0" smtClean="0">
              <a:solidFill>
                <a:srgbClr val="1E3272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3600" dirty="0" smtClean="0">
                <a:solidFill>
                  <a:srgbClr val="00B050"/>
                </a:solidFill>
              </a:rPr>
              <a:t>        # function call</a:t>
            </a:r>
            <a:endParaRPr lang="en-US" sz="3600" dirty="0" smtClean="0">
              <a:solidFill>
                <a:srgbClr val="1E3272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3600" b="1" dirty="0" smtClean="0">
                <a:solidFill>
                  <a:srgbClr val="1E3272"/>
                </a:solidFill>
              </a:rPr>
              <a:t>        </a:t>
            </a:r>
            <a:r>
              <a:rPr lang="en-US" sz="3600" b="1" u="sng" dirty="0" err="1" smtClean="0">
                <a:solidFill>
                  <a:srgbClr val="1E3272"/>
                </a:solidFill>
              </a:rPr>
              <a:t>func</a:t>
            </a:r>
            <a:r>
              <a:rPr lang="en-US" sz="3600" b="1" u="sng" dirty="0" smtClean="0">
                <a:solidFill>
                  <a:srgbClr val="1E3272"/>
                </a:solidFill>
              </a:rPr>
              <a:t>(a0)</a:t>
            </a:r>
            <a:endParaRPr lang="en-US" sz="3600" dirty="0" smtClean="0">
              <a:solidFill>
                <a:srgbClr val="00B05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3600" dirty="0" smtClean="0">
                <a:solidFill>
                  <a:srgbClr val="1E3272"/>
                </a:solidFill>
              </a:rPr>
              <a:t>        </a:t>
            </a:r>
            <a:r>
              <a:rPr lang="en-US" sz="3600" dirty="0" err="1" smtClean="0">
                <a:solidFill>
                  <a:srgbClr val="1E3272"/>
                </a:solidFill>
              </a:rPr>
              <a:t>li</a:t>
            </a:r>
            <a:r>
              <a:rPr lang="en-US" sz="3600" dirty="0" smtClean="0">
                <a:solidFill>
                  <a:srgbClr val="1E3272"/>
                </a:solidFill>
              </a:rPr>
              <a:t> </a:t>
            </a:r>
            <a:r>
              <a:rPr lang="en-US" sz="3600" dirty="0" smtClean="0">
                <a:solidFill>
                  <a:srgbClr val="FF0000"/>
                </a:solidFill>
              </a:rPr>
              <a:t>a7</a:t>
            </a:r>
            <a:r>
              <a:rPr lang="en-US" sz="3600" dirty="0" smtClean="0">
                <a:solidFill>
                  <a:srgbClr val="1E3272"/>
                </a:solidFill>
              </a:rPr>
              <a:t>, 10</a:t>
            </a:r>
          </a:p>
          <a:p>
            <a:pPr>
              <a:lnSpc>
                <a:spcPct val="80000"/>
              </a:lnSpc>
            </a:pPr>
            <a:r>
              <a:rPr lang="en-US" sz="3600" dirty="0" smtClean="0">
                <a:solidFill>
                  <a:srgbClr val="1E3272"/>
                </a:solidFill>
              </a:rPr>
              <a:t>        </a:t>
            </a:r>
            <a:r>
              <a:rPr lang="en-US" sz="3600" dirty="0" err="1" smtClean="0">
                <a:solidFill>
                  <a:srgbClr val="1E3272"/>
                </a:solidFill>
              </a:rPr>
              <a:t>ecall</a:t>
            </a:r>
            <a:endParaRPr lang="en-US" sz="3600" dirty="0" smtClean="0">
              <a:solidFill>
                <a:srgbClr val="1E3272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3600" dirty="0" smtClean="0">
                <a:solidFill>
                  <a:srgbClr val="1E3272"/>
                </a:solidFill>
              </a:rPr>
              <a:t>        </a:t>
            </a:r>
            <a:r>
              <a:rPr lang="en-US" sz="3600" dirty="0" smtClean="0">
                <a:solidFill>
                  <a:srgbClr val="00B050"/>
                </a:solidFill>
              </a:rPr>
              <a:t># function</a:t>
            </a:r>
          </a:p>
          <a:p>
            <a:pPr>
              <a:lnSpc>
                <a:spcPct val="80000"/>
              </a:lnSpc>
            </a:pPr>
            <a:r>
              <a:rPr lang="en-US" sz="3600" b="1" i="1" u="sng" dirty="0" err="1" smtClean="0">
                <a:solidFill>
                  <a:srgbClr val="1E3272"/>
                </a:solidFill>
              </a:rPr>
              <a:t>func</a:t>
            </a:r>
            <a:r>
              <a:rPr lang="en-US" sz="3600" b="1" i="1" u="sng" dirty="0" smtClean="0">
                <a:solidFill>
                  <a:srgbClr val="1E3272"/>
                </a:solidFill>
              </a:rPr>
              <a:t>:</a:t>
            </a:r>
          </a:p>
          <a:p>
            <a:pPr>
              <a:lnSpc>
                <a:spcPct val="80000"/>
              </a:lnSpc>
            </a:pPr>
            <a:r>
              <a:rPr lang="en-US" sz="3600" dirty="0" smtClean="0">
                <a:solidFill>
                  <a:srgbClr val="1E3272"/>
                </a:solidFill>
              </a:rPr>
              <a:t>        </a:t>
            </a:r>
            <a:r>
              <a:rPr lang="en-US" sz="3600" dirty="0" smtClean="0">
                <a:solidFill>
                  <a:srgbClr val="00B050"/>
                </a:solidFill>
              </a:rPr>
              <a:t># do something</a:t>
            </a:r>
          </a:p>
          <a:p>
            <a:pPr>
              <a:lnSpc>
                <a:spcPct val="80000"/>
              </a:lnSpc>
            </a:pPr>
            <a:r>
              <a:rPr lang="en-US" sz="3600" dirty="0" smtClean="0">
                <a:solidFill>
                  <a:srgbClr val="1E3272"/>
                </a:solidFill>
              </a:rPr>
              <a:t>        </a:t>
            </a:r>
            <a:r>
              <a:rPr lang="en-US" sz="3600" b="1" dirty="0" smtClean="0">
                <a:solidFill>
                  <a:srgbClr val="1E3272"/>
                </a:solidFill>
              </a:rPr>
              <a:t>return a0</a:t>
            </a:r>
            <a:endParaRPr lang="en-US" sz="3600" dirty="0">
              <a:solidFill>
                <a:srgbClr val="1E3272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014005" y="3088842"/>
            <a:ext cx="2307770" cy="558141"/>
          </a:xfrm>
          <a:prstGeom prst="rect">
            <a:avLst/>
          </a:prstGeom>
          <a:noFill/>
        </p:spPr>
        <p:txBody>
          <a:bodyPr wrap="square" lIns="72000" tIns="25200" rIns="0" bIns="25200" rtlCol="0" anchor="ctr" anchorCtr="0">
            <a:normAutofit/>
          </a:bodyPr>
          <a:lstStyle/>
          <a:p>
            <a:r>
              <a:rPr lang="en-US" sz="2800" b="1" dirty="0" smtClean="0">
                <a:solidFill>
                  <a:srgbClr val="2E5E8E"/>
                </a:solidFill>
              </a:rPr>
              <a:t>0x1004 0000</a:t>
            </a:r>
            <a:endParaRPr lang="ru-RU" sz="2800" b="1" dirty="0" smtClean="0">
              <a:solidFill>
                <a:srgbClr val="2E5E8E"/>
              </a:solidFill>
            </a:endParaRPr>
          </a:p>
        </p:txBody>
      </p:sp>
      <p:sp>
        <p:nvSpPr>
          <p:cNvPr id="53" name="Развернутая стрелка 52"/>
          <p:cNvSpPr/>
          <p:nvPr/>
        </p:nvSpPr>
        <p:spPr>
          <a:xfrm rot="5400000" flipH="1">
            <a:off x="2991391" y="4010295"/>
            <a:ext cx="2899955" cy="1802675"/>
          </a:xfrm>
          <a:prstGeom prst="uturnArrow">
            <a:avLst>
              <a:gd name="adj1" fmla="val 3878"/>
              <a:gd name="adj2" fmla="val 9489"/>
              <a:gd name="adj3" fmla="val 21701"/>
              <a:gd name="adj4" fmla="val 43750"/>
              <a:gd name="adj5" fmla="val 94802"/>
            </a:avLst>
          </a:prstGeom>
          <a:solidFill>
            <a:srgbClr val="F7B21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4" name="Развернутая стрелка 53"/>
          <p:cNvSpPr/>
          <p:nvPr/>
        </p:nvSpPr>
        <p:spPr>
          <a:xfrm rot="16200000" flipH="1">
            <a:off x="30480" y="4015741"/>
            <a:ext cx="1889763" cy="1188721"/>
          </a:xfrm>
          <a:prstGeom prst="uturnArrow">
            <a:avLst>
              <a:gd name="adj1" fmla="val 5338"/>
              <a:gd name="adj2" fmla="val 13226"/>
              <a:gd name="adj3" fmla="val 25547"/>
              <a:gd name="adj4" fmla="val 16956"/>
              <a:gd name="adj5" fmla="val 42503"/>
            </a:avLst>
          </a:prstGeom>
          <a:solidFill>
            <a:srgbClr val="F7B21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55" name="Прямая со стрелкой 54"/>
          <p:cNvCxnSpPr/>
          <p:nvPr/>
        </p:nvCxnSpPr>
        <p:spPr>
          <a:xfrm flipV="1">
            <a:off x="3762103" y="4839190"/>
            <a:ext cx="5250879" cy="594959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Овал 57"/>
          <p:cNvSpPr/>
          <p:nvPr/>
        </p:nvSpPr>
        <p:spPr>
          <a:xfrm>
            <a:off x="4036423" y="1271450"/>
            <a:ext cx="3762102" cy="1942013"/>
          </a:xfrm>
          <a:prstGeom prst="ellipse">
            <a:avLst/>
          </a:prstGeom>
          <a:noFill/>
          <a:ln w="38100">
            <a:prstDash val="dash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1E3272"/>
                </a:solidFill>
              </a:rPr>
              <a:t>Local variables</a:t>
            </a:r>
          </a:p>
          <a:p>
            <a:pPr algn="ctr"/>
            <a:r>
              <a:rPr lang="en-US" sz="3200" dirty="0" smtClean="0">
                <a:solidFill>
                  <a:srgbClr val="1E3272"/>
                </a:solidFill>
              </a:rPr>
              <a:t>Temp values</a:t>
            </a:r>
          </a:p>
          <a:p>
            <a:pPr algn="ctr"/>
            <a:r>
              <a:rPr lang="en-US" sz="3200" dirty="0" smtClean="0">
                <a:solidFill>
                  <a:srgbClr val="1E3272"/>
                </a:solidFill>
              </a:rPr>
              <a:t>Housekeeping</a:t>
            </a:r>
            <a:endParaRPr lang="ru-RU" sz="3200" dirty="0">
              <a:solidFill>
                <a:srgbClr val="1E3272"/>
              </a:solidFill>
            </a:endParaRPr>
          </a:p>
        </p:txBody>
      </p:sp>
      <p:cxnSp>
        <p:nvCxnSpPr>
          <p:cNvPr id="59" name="Прямая со стрелкой 58"/>
          <p:cNvCxnSpPr/>
          <p:nvPr/>
        </p:nvCxnSpPr>
        <p:spPr>
          <a:xfrm flipV="1">
            <a:off x="7498080" y="1567543"/>
            <a:ext cx="1489166" cy="65314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>
            <a:endCxn id="58" idx="4"/>
          </p:cNvCxnSpPr>
          <p:nvPr/>
        </p:nvCxnSpPr>
        <p:spPr>
          <a:xfrm flipV="1">
            <a:off x="3618411" y="3213463"/>
            <a:ext cx="2299063" cy="1959428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38200" y="1178053"/>
            <a:ext cx="10515600" cy="545787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b="1" dirty="0" smtClean="0">
                <a:solidFill>
                  <a:srgbClr val="F7B217"/>
                </a:solidFill>
              </a:rPr>
              <a:t>Function</a:t>
            </a:r>
            <a:r>
              <a:rPr lang="en-US" dirty="0" smtClean="0"/>
              <a:t> (procedure) is a code that performs some task based on the arguments with which it is provided</a:t>
            </a:r>
          </a:p>
          <a:p>
            <a:pPr algn="just"/>
            <a:r>
              <a:rPr lang="en-US" b="1" dirty="0" smtClean="0">
                <a:solidFill>
                  <a:srgbClr val="F7B217"/>
                </a:solidFill>
              </a:rPr>
              <a:t>Caller</a:t>
            </a:r>
            <a:r>
              <a:rPr lang="en-US" dirty="0" smtClean="0"/>
              <a:t> is a code that calls a function and provides it with the necessary arguments</a:t>
            </a:r>
          </a:p>
          <a:p>
            <a:pPr algn="just"/>
            <a:r>
              <a:rPr lang="en-US" b="1" dirty="0" err="1" smtClean="0">
                <a:solidFill>
                  <a:srgbClr val="F7B217"/>
                </a:solidFill>
              </a:rPr>
              <a:t>Callee</a:t>
            </a:r>
            <a:r>
              <a:rPr lang="en-US" b="1" dirty="0" smtClean="0">
                <a:solidFill>
                  <a:srgbClr val="F7B217"/>
                </a:solidFill>
              </a:rPr>
              <a:t> </a:t>
            </a:r>
            <a:r>
              <a:rPr lang="en-US" dirty="0" smtClean="0"/>
              <a:t>is a function that executes instructions based on arguments provided by the caller and then returns control to the caller</a:t>
            </a:r>
          </a:p>
          <a:p>
            <a:pPr algn="just"/>
            <a:r>
              <a:rPr lang="en-US" b="1" dirty="0" smtClean="0">
                <a:solidFill>
                  <a:srgbClr val="F7B217"/>
                </a:solidFill>
              </a:rPr>
              <a:t>Return address </a:t>
            </a:r>
            <a:r>
              <a:rPr lang="en-US" dirty="0" smtClean="0"/>
              <a:t>is a link that allows the </a:t>
            </a:r>
            <a:r>
              <a:rPr lang="en-US" dirty="0" err="1" smtClean="0"/>
              <a:t>callee</a:t>
            </a:r>
            <a:r>
              <a:rPr lang="en-US" dirty="0" smtClean="0"/>
              <a:t> to return control to the caller</a:t>
            </a:r>
          </a:p>
          <a:p>
            <a:pPr algn="just"/>
            <a:r>
              <a:rPr lang="en-US" b="1" dirty="0" smtClean="0">
                <a:solidFill>
                  <a:srgbClr val="F7B217"/>
                </a:solidFill>
              </a:rPr>
              <a:t>Jump-and-link instruction </a:t>
            </a:r>
            <a:r>
              <a:rPr lang="en-US" dirty="0" smtClean="0"/>
              <a:t>is an instruction that branches to an address and simultaneously saves the address of the next instruction in to a register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3</a:t>
            </a:fld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Notion of Function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/>
              <a:t>Place arguments in registers </a:t>
            </a:r>
            <a:r>
              <a:rPr lang="en-US" dirty="0" smtClean="0">
                <a:solidFill>
                  <a:srgbClr val="FF0000"/>
                </a:solidFill>
              </a:rPr>
              <a:t>a0</a:t>
            </a:r>
            <a:r>
              <a:rPr lang="en-US" dirty="0" smtClean="0"/>
              <a:t> (x10) to </a:t>
            </a:r>
            <a:r>
              <a:rPr lang="en-US" dirty="0" smtClean="0">
                <a:solidFill>
                  <a:srgbClr val="FF0000"/>
                </a:solidFill>
              </a:rPr>
              <a:t>a7</a:t>
            </a:r>
            <a:r>
              <a:rPr lang="en-US" dirty="0" smtClean="0"/>
              <a:t> (x17)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 Save return address in </a:t>
            </a:r>
            <a:r>
              <a:rPr lang="en-US" dirty="0" err="1" smtClean="0">
                <a:solidFill>
                  <a:srgbClr val="FF0000"/>
                </a:solidFill>
              </a:rPr>
              <a:t>ra</a:t>
            </a:r>
            <a:r>
              <a:rPr lang="en-US" dirty="0" smtClean="0"/>
              <a:t> (x1) and jump to function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Allocate stack memory for the function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Perform function's operations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Free stack memory allocated for the function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Place result in register </a:t>
            </a:r>
            <a:r>
              <a:rPr lang="en-US" dirty="0" smtClean="0">
                <a:solidFill>
                  <a:srgbClr val="FF0000"/>
                </a:solidFill>
              </a:rPr>
              <a:t>a0</a:t>
            </a:r>
            <a:r>
              <a:rPr lang="en-US" dirty="0" smtClean="0"/>
              <a:t> for caller 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Return to place of call (address in </a:t>
            </a:r>
            <a:r>
              <a:rPr lang="en-US" dirty="0" err="1" smtClean="0">
                <a:solidFill>
                  <a:srgbClr val="FF0000"/>
                </a:solidFill>
              </a:rPr>
              <a:t>ra</a:t>
            </a:r>
            <a:r>
              <a:rPr lang="en-US" dirty="0" smtClean="0"/>
              <a:t>)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4</a:t>
            </a:fld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Call Steps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5</a:t>
            </a:fld>
            <a:endParaRPr lang="ru-RU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RISC-V Register Conventions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71209487"/>
              </p:ext>
            </p:extLst>
          </p:nvPr>
        </p:nvGraphicFramePr>
        <p:xfrm>
          <a:off x="1972492" y="1149816"/>
          <a:ext cx="8203475" cy="5433862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924462"/>
                <a:gridCol w="1704976"/>
                <a:gridCol w="2927853"/>
                <a:gridCol w="1646184"/>
              </a:tblGrid>
              <a:tr h="49094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n>
                            <a:noFill/>
                          </a:ln>
                          <a:solidFill>
                            <a:srgbClr val="F7B217"/>
                          </a:solidFill>
                        </a:rPr>
                        <a:t>Register</a:t>
                      </a:r>
                      <a:endParaRPr lang="en-US" sz="2400" dirty="0">
                        <a:ln>
                          <a:noFill/>
                        </a:ln>
                        <a:solidFill>
                          <a:srgbClr val="F7B217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5CB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n>
                            <a:noFill/>
                          </a:ln>
                          <a:solidFill>
                            <a:srgbClr val="F7B217"/>
                          </a:solidFill>
                        </a:rPr>
                        <a:t>Name</a:t>
                      </a:r>
                      <a:endParaRPr lang="en-US" sz="2400" dirty="0">
                        <a:ln>
                          <a:noFill/>
                        </a:ln>
                        <a:solidFill>
                          <a:srgbClr val="F7B217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5CB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n>
                            <a:noFill/>
                          </a:ln>
                          <a:solidFill>
                            <a:srgbClr val="F7B217"/>
                          </a:solidFill>
                        </a:rPr>
                        <a:t>Use</a:t>
                      </a:r>
                      <a:endParaRPr lang="en-US" sz="2400" dirty="0">
                        <a:ln>
                          <a:noFill/>
                        </a:ln>
                        <a:solidFill>
                          <a:srgbClr val="F7B217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5CB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n>
                            <a:noFill/>
                          </a:ln>
                          <a:solidFill>
                            <a:srgbClr val="F7B217"/>
                          </a:solidFill>
                        </a:rPr>
                        <a:t>Saver</a:t>
                      </a:r>
                      <a:endParaRPr lang="en-US" sz="2400" dirty="0">
                        <a:ln>
                          <a:noFill/>
                        </a:ln>
                        <a:solidFill>
                          <a:srgbClr val="F7B217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5CB5"/>
                    </a:solidFill>
                  </a:tcPr>
                </a:tc>
              </a:tr>
              <a:tr h="437370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400" b="1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latin typeface="+mn-lt"/>
                        </a:rPr>
                        <a:t>x0</a:t>
                      </a:r>
                      <a:endParaRPr lang="en-US" sz="2400" b="1" dirty="0">
                        <a:ln>
                          <a:noFill/>
                        </a:ln>
                        <a:solidFill>
                          <a:srgbClr val="1E3272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400" b="1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latin typeface="+mn-lt"/>
                        </a:rPr>
                        <a:t>zero</a:t>
                      </a:r>
                      <a:endParaRPr lang="en-US" sz="2400" b="1" dirty="0">
                        <a:ln>
                          <a:noFill/>
                        </a:ln>
                        <a:solidFill>
                          <a:srgbClr val="1E3272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400" b="1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latin typeface="+mn-lt"/>
                        </a:rPr>
                        <a:t>constant 0</a:t>
                      </a:r>
                      <a:endParaRPr lang="en-US" sz="2400" b="1" dirty="0">
                        <a:ln>
                          <a:noFill/>
                        </a:ln>
                        <a:solidFill>
                          <a:srgbClr val="1E3272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400" b="1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latin typeface="+mn-lt"/>
                        </a:rPr>
                        <a:t>n/a</a:t>
                      </a:r>
                      <a:endParaRPr lang="en-US" sz="2400" b="1" dirty="0">
                        <a:ln>
                          <a:noFill/>
                        </a:ln>
                        <a:solidFill>
                          <a:srgbClr val="1E3272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7370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400" b="1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latin typeface="+mn-lt"/>
                        </a:rPr>
                        <a:t>x1</a:t>
                      </a:r>
                      <a:endParaRPr lang="en-US" sz="2400" b="1" dirty="0">
                        <a:ln>
                          <a:noFill/>
                        </a:ln>
                        <a:solidFill>
                          <a:srgbClr val="1E3272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400" b="1" dirty="0" err="1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latin typeface="+mn-lt"/>
                        </a:rPr>
                        <a:t>ra</a:t>
                      </a:r>
                      <a:endParaRPr lang="en-US" sz="2400" b="1" dirty="0">
                        <a:ln>
                          <a:noFill/>
                        </a:ln>
                        <a:solidFill>
                          <a:srgbClr val="1E3272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400" b="1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latin typeface="+mn-lt"/>
                        </a:rPr>
                        <a:t>return address</a:t>
                      </a:r>
                      <a:endParaRPr lang="en-US" sz="2400" b="1" dirty="0">
                        <a:ln>
                          <a:noFill/>
                        </a:ln>
                        <a:solidFill>
                          <a:srgbClr val="1E3272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400" b="1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latin typeface="+mn-lt"/>
                        </a:rPr>
                        <a:t>caller</a:t>
                      </a:r>
                      <a:endParaRPr lang="en-US" sz="2400" b="1" dirty="0">
                        <a:ln>
                          <a:noFill/>
                        </a:ln>
                        <a:solidFill>
                          <a:srgbClr val="1E3272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7370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400" b="1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latin typeface="+mn-lt"/>
                        </a:rPr>
                        <a:t>x2</a:t>
                      </a:r>
                      <a:endParaRPr lang="en-US" sz="2400" b="1" dirty="0">
                        <a:ln>
                          <a:noFill/>
                        </a:ln>
                        <a:solidFill>
                          <a:srgbClr val="1E3272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400" b="1" dirty="0" err="1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latin typeface="+mn-lt"/>
                        </a:rPr>
                        <a:t>sp</a:t>
                      </a:r>
                      <a:endParaRPr lang="en-US" sz="2400" b="1" dirty="0">
                        <a:ln>
                          <a:noFill/>
                        </a:ln>
                        <a:solidFill>
                          <a:srgbClr val="1E3272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400" b="1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latin typeface="+mn-lt"/>
                        </a:rPr>
                        <a:t>stack pointer</a:t>
                      </a:r>
                      <a:endParaRPr lang="en-US" sz="2400" b="1" dirty="0">
                        <a:ln>
                          <a:noFill/>
                        </a:ln>
                        <a:solidFill>
                          <a:srgbClr val="1E3272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400" b="1" dirty="0" err="1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latin typeface="+mn-lt"/>
                        </a:rPr>
                        <a:t>callee</a:t>
                      </a:r>
                      <a:endParaRPr lang="en-US" sz="2400" b="1" dirty="0">
                        <a:ln>
                          <a:noFill/>
                        </a:ln>
                        <a:solidFill>
                          <a:srgbClr val="1E3272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7370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400" b="1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latin typeface="+mn-lt"/>
                        </a:rPr>
                        <a:t>x3</a:t>
                      </a:r>
                      <a:endParaRPr lang="en-US" sz="2400" b="1" dirty="0">
                        <a:ln>
                          <a:noFill/>
                        </a:ln>
                        <a:solidFill>
                          <a:srgbClr val="1E3272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400" b="1" dirty="0" err="1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latin typeface="+mn-lt"/>
                        </a:rPr>
                        <a:t>gp</a:t>
                      </a:r>
                      <a:endParaRPr lang="en-US" sz="2400" b="1" dirty="0">
                        <a:ln>
                          <a:noFill/>
                        </a:ln>
                        <a:solidFill>
                          <a:srgbClr val="1E3272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400" b="1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latin typeface="+mn-lt"/>
                        </a:rPr>
                        <a:t>global pointer</a:t>
                      </a:r>
                      <a:endParaRPr lang="en-US" sz="2400" b="1" dirty="0">
                        <a:ln>
                          <a:noFill/>
                        </a:ln>
                        <a:solidFill>
                          <a:srgbClr val="1E3272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US" sz="2400" b="1" dirty="0">
                        <a:ln>
                          <a:noFill/>
                        </a:ln>
                        <a:solidFill>
                          <a:srgbClr val="1E3272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7370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400" b="1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latin typeface="+mn-lt"/>
                        </a:rPr>
                        <a:t>x4</a:t>
                      </a:r>
                      <a:endParaRPr lang="en-US" sz="2400" b="1" dirty="0">
                        <a:ln>
                          <a:noFill/>
                        </a:ln>
                        <a:solidFill>
                          <a:srgbClr val="1E3272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400" b="1" dirty="0" err="1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latin typeface="+mn-lt"/>
                        </a:rPr>
                        <a:t>tp</a:t>
                      </a:r>
                      <a:endParaRPr lang="en-US" sz="2400" b="1" dirty="0">
                        <a:ln>
                          <a:noFill/>
                        </a:ln>
                        <a:solidFill>
                          <a:srgbClr val="1E3272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400" b="1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latin typeface="+mn-lt"/>
                        </a:rPr>
                        <a:t>thread</a:t>
                      </a:r>
                      <a:r>
                        <a:rPr lang="en-US" sz="2400" b="1" baseline="0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latin typeface="+mn-lt"/>
                        </a:rPr>
                        <a:t> pointer</a:t>
                      </a:r>
                      <a:endParaRPr lang="en-US" sz="2400" b="1" dirty="0">
                        <a:ln>
                          <a:noFill/>
                        </a:ln>
                        <a:solidFill>
                          <a:srgbClr val="1E3272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US" sz="2400" b="1" dirty="0">
                        <a:ln>
                          <a:noFill/>
                        </a:ln>
                        <a:solidFill>
                          <a:srgbClr val="1E3272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7370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400" b="1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latin typeface="+mn-lt"/>
                        </a:rPr>
                        <a:t>x5-x7</a:t>
                      </a:r>
                      <a:endParaRPr lang="en-US" sz="2400" b="1" dirty="0">
                        <a:ln>
                          <a:noFill/>
                        </a:ln>
                        <a:solidFill>
                          <a:srgbClr val="1E3272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400" b="1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latin typeface="+mn-lt"/>
                        </a:rPr>
                        <a:t>t0-t2</a:t>
                      </a:r>
                      <a:endParaRPr lang="en-US" sz="2400" b="1" dirty="0">
                        <a:ln>
                          <a:noFill/>
                        </a:ln>
                        <a:solidFill>
                          <a:srgbClr val="1E3272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400" b="1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latin typeface="+mn-lt"/>
                        </a:rPr>
                        <a:t>temporaries</a:t>
                      </a:r>
                      <a:endParaRPr lang="en-US" sz="2400" b="1" dirty="0">
                        <a:ln>
                          <a:noFill/>
                        </a:ln>
                        <a:solidFill>
                          <a:srgbClr val="1E3272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400" b="1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latin typeface="+mn-lt"/>
                        </a:rPr>
                        <a:t>caller</a:t>
                      </a:r>
                      <a:endParaRPr lang="en-US" sz="2400" b="1" dirty="0">
                        <a:ln>
                          <a:noFill/>
                        </a:ln>
                        <a:solidFill>
                          <a:srgbClr val="1E3272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6473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400" b="1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latin typeface="+mn-lt"/>
                        </a:rPr>
                        <a:t>x8</a:t>
                      </a:r>
                      <a:endParaRPr lang="en-US" sz="2400" b="1" dirty="0">
                        <a:ln>
                          <a:noFill/>
                        </a:ln>
                        <a:solidFill>
                          <a:srgbClr val="1E3272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400" b="1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latin typeface="+mn-lt"/>
                        </a:rPr>
                        <a:t>s0/</a:t>
                      </a:r>
                      <a:r>
                        <a:rPr lang="en-US" sz="2400" b="1" dirty="0" err="1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latin typeface="+mn-lt"/>
                        </a:rPr>
                        <a:t>fp</a:t>
                      </a:r>
                      <a:endParaRPr lang="en-US" sz="2400" b="1" dirty="0">
                        <a:ln>
                          <a:noFill/>
                        </a:ln>
                        <a:solidFill>
                          <a:srgbClr val="1E3272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400" b="1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latin typeface="+mn-lt"/>
                        </a:rPr>
                        <a:t>saved/ frame</a:t>
                      </a:r>
                      <a:r>
                        <a:rPr lang="en-US" sz="2400" b="1" baseline="0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latin typeface="+mn-lt"/>
                        </a:rPr>
                        <a:t> pointer</a:t>
                      </a:r>
                      <a:endParaRPr lang="en-US" sz="2400" b="1" dirty="0">
                        <a:ln>
                          <a:noFill/>
                        </a:ln>
                        <a:solidFill>
                          <a:srgbClr val="1E3272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400" b="1" dirty="0" err="1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latin typeface="+mn-lt"/>
                        </a:rPr>
                        <a:t>callee</a:t>
                      </a:r>
                      <a:endParaRPr lang="en-US" sz="2400" b="1" dirty="0">
                        <a:ln>
                          <a:noFill/>
                        </a:ln>
                        <a:solidFill>
                          <a:srgbClr val="1E3272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7370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400" b="1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latin typeface="+mn-lt"/>
                        </a:rPr>
                        <a:t>x9</a:t>
                      </a:r>
                      <a:endParaRPr lang="en-US" sz="2400" b="1" dirty="0">
                        <a:ln>
                          <a:noFill/>
                        </a:ln>
                        <a:solidFill>
                          <a:srgbClr val="1E3272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400" b="1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latin typeface="+mn-lt"/>
                        </a:rPr>
                        <a:t>s1</a:t>
                      </a:r>
                      <a:endParaRPr lang="en-US" sz="2400" b="1" dirty="0">
                        <a:ln>
                          <a:noFill/>
                        </a:ln>
                        <a:solidFill>
                          <a:srgbClr val="1E3272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400" b="1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latin typeface="+mn-lt"/>
                        </a:rPr>
                        <a:t>saved</a:t>
                      </a:r>
                      <a:endParaRPr lang="en-US" sz="2400" b="1" dirty="0">
                        <a:ln>
                          <a:noFill/>
                        </a:ln>
                        <a:solidFill>
                          <a:srgbClr val="1E3272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400" b="1" dirty="0" err="1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latin typeface="+mn-lt"/>
                        </a:rPr>
                        <a:t>callee</a:t>
                      </a:r>
                      <a:endParaRPr lang="en-US" sz="2400" b="1" dirty="0">
                        <a:ln>
                          <a:noFill/>
                        </a:ln>
                        <a:solidFill>
                          <a:srgbClr val="1E3272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0114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400" b="1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latin typeface="+mn-lt"/>
                        </a:rPr>
                        <a:t>x10-x17</a:t>
                      </a:r>
                      <a:endParaRPr lang="en-US" sz="2400" b="1" dirty="0">
                        <a:ln>
                          <a:noFill/>
                        </a:ln>
                        <a:solidFill>
                          <a:srgbClr val="1E3272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400" b="1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latin typeface="+mn-lt"/>
                        </a:rPr>
                        <a:t>a0-a7</a:t>
                      </a:r>
                      <a:endParaRPr lang="en-US" sz="2400" b="1" dirty="0">
                        <a:ln>
                          <a:noFill/>
                        </a:ln>
                        <a:solidFill>
                          <a:srgbClr val="1E3272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400" b="1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latin typeface="+mn-lt"/>
                        </a:rPr>
                        <a:t>arguments</a:t>
                      </a:r>
                      <a:endParaRPr lang="en-US" sz="2400" b="1" dirty="0">
                        <a:ln>
                          <a:noFill/>
                        </a:ln>
                        <a:solidFill>
                          <a:srgbClr val="1E3272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400" b="1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latin typeface="+mn-lt"/>
                        </a:rPr>
                        <a:t>caller</a:t>
                      </a:r>
                      <a:endParaRPr lang="en-US" sz="2400" b="1" dirty="0">
                        <a:ln>
                          <a:noFill/>
                        </a:ln>
                        <a:solidFill>
                          <a:srgbClr val="1E3272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7370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400" b="1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latin typeface="+mn-lt"/>
                        </a:rPr>
                        <a:t>x18-x27</a:t>
                      </a:r>
                      <a:endParaRPr lang="en-US" sz="2400" b="1" dirty="0">
                        <a:ln>
                          <a:noFill/>
                        </a:ln>
                        <a:solidFill>
                          <a:srgbClr val="1E3272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400" b="1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latin typeface="+mn-lt"/>
                        </a:rPr>
                        <a:t>s2-s11</a:t>
                      </a:r>
                      <a:endParaRPr lang="en-US" sz="2400" b="1" dirty="0">
                        <a:ln>
                          <a:noFill/>
                        </a:ln>
                        <a:solidFill>
                          <a:srgbClr val="1E3272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400" b="1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latin typeface="+mn-lt"/>
                        </a:rPr>
                        <a:t>saved</a:t>
                      </a:r>
                      <a:endParaRPr lang="en-US" sz="2400" b="1" dirty="0">
                        <a:ln>
                          <a:noFill/>
                        </a:ln>
                        <a:solidFill>
                          <a:srgbClr val="1E3272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400" b="1" dirty="0" err="1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latin typeface="+mn-lt"/>
                        </a:rPr>
                        <a:t>callee</a:t>
                      </a:r>
                      <a:endParaRPr lang="en-US" sz="2400" b="1" dirty="0">
                        <a:ln>
                          <a:noFill/>
                        </a:ln>
                        <a:solidFill>
                          <a:srgbClr val="1E3272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7370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400" b="1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latin typeface="+mn-lt"/>
                        </a:rPr>
                        <a:t>x28-x31</a:t>
                      </a:r>
                      <a:endParaRPr lang="en-US" sz="2400" b="1" dirty="0">
                        <a:ln>
                          <a:noFill/>
                        </a:ln>
                        <a:solidFill>
                          <a:srgbClr val="1E3272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400" b="1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latin typeface="+mn-lt"/>
                        </a:rPr>
                        <a:t>t3-t6</a:t>
                      </a:r>
                      <a:endParaRPr lang="en-US" sz="2400" b="1" dirty="0">
                        <a:ln>
                          <a:noFill/>
                        </a:ln>
                        <a:solidFill>
                          <a:srgbClr val="1E3272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400" b="1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latin typeface="+mn-lt"/>
                        </a:rPr>
                        <a:t>temporaries</a:t>
                      </a:r>
                      <a:endParaRPr lang="en-US" sz="2400" b="1" dirty="0">
                        <a:ln>
                          <a:noFill/>
                        </a:ln>
                        <a:solidFill>
                          <a:srgbClr val="1E3272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400" b="1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latin typeface="+mn-lt"/>
                        </a:rPr>
                        <a:t>caller</a:t>
                      </a:r>
                      <a:endParaRPr lang="en-US" sz="2400" b="1" dirty="0">
                        <a:ln>
                          <a:noFill/>
                        </a:ln>
                        <a:solidFill>
                          <a:srgbClr val="1E3272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49604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38200" y="1073548"/>
            <a:ext cx="10515600" cy="5679948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Function call: jump and link</a:t>
            </a:r>
          </a:p>
          <a:p>
            <a:pPr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altLang="en-US" sz="2800" dirty="0" smtClean="0">
                <a:latin typeface="Lucida Console" pitchFamily="49" charset="0"/>
              </a:rPr>
              <a:t>	      </a:t>
            </a:r>
            <a:r>
              <a:rPr lang="en-US" altLang="en-US" sz="2800" b="1" dirty="0" smtClean="0">
                <a:latin typeface="Lucida Console" pitchFamily="49" charset="0"/>
              </a:rPr>
              <a:t>jal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Lucida Console" pitchFamily="49" charset="0"/>
              </a:rPr>
              <a:t>ra</a:t>
            </a:r>
            <a:r>
              <a:rPr lang="en-US" altLang="en-US" sz="2800" b="1" dirty="0" smtClean="0">
                <a:latin typeface="Lucida Console" pitchFamily="49" charset="0"/>
              </a:rPr>
              <a:t>, </a:t>
            </a:r>
            <a:r>
              <a:rPr lang="en-US" altLang="en-US" sz="2800" b="1" dirty="0" err="1" smtClean="0">
                <a:latin typeface="Lucida Console" pitchFamily="49" charset="0"/>
              </a:rPr>
              <a:t>FunctionLabel</a:t>
            </a:r>
            <a:r>
              <a:rPr lang="en-US" altLang="en-US" sz="2800" b="1" dirty="0" smtClean="0">
                <a:latin typeface="Lucida Console" pitchFamily="49" charset="0"/>
              </a:rPr>
              <a:t> </a:t>
            </a:r>
            <a:r>
              <a:rPr lang="en-US" altLang="en-US" sz="2800" dirty="0" smtClean="0">
                <a:latin typeface="Lucida Console" pitchFamily="49" charset="0"/>
              </a:rPr>
              <a:t>(UJ-type)</a:t>
            </a:r>
          </a:p>
          <a:p>
            <a:pPr lvl="1"/>
            <a:r>
              <a:rPr lang="en-US" altLang="en-US" dirty="0" smtClean="0"/>
              <a:t>Address of the next instruction is put in </a:t>
            </a:r>
            <a:r>
              <a:rPr lang="en-US" altLang="en-US" b="1" dirty="0" err="1" smtClean="0"/>
              <a:t>ra</a:t>
            </a:r>
            <a:r>
              <a:rPr lang="en-US" altLang="en-US" dirty="0" smtClean="0"/>
              <a:t> (x1)</a:t>
            </a:r>
          </a:p>
          <a:p>
            <a:pPr lvl="1"/>
            <a:r>
              <a:rPr lang="en-US" altLang="en-US" dirty="0" smtClean="0"/>
              <a:t>Jumps to target address</a:t>
            </a:r>
          </a:p>
          <a:p>
            <a:r>
              <a:rPr lang="en-US" altLang="en-US" dirty="0" smtClean="0"/>
              <a:t>Function return: jump and link register</a:t>
            </a:r>
          </a:p>
          <a:p>
            <a:pPr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altLang="en-US" sz="2800" dirty="0" smtClean="0">
                <a:latin typeface="Lucida Console" pitchFamily="49" charset="0"/>
              </a:rPr>
              <a:t>	      </a:t>
            </a:r>
            <a:r>
              <a:rPr lang="en-US" altLang="en-US" sz="2800" b="1" dirty="0" smtClean="0">
                <a:latin typeface="Lucida Console" pitchFamily="49" charset="0"/>
              </a:rPr>
              <a:t>jalr </a:t>
            </a:r>
            <a:r>
              <a:rPr lang="en-US" altLang="en-US" sz="2800" b="1" dirty="0" smtClean="0">
                <a:solidFill>
                  <a:srgbClr val="FF0000"/>
                </a:solidFill>
                <a:latin typeface="Lucida Console" pitchFamily="49" charset="0"/>
              </a:rPr>
              <a:t>zero</a:t>
            </a:r>
            <a:r>
              <a:rPr lang="en-US" altLang="en-US" sz="2800" b="1" dirty="0" smtClean="0">
                <a:latin typeface="Lucida Console" pitchFamily="49" charset="0"/>
              </a:rPr>
              <a:t>, 0(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Lucida Console" pitchFamily="49" charset="0"/>
              </a:rPr>
              <a:t>ra</a:t>
            </a:r>
            <a:r>
              <a:rPr lang="en-US" altLang="en-US" sz="2800" b="1" dirty="0" smtClean="0">
                <a:latin typeface="Lucida Console" pitchFamily="49" charset="0"/>
              </a:rPr>
              <a:t>)  </a:t>
            </a:r>
            <a:r>
              <a:rPr lang="en-US" altLang="en-US" sz="2800" dirty="0" smtClean="0">
                <a:latin typeface="Lucida Console" pitchFamily="49" charset="0"/>
              </a:rPr>
              <a:t>(I-type)</a:t>
            </a:r>
          </a:p>
          <a:p>
            <a:pPr lvl="1"/>
            <a:r>
              <a:rPr lang="en-US" altLang="en-US" dirty="0" smtClean="0"/>
              <a:t>Like </a:t>
            </a:r>
            <a:r>
              <a:rPr lang="en-US" altLang="en-US" b="1" dirty="0" smtClean="0"/>
              <a:t>jal</a:t>
            </a:r>
            <a:r>
              <a:rPr lang="en-US" altLang="en-US" dirty="0" smtClean="0"/>
              <a:t>, but jumps to 0 + address in </a:t>
            </a:r>
            <a:r>
              <a:rPr lang="en-US" altLang="en-US" b="1" dirty="0" err="1" smtClean="0"/>
              <a:t>ra</a:t>
            </a:r>
            <a:r>
              <a:rPr lang="en-US" altLang="en-US" dirty="0" smtClean="0"/>
              <a:t> (x1)</a:t>
            </a:r>
          </a:p>
          <a:p>
            <a:pPr lvl="1"/>
            <a:r>
              <a:rPr lang="en-US" altLang="en-US" dirty="0" smtClean="0"/>
              <a:t>Use </a:t>
            </a:r>
            <a:r>
              <a:rPr lang="en-US" altLang="en-US" b="1" dirty="0" smtClean="0"/>
              <a:t>zero</a:t>
            </a:r>
            <a:r>
              <a:rPr lang="en-US" altLang="en-US" dirty="0" smtClean="0"/>
              <a:t> (x0) as rd (</a:t>
            </a:r>
            <a:r>
              <a:rPr lang="en-US" altLang="en-US" b="1" dirty="0" smtClean="0"/>
              <a:t>zero </a:t>
            </a:r>
            <a:r>
              <a:rPr lang="en-US" altLang="en-US" dirty="0" smtClean="0"/>
              <a:t>cannot be changed)</a:t>
            </a:r>
          </a:p>
          <a:p>
            <a:pPr lvl="1"/>
            <a:r>
              <a:rPr lang="en-US" altLang="en-US" dirty="0" smtClean="0"/>
              <a:t>Can also be used for computed jumps</a:t>
            </a:r>
          </a:p>
          <a:p>
            <a:pPr lvl="2"/>
            <a:r>
              <a:rPr lang="en-US" altLang="en-US" sz="2800" dirty="0" smtClean="0"/>
              <a:t>e.g., for case/switch statements</a:t>
            </a:r>
            <a:endParaRPr lang="ru-RU" sz="2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6</a:t>
            </a:fld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Jump-and-Link Instructions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36029" y="1282557"/>
            <a:ext cx="11025048" cy="499789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3200" dirty="0" smtClean="0"/>
              <a:t>j </a:t>
            </a:r>
            <a:r>
              <a:rPr lang="en-US" sz="3200" i="1" dirty="0" smtClean="0"/>
              <a:t>label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00B050"/>
                </a:solidFill>
              </a:rPr>
              <a:t># Jump to label and do not save return address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3200" dirty="0" smtClean="0"/>
              <a:t>jal </a:t>
            </a:r>
            <a:r>
              <a:rPr lang="en-US" sz="3200" i="1" dirty="0" smtClean="0"/>
              <a:t>label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00B050"/>
                </a:solidFill>
              </a:rPr>
              <a:t># Jump to label and set return address to </a:t>
            </a:r>
            <a:r>
              <a:rPr lang="en-US" sz="3200" dirty="0" err="1" smtClean="0">
                <a:solidFill>
                  <a:srgbClr val="00B050"/>
                </a:solidFill>
              </a:rPr>
              <a:t>ra</a:t>
            </a:r>
            <a:endParaRPr lang="en-US" sz="3200" dirty="0" smtClean="0">
              <a:solidFill>
                <a:srgbClr val="00B05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3200" dirty="0" smtClean="0"/>
              <a:t>jalr </a:t>
            </a:r>
            <a:r>
              <a:rPr lang="en-US" sz="3200" dirty="0" smtClean="0">
                <a:solidFill>
                  <a:srgbClr val="FF0000"/>
                </a:solidFill>
              </a:rPr>
              <a:t>t0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00B050"/>
                </a:solidFill>
              </a:rPr>
              <a:t># Jump to address in t0 and set return address to </a:t>
            </a:r>
            <a:r>
              <a:rPr lang="en-US" sz="3200" dirty="0" err="1" smtClean="0">
                <a:solidFill>
                  <a:srgbClr val="00B050"/>
                </a:solidFill>
              </a:rPr>
              <a:t>ra</a:t>
            </a:r>
            <a:endParaRPr lang="en-US" sz="3200" dirty="0" smtClean="0">
              <a:solidFill>
                <a:srgbClr val="00B05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3200" dirty="0" smtClean="0"/>
              <a:t>jalr </a:t>
            </a:r>
            <a:r>
              <a:rPr lang="en-US" sz="3200" dirty="0" smtClean="0">
                <a:solidFill>
                  <a:srgbClr val="FF0000"/>
                </a:solidFill>
              </a:rPr>
              <a:t>t0</a:t>
            </a:r>
            <a:r>
              <a:rPr lang="en-US" sz="3200" dirty="0" smtClean="0"/>
              <a:t>, -100 </a:t>
            </a:r>
            <a:r>
              <a:rPr lang="en-US" sz="3200" dirty="0" smtClean="0">
                <a:solidFill>
                  <a:srgbClr val="00B050"/>
                </a:solidFill>
              </a:rPr>
              <a:t># Jump to address t0-100 and set return address to </a:t>
            </a:r>
            <a:r>
              <a:rPr lang="en-US" sz="3200" dirty="0" err="1" smtClean="0">
                <a:solidFill>
                  <a:srgbClr val="00B050"/>
                </a:solidFill>
              </a:rPr>
              <a:t>ra</a:t>
            </a:r>
            <a:endParaRPr lang="en-US" sz="3200" dirty="0" smtClean="0">
              <a:solidFill>
                <a:srgbClr val="00B05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3200" dirty="0" err="1" smtClean="0"/>
              <a:t>jr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t0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00B050"/>
                </a:solidFill>
              </a:rPr>
              <a:t># Jump Register: Jump to address in t0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3200" dirty="0" err="1" smtClean="0"/>
              <a:t>jr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t0</a:t>
            </a:r>
            <a:r>
              <a:rPr lang="en-US" sz="3200" dirty="0" smtClean="0"/>
              <a:t>, -100 </a:t>
            </a:r>
            <a:r>
              <a:rPr lang="en-US" sz="3200" dirty="0" smtClean="0">
                <a:solidFill>
                  <a:srgbClr val="00B050"/>
                </a:solidFill>
              </a:rPr>
              <a:t># Jump Register: Jump to address t0-100</a:t>
            </a:r>
            <a:endParaRPr lang="ru-RU" sz="3200" dirty="0">
              <a:solidFill>
                <a:srgbClr val="00B050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7</a:t>
            </a:fld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Jump-and-Link Pseudo Instructions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 smtClean="0">
                <a:solidFill>
                  <a:srgbClr val="F7B217"/>
                </a:solidFill>
              </a:rPr>
              <a:t>Stack</a:t>
            </a:r>
            <a:r>
              <a:rPr lang="en-US" dirty="0" smtClean="0"/>
              <a:t> is a data structure for spilling registers organized as a last-in-first-out queue</a:t>
            </a:r>
          </a:p>
          <a:p>
            <a:pPr algn="just"/>
            <a:r>
              <a:rPr lang="en-US" dirty="0" smtClean="0"/>
              <a:t>Dynamic memory for storing data (such as </a:t>
            </a:r>
            <a:r>
              <a:rPr lang="en-US" b="1" dirty="0" smtClean="0">
                <a:solidFill>
                  <a:srgbClr val="F7B217"/>
                </a:solidFill>
              </a:rPr>
              <a:t>local variables</a:t>
            </a:r>
            <a:r>
              <a:rPr lang="en-US" dirty="0" smtClean="0"/>
              <a:t>) for function calls is organized as a task</a:t>
            </a:r>
          </a:p>
          <a:p>
            <a:pPr algn="just"/>
            <a:r>
              <a:rPr lang="en-US" b="1" dirty="0" smtClean="0">
                <a:solidFill>
                  <a:srgbClr val="F7B217"/>
                </a:solidFill>
              </a:rPr>
              <a:t>Stack pointer </a:t>
            </a:r>
            <a:r>
              <a:rPr lang="en-US" dirty="0" smtClean="0"/>
              <a:t>is a value denoting the most recently allocated address on the stack</a:t>
            </a:r>
          </a:p>
          <a:p>
            <a:pPr algn="just"/>
            <a:r>
              <a:rPr lang="en-US" b="1" dirty="0" smtClean="0">
                <a:solidFill>
                  <a:srgbClr val="F7B217"/>
                </a:solidFill>
              </a:rPr>
              <a:t>Push</a:t>
            </a:r>
            <a:r>
              <a:rPr lang="en-US" dirty="0" smtClean="0"/>
              <a:t> means to add element to stack</a:t>
            </a:r>
          </a:p>
          <a:p>
            <a:pPr algn="just"/>
            <a:r>
              <a:rPr lang="en-US" b="1" dirty="0" smtClean="0">
                <a:solidFill>
                  <a:srgbClr val="F7B217"/>
                </a:solidFill>
              </a:rPr>
              <a:t>Pop</a:t>
            </a:r>
            <a:r>
              <a:rPr lang="en-US" dirty="0" smtClean="0"/>
              <a:t> means to remove element from stack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8</a:t>
            </a:fld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9</a:t>
            </a:fld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Data on Stack</a:t>
            </a:r>
            <a:endParaRPr lang="ru-RU" dirty="0"/>
          </a:p>
        </p:txBody>
      </p:sp>
      <p:sp>
        <p:nvSpPr>
          <p:cNvPr id="5" name="Rectangle 7"/>
          <p:cNvSpPr txBox="1">
            <a:spLocks noChangeArrowheads="1"/>
          </p:cNvSpPr>
          <p:nvPr/>
        </p:nvSpPr>
        <p:spPr>
          <a:xfrm>
            <a:off x="888274" y="4519749"/>
            <a:ext cx="9771018" cy="231212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7327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Local data allocated by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27327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callee</a:t>
            </a:r>
            <a:endParaRPr kumimoji="0" lang="en-US" alt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27327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rgbClr val="F7B217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7327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Local variables, arrays, etc.</a:t>
            </a:r>
          </a:p>
          <a:p>
            <a:pPr marL="228600" marR="0" lvl="0" indent="-22860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7327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Function frame (activation record)</a:t>
            </a:r>
          </a:p>
          <a:p>
            <a:pPr marL="685800" lvl="1" indent="-228600">
              <a:lnSpc>
                <a:spcPct val="80000"/>
              </a:lnSpc>
              <a:spcBef>
                <a:spcPts val="500"/>
              </a:spcBef>
              <a:buClr>
                <a:srgbClr val="F7B217"/>
              </a:buClr>
              <a:buFont typeface="Wingdings" pitchFamily="2" charset="2"/>
              <a:buChar char="§"/>
            </a:pPr>
            <a:r>
              <a:rPr lang="en-US" altLang="en-US" sz="3200" dirty="0" smtClean="0">
                <a:solidFill>
                  <a:srgbClr val="273272"/>
                </a:solidFill>
              </a:rPr>
              <a:t>Segment of stack containing function’s saved registers and local variables</a:t>
            </a:r>
            <a:endParaRPr kumimoji="0" lang="en-AU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27327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9791" y="1058042"/>
            <a:ext cx="7017730" cy="3418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Дымчатое стекло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solidFill>
          <a:schemeClr val="bg1"/>
        </a:solidFill>
      </a:spPr>
      <a:bodyPr wrap="square" lIns="72000" tIns="25200" rIns="0" bIns="25200" rtlCol="0" anchor="ctr" anchorCtr="0">
        <a:normAutofit/>
      </a:bodyPr>
      <a:lstStyle>
        <a:defPPr>
          <a:defRPr sz="4400" b="0" dirty="0" smtClean="0">
            <a:solidFill>
              <a:srgbClr val="2E5E8E"/>
            </a:solidFill>
            <a:latin typeface="+mj-lt"/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17890</TotalTime>
  <Words>1250</Words>
  <Application>Microsoft Office PowerPoint</Application>
  <PresentationFormat>Произвольный</PresentationFormat>
  <Paragraphs>287</Paragraphs>
  <Slides>18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Computer Architecture and Operating Systems Lecture 6: Assembly Programming – Stack</vt:lpstr>
      <vt:lpstr>Program Structure and Memory Layout</vt:lpstr>
      <vt:lpstr>Notion of Function</vt:lpstr>
      <vt:lpstr>Function Call Steps</vt:lpstr>
      <vt:lpstr>RISC-V Register Conventions</vt:lpstr>
      <vt:lpstr>Jump-and-Link Instructions</vt:lpstr>
      <vt:lpstr>Jump-and-Link Pseudo Instructions</vt:lpstr>
      <vt:lpstr>Stack</vt:lpstr>
      <vt:lpstr>Local Data on Stack</vt:lpstr>
      <vt:lpstr>Saving Registers</vt:lpstr>
      <vt:lpstr>Function Example</vt:lpstr>
      <vt:lpstr>Function Assembly Code</vt:lpstr>
      <vt:lpstr>Preserving Callee-Saved Registers</vt:lpstr>
      <vt:lpstr>Preserving Caller-Saved Registers</vt:lpstr>
      <vt:lpstr>Recursive Function Example</vt:lpstr>
      <vt:lpstr>Frame Pointer</vt:lpstr>
      <vt:lpstr>Using Frame Pointer</vt:lpstr>
      <vt:lpstr>Any Questions?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and Operating Systems Lecture X: Lecture Topic</dc:title>
  <dc:creator>Sergey</dc:creator>
  <cp:lastModifiedBy>Sergey</cp:lastModifiedBy>
  <cp:revision>356</cp:revision>
  <dcterms:created xsi:type="dcterms:W3CDTF">2015-11-11T03:30:50Z</dcterms:created>
  <dcterms:modified xsi:type="dcterms:W3CDTF">2021-01-30T08:45:27Z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(2)G/0n5s0OJt210kN0rMWPVQgnJI6CDE+6BJT+m6OwLQhkCYjwBoWUkYgkanWIKkgRsYh1B8Uj
e9GKfJM6aX3r56ETiFwURgdOiBOzXg//2GJs86GhGmUDxNF53xchHKM7j5AmpDAb9kCVOthI
Vzwq8aqehDohU2q0rm75EVuWLFLycQxUptlmAykA+3y+mCquEUlzScYjU+C0yNJA0e25zFTR
VsiptQwuBlrGi0PH0B</vt:lpwstr>
  </property>
  <property fmtid="{D5CDD505-2E9C-101B-9397-08002B2CF9AE}" pid="3" name="_2015_ms_pID_7253431">
    <vt:lpwstr>cFpAZV5KZCnc4SP5f7FtzXr/76MDjckm9A3DXxVCfqeMgEQYiQ0I+M
4j2HbcKpUuwdcu9RQEEs4C2URPiN+OAiEjj+Hnx0ogsoNU0RUZ2tVUDezP69WF3SgS0C61Fy
Mt8fLffal9Igb8Y/bfA71baKTUgfKfEcrC/ahGnsp/HEWn8Mjtc1ed1HsSBiMbW5tJ3TsC4f
MGpi5EfdQ8hu73PY</vt:lpwstr>
  </property>
</Properties>
</file>