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0" r:id="rId3"/>
    <p:sldId id="279" r:id="rId4"/>
    <p:sldId id="281" r:id="rId5"/>
    <p:sldId id="282" r:id="rId6"/>
    <p:sldId id="284" r:id="rId7"/>
    <p:sldId id="283" r:id="rId8"/>
    <p:sldId id="285" r:id="rId9"/>
    <p:sldId id="288" r:id="rId10"/>
    <p:sldId id="290" r:id="rId11"/>
    <p:sldId id="289" r:id="rId12"/>
    <p:sldId id="309" r:id="rId13"/>
    <p:sldId id="291" r:id="rId14"/>
    <p:sldId id="292" r:id="rId15"/>
    <p:sldId id="297" r:id="rId16"/>
    <p:sldId id="293" r:id="rId17"/>
    <p:sldId id="294" r:id="rId18"/>
    <p:sldId id="296" r:id="rId19"/>
    <p:sldId id="295" r:id="rId20"/>
    <p:sldId id="298" r:id="rId21"/>
    <p:sldId id="299" r:id="rId22"/>
    <p:sldId id="300" r:id="rId23"/>
    <p:sldId id="301" r:id="rId24"/>
    <p:sldId id="303" r:id="rId25"/>
    <p:sldId id="304" r:id="rId26"/>
    <p:sldId id="308" r:id="rId27"/>
    <p:sldId id="305" r:id="rId28"/>
    <p:sldId id="306" r:id="rId29"/>
    <p:sldId id="302" r:id="rId30"/>
    <p:sldId id="307" r:id="rId31"/>
    <p:sldId id="27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мкин Александр Сергеевич" initials="КА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72"/>
    <a:srgbClr val="2F5CB5"/>
    <a:srgbClr val="F7B217"/>
    <a:srgbClr val="273272"/>
    <a:srgbClr val="F8BA30"/>
    <a:srgbClr val="FF6600"/>
    <a:srgbClr val="F07F09"/>
    <a:srgbClr val="FFC000"/>
    <a:srgbClr val="2E5E8E"/>
    <a:srgbClr val="2244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2" autoAdjust="0"/>
    <p:restoredTop sz="91484" autoAdjust="0"/>
  </p:normalViewPr>
  <p:slideViewPr>
    <p:cSldViewPr snapToGrid="0">
      <p:cViewPr varScale="1">
        <p:scale>
          <a:sx n="91" d="100"/>
          <a:sy n="91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307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06195-8D78-4F6F-B8E4-FA67975ACEF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301F6-630C-4517-9108-FC1E44EE8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27997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212F1-C3D9-4F2B-8F42-5E960FE8BE51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B3A5-99BF-45D9-956B-DC57CC23A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02139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B3A5-99BF-45D9-956B-DC57CC23AD97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179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B3A5-99BF-45D9-956B-DC57CC23AD9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95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/>
          <p:nvPr userDrawn="1"/>
        </p:nvSpPr>
        <p:spPr>
          <a:xfrm>
            <a:off x="-1" y="2601087"/>
            <a:ext cx="12192001" cy="1603772"/>
          </a:xfrm>
          <a:prstGeom prst="rect">
            <a:avLst/>
          </a:prstGeom>
          <a:solidFill>
            <a:srgbClr val="2F5CB5"/>
          </a:solidFill>
          <a:ln w="19050" cap="sq" cmpd="sng" algn="ctr">
            <a:solidFill>
              <a:srgbClr val="FF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6"/>
          <p:cNvSpPr/>
          <p:nvPr userDrawn="1"/>
        </p:nvSpPr>
        <p:spPr>
          <a:xfrm>
            <a:off x="0" y="2545985"/>
            <a:ext cx="12192000" cy="59883"/>
          </a:xfrm>
          <a:prstGeom prst="rect">
            <a:avLst/>
          </a:prstGeom>
          <a:solidFill>
            <a:srgbClr val="F7B217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>
            <a:off x="0" y="4210574"/>
            <a:ext cx="12192000" cy="45719"/>
          </a:xfrm>
          <a:prstGeom prst="rect">
            <a:avLst/>
          </a:prstGeom>
          <a:solidFill>
            <a:srgbClr val="F7B217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7"/>
          <p:cNvSpPr>
            <a:spLocks noGrp="1"/>
          </p:cNvSpPr>
          <p:nvPr>
            <p:ph type="ctrTitle"/>
          </p:nvPr>
        </p:nvSpPr>
        <p:spPr>
          <a:xfrm>
            <a:off x="0" y="2601227"/>
            <a:ext cx="12192000" cy="1840144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Рисунок 8" descr="logo_с_hse_cmyk_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34031" y="213770"/>
            <a:ext cx="1704213" cy="2196275"/>
          </a:xfrm>
          <a:prstGeom prst="rect">
            <a:avLst/>
          </a:prstGeom>
        </p:spPr>
      </p:pic>
      <p:pic>
        <p:nvPicPr>
          <p:cNvPr id="10" name="Рисунок 9" descr="Unknow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45713" y="2198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5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11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87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838200" y="123553"/>
            <a:ext cx="10515600" cy="842818"/>
          </a:xfrm>
          <a:prstGeom prst="rect">
            <a:avLst/>
          </a:prstGeom>
          <a:solidFill>
            <a:srgbClr val="2F5C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73272"/>
              </a:solidFill>
            </a:endParaRPr>
          </a:p>
        </p:txBody>
      </p:sp>
      <p:sp>
        <p:nvSpPr>
          <p:cNvPr id="21" name="Овал 20"/>
          <p:cNvSpPr/>
          <p:nvPr userDrawn="1"/>
        </p:nvSpPr>
        <p:spPr>
          <a:xfrm flipV="1">
            <a:off x="10775841" y="6190935"/>
            <a:ext cx="584617" cy="502173"/>
          </a:xfrm>
          <a:prstGeom prst="ellipse">
            <a:avLst/>
          </a:prstGeom>
          <a:solidFill>
            <a:srgbClr val="2F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7327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4997896"/>
          </a:xfrm>
        </p:spPr>
        <p:txBody>
          <a:bodyPr/>
          <a:lstStyle>
            <a:lvl1pPr>
              <a:buFont typeface="Wingdings" pitchFamily="2" charset="2"/>
              <a:buChar char="§"/>
              <a:defRPr sz="3600">
                <a:solidFill>
                  <a:srgbClr val="273272"/>
                </a:solidFill>
              </a:defRPr>
            </a:lvl1pPr>
            <a:lvl2pPr>
              <a:buClr>
                <a:srgbClr val="F7B217"/>
              </a:buClr>
              <a:buFont typeface="Wingdings" pitchFamily="2" charset="2"/>
              <a:buChar char="§"/>
              <a:defRPr sz="3200">
                <a:solidFill>
                  <a:srgbClr val="273272"/>
                </a:solidFill>
              </a:defRPr>
            </a:lvl2pPr>
            <a:lvl3pPr>
              <a:buFont typeface="Wingdings" pitchFamily="2" charset="2"/>
              <a:buChar char="§"/>
              <a:defRPr sz="2400">
                <a:solidFill>
                  <a:srgbClr val="273272"/>
                </a:solidFill>
              </a:defRPr>
            </a:lvl3pPr>
            <a:lvl4pPr>
              <a:defRPr sz="2000">
                <a:solidFill>
                  <a:srgbClr val="273272"/>
                </a:solidFill>
              </a:defRPr>
            </a:lvl4pPr>
            <a:lvl5pPr>
              <a:defRPr sz="1800">
                <a:solidFill>
                  <a:srgbClr val="27327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>
            <a:lvl1pPr>
              <a:defRPr sz="2000" b="1">
                <a:solidFill>
                  <a:srgbClr val="F7B217"/>
                </a:solidFill>
              </a:defRPr>
            </a:lvl1pPr>
          </a:lstStyle>
          <a:p>
            <a:pPr algn="ctr"/>
            <a:fld id="{1397BFD8-F312-4EF2-A268-44FB4BDDBBB0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107867"/>
            <a:ext cx="10515600" cy="840215"/>
          </a:xfrm>
          <a:noFill/>
          <a:effectLst/>
        </p:spPr>
        <p:txBody>
          <a:bodyPr lIns="72000" tIns="25200" rIns="0" bIns="25200"/>
          <a:lstStyle>
            <a:lvl1pPr algn="ctr">
              <a:lnSpc>
                <a:spcPct val="100000"/>
              </a:lnSpc>
              <a:defRPr sz="4800" b="1">
                <a:solidFill>
                  <a:srgbClr val="F7B217"/>
                </a:solidFill>
              </a:defRPr>
            </a:lvl1pPr>
          </a:lstStyle>
          <a:p>
            <a:r>
              <a:rPr lang="en-US" dirty="0" smtClean="0"/>
              <a:t>Slide 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695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07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01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59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60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38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79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70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83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0696"/>
            <a:ext cx="12192000" cy="1543791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7B217"/>
                </a:solidFill>
              </a:rPr>
              <a:t>Computer Architecture </a:t>
            </a:r>
            <a:r>
              <a:rPr lang="en-US" b="1" dirty="0" smtClean="0"/>
              <a:t>and Operating Systems</a:t>
            </a:r>
            <a:br>
              <a:rPr lang="en-US" b="1" dirty="0" smtClean="0"/>
            </a:br>
            <a:r>
              <a:rPr lang="en-US" b="1" dirty="0" smtClean="0"/>
              <a:t>Lecture 3: Computer Architecture</a:t>
            </a:r>
            <a:endParaRPr lang="ru-RU" b="1" dirty="0"/>
          </a:p>
        </p:txBody>
      </p:sp>
      <p:sp>
        <p:nvSpPr>
          <p:cNvPr id="5" name="Subtitle 11"/>
          <p:cNvSpPr>
            <a:spLocks noGrp="1"/>
          </p:cNvSpPr>
          <p:nvPr>
            <p:ph type="subTitle" idx="4294967295"/>
          </p:nvPr>
        </p:nvSpPr>
        <p:spPr>
          <a:xfrm>
            <a:off x="0" y="4423118"/>
            <a:ext cx="12192000" cy="573664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4800" b="1" dirty="0" smtClean="0"/>
              <a:t>Andrei Tatarnikov</a:t>
            </a:r>
            <a:endParaRPr lang="en-US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47500" y="5305305"/>
            <a:ext cx="12239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atatarnikov@hse.ru </a:t>
            </a:r>
          </a:p>
          <a:p>
            <a:pPr algn="ctr"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@andrewt0301</a:t>
            </a:r>
            <a:endParaRPr lang="en-US" sz="2800" b="1" u="sng" dirty="0">
              <a:solidFill>
                <a:srgbClr val="0070C0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8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549230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/>
              <a:t>Instruction </a:t>
            </a:r>
            <a:r>
              <a:rPr lang="en-US" b="1" dirty="0"/>
              <a:t>set architecture </a:t>
            </a:r>
            <a:r>
              <a:rPr lang="en-US" b="1" dirty="0" smtClean="0"/>
              <a:t>(ISA) </a:t>
            </a:r>
            <a:r>
              <a:rPr lang="en-US" dirty="0" smtClean="0"/>
              <a:t>is </a:t>
            </a:r>
            <a:r>
              <a:rPr lang="en-US" dirty="0"/>
              <a:t>the interface between the hardware and the lowest-level software. </a:t>
            </a:r>
            <a:r>
              <a:rPr lang="en-US" dirty="0" smtClean="0"/>
              <a:t>This is one of </a:t>
            </a:r>
            <a:r>
              <a:rPr lang="en-US" dirty="0"/>
              <a:t>the most important </a:t>
            </a:r>
            <a:r>
              <a:rPr lang="en-US" dirty="0" smtClean="0"/>
              <a:t>abstractions. </a:t>
            </a:r>
            <a:endParaRPr lang="en-US" b="1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300" b="1" dirty="0" smtClean="0"/>
              <a:t>ISA Classification</a:t>
            </a:r>
          </a:p>
          <a:p>
            <a:pPr>
              <a:lnSpc>
                <a:spcPct val="110000"/>
              </a:lnSpc>
            </a:pPr>
            <a:r>
              <a:rPr lang="en-US" dirty="0"/>
              <a:t>Complex instruction set computer (CISC)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x86/x64 (Intel and AMD</a:t>
            </a:r>
            <a:r>
              <a:rPr lang="en-US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Reduced </a:t>
            </a:r>
            <a:r>
              <a:rPr lang="en-US" dirty="0"/>
              <a:t>instruction set computer (RISC</a:t>
            </a:r>
            <a:r>
              <a:rPr lang="en-US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ARM, PowerPC, MIPS, RISC-V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Very </a:t>
            </a:r>
            <a:r>
              <a:rPr lang="en-US" dirty="0"/>
              <a:t>long instruction word (VLIW</a:t>
            </a:r>
            <a:r>
              <a:rPr lang="en-US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Itanium, Elbrus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10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Set Architecture (ISA)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6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0827" y="1020305"/>
            <a:ext cx="10457793" cy="24586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200" b="1" dirty="0"/>
              <a:t>Reduced Instruction Set Computing (RISC) </a:t>
            </a:r>
            <a:r>
              <a:rPr lang="en-US" sz="3200" dirty="0"/>
              <a:t>concept was proposed </a:t>
            </a:r>
            <a:r>
              <a:rPr lang="en-US" sz="3200" dirty="0" smtClean="0"/>
              <a:t>by  teams of researchers at </a:t>
            </a:r>
            <a:r>
              <a:rPr lang="en-US" sz="3200" b="1" dirty="0"/>
              <a:t>Stanford University</a:t>
            </a:r>
            <a:r>
              <a:rPr lang="en-US" sz="3200" dirty="0"/>
              <a:t> (John Hennessy) and </a:t>
            </a:r>
            <a:r>
              <a:rPr lang="en-US" sz="3200" b="1" dirty="0"/>
              <a:t>University of California Berkeley </a:t>
            </a:r>
            <a:r>
              <a:rPr lang="en-US" sz="3200" dirty="0"/>
              <a:t>(David Paterson) in </a:t>
            </a:r>
            <a:r>
              <a:rPr lang="en-US" sz="3200" b="1" dirty="0"/>
              <a:t>early 1980s</a:t>
            </a:r>
            <a:r>
              <a:rPr lang="en-US" sz="3200" dirty="0"/>
              <a:t> as an alternative of Complex Instruction Set Computing (CISC) dominating at that time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11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Instruction Set Computing (RISC)</a:t>
            </a:r>
          </a:p>
        </p:txBody>
      </p:sp>
      <p:pic>
        <p:nvPicPr>
          <p:cNvPr id="6" name="Рисунок 5" descr="DgbO7TvVQAAFHLL.jpg-large.jpg"/>
          <p:cNvPicPr>
            <a:picLocks noChangeAspect="1"/>
          </p:cNvPicPr>
          <p:nvPr/>
        </p:nvPicPr>
        <p:blipFill>
          <a:blip r:embed="rId2" cstate="print"/>
          <a:srcRect l="18086" t="21161" r="8489" b="16732"/>
          <a:stretch>
            <a:fillRect/>
          </a:stretch>
        </p:blipFill>
        <p:spPr>
          <a:xfrm>
            <a:off x="909391" y="3423295"/>
            <a:ext cx="5013107" cy="3180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2938" y="3226680"/>
            <a:ext cx="5423337" cy="3531469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1E3272"/>
                </a:solidFill>
              </a:rPr>
              <a:t>RISC ISAs dominate – most   mobile devices </a:t>
            </a:r>
            <a:r>
              <a:rPr lang="en-US" sz="3200" dirty="0" smtClean="0">
                <a:solidFill>
                  <a:srgbClr val="1E3272"/>
                </a:solidFill>
              </a:rPr>
              <a:t>use </a:t>
            </a:r>
            <a:r>
              <a:rPr lang="en-US" sz="3200" dirty="0" smtClean="0">
                <a:solidFill>
                  <a:srgbClr val="1E3272"/>
                </a:solidFill>
              </a:rPr>
              <a:t>ARM (RISC)</a:t>
            </a:r>
            <a:endParaRPr lang="en-US" sz="3200" dirty="0" smtClean="0">
              <a:solidFill>
                <a:srgbClr val="1E3272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1E3272"/>
                </a:solidFill>
              </a:rPr>
              <a:t>Modern CISC ISAs (x86/x64)      are </a:t>
            </a:r>
            <a:r>
              <a:rPr lang="en-US" sz="3200" dirty="0" smtClean="0">
                <a:solidFill>
                  <a:srgbClr val="1E3272"/>
                </a:solidFill>
              </a:rPr>
              <a:t>RISC-like </a:t>
            </a:r>
            <a:r>
              <a:rPr lang="en-US" sz="3200" dirty="0" smtClean="0">
                <a:solidFill>
                  <a:srgbClr val="1E3272"/>
                </a:solidFill>
              </a:rPr>
              <a:t>underneath</a:t>
            </a:r>
            <a:endParaRPr lang="en-US" sz="3200" dirty="0" smtClean="0">
              <a:solidFill>
                <a:srgbClr val="1E3272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1E3272"/>
                </a:solidFill>
              </a:rPr>
              <a:t>2017 Turing </a:t>
            </a:r>
            <a:r>
              <a:rPr lang="en-US" sz="3200" dirty="0" smtClean="0">
                <a:solidFill>
                  <a:srgbClr val="1E3272"/>
                </a:solidFill>
              </a:rPr>
              <a:t>Award to Patterson and </a:t>
            </a:r>
            <a:r>
              <a:rPr lang="en-US" sz="3200" dirty="0" smtClean="0">
                <a:solidFill>
                  <a:srgbClr val="1E3272"/>
                </a:solidFill>
              </a:rPr>
              <a:t>Hennessy</a:t>
            </a:r>
            <a:endParaRPr lang="ru-RU" sz="3200" b="0" dirty="0" smtClean="0">
              <a:solidFill>
                <a:srgbClr val="1E327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2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56317"/>
            <a:ext cx="10515600" cy="42138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 smtClean="0"/>
              <a:t>All </a:t>
            </a:r>
            <a:r>
              <a:rPr lang="en-US" dirty="0"/>
              <a:t>instructions are executed by hardware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Maximize the rate at which instructions are issued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Instructions should be easy to decode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Only loads and stores should reference memory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Provide plenty of registers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12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RISC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42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1135" y="2946435"/>
            <a:ext cx="1335748" cy="526774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rmAutofit/>
          </a:bodyPr>
          <a:lstStyle/>
          <a:p>
            <a:r>
              <a:rPr lang="en-US" sz="2800" b="1" dirty="0" smtClean="0">
                <a:solidFill>
                  <a:srgbClr val="273272"/>
                </a:solidFill>
              </a:rPr>
              <a:t>Industry</a:t>
            </a:r>
          </a:p>
        </p:txBody>
      </p:sp>
      <p:pic>
        <p:nvPicPr>
          <p:cNvPr id="11" name="Picture 6" descr="Postdoctoral Fellowship Program in Chinese Buddhism 2019–2021, University  of California, Berkeley, USA - ARMAC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3263" y="5462189"/>
            <a:ext cx="2604503" cy="13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2186" y="5159241"/>
            <a:ext cx="1597181" cy="526774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rmAutofit/>
          </a:bodyPr>
          <a:lstStyle/>
          <a:p>
            <a:r>
              <a:rPr lang="en-US" sz="2800" b="1" dirty="0" smtClean="0">
                <a:solidFill>
                  <a:srgbClr val="273272"/>
                </a:solidFill>
              </a:rPr>
              <a:t>Education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4434" y="5189058"/>
            <a:ext cx="1466022" cy="526774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rmAutofit/>
          </a:bodyPr>
          <a:lstStyle/>
          <a:p>
            <a:r>
              <a:rPr lang="en-US" sz="2800" b="1" dirty="0" smtClean="0">
                <a:solidFill>
                  <a:srgbClr val="273272"/>
                </a:solidFill>
              </a:rPr>
              <a:t>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5686" y="1193041"/>
            <a:ext cx="6711846" cy="54773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Simple ISA by UC</a:t>
            </a:r>
            <a:r>
              <a:rPr lang="ru-RU" dirty="0" smtClean="0"/>
              <a:t> </a:t>
            </a:r>
            <a:r>
              <a:rPr lang="en-US" dirty="0" smtClean="0"/>
              <a:t>Berkeley (2010)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Open and </a:t>
            </a:r>
            <a:r>
              <a:rPr lang="en-US" dirty="0" smtClean="0"/>
              <a:t>Free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Wide-Purpose </a:t>
            </a:r>
            <a:r>
              <a:rPr lang="en-US" dirty="0"/>
              <a:t>Configurable ISA (from </a:t>
            </a:r>
            <a:r>
              <a:rPr lang="en-US" dirty="0" err="1"/>
              <a:t>IoT</a:t>
            </a:r>
            <a:r>
              <a:rPr lang="en-US" dirty="0"/>
              <a:t> to mainframes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Maintained by RISC-V Foundation (moved to Switzerland)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Supported by many </a:t>
            </a:r>
            <a:r>
              <a:rPr lang="en-US" dirty="0"/>
              <a:t>IT Companies and Universities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13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ISA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7975086" y="3446353"/>
            <a:ext cx="2554356" cy="1749288"/>
          </a:xfrm>
          <a:prstGeom prst="triangle">
            <a:avLst/>
          </a:prstGeom>
          <a:solidFill>
            <a:srgbClr val="F7B217"/>
          </a:solidFill>
          <a:ln w="50800">
            <a:solidFill>
              <a:srgbClr val="F07F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93726" y="4532246"/>
            <a:ext cx="1843578" cy="584149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rmAutofit/>
          </a:bodyPr>
          <a:lstStyle/>
          <a:p>
            <a:r>
              <a:rPr lang="en-US" sz="2800" b="1" dirty="0" smtClean="0">
                <a:solidFill>
                  <a:srgbClr val="273272"/>
                </a:solidFill>
              </a:rPr>
              <a:t>Innovation</a:t>
            </a:r>
          </a:p>
        </p:txBody>
      </p:sp>
      <p:pic>
        <p:nvPicPr>
          <p:cNvPr id="10" name="Picture 4" descr="File:RISC-V-logo-square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9805" y="1142024"/>
            <a:ext cx="2057499" cy="16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93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14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Community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2098" y="2224507"/>
            <a:ext cx="9129943" cy="4404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5986871"/>
            <a:ext cx="3507853" cy="612713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r>
              <a:rPr lang="en-US" sz="3600" dirty="0" smtClean="0">
                <a:solidFill>
                  <a:srgbClr val="1E3272"/>
                </a:solidFill>
              </a:rPr>
              <a:t>and many others…</a:t>
            </a:r>
          </a:p>
        </p:txBody>
      </p:sp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838201" y="998937"/>
            <a:ext cx="10532504" cy="13555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Wide Support of IT Companies (except Intel and ARM) and Universities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06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Elbow Connector 44"/>
          <p:cNvCxnSpPr>
            <a:endCxn id="14" idx="0"/>
          </p:cNvCxnSpPr>
          <p:nvPr/>
        </p:nvCxnSpPr>
        <p:spPr>
          <a:xfrm rot="5400000" flipH="1" flipV="1">
            <a:off x="511095" y="3351391"/>
            <a:ext cx="3607034" cy="954156"/>
          </a:xfrm>
          <a:prstGeom prst="bentConnector5">
            <a:avLst>
              <a:gd name="adj1" fmla="val 711"/>
              <a:gd name="adj2" fmla="val -99504"/>
              <a:gd name="adj3" fmla="val 111408"/>
            </a:avLst>
          </a:prstGeom>
          <a:ln w="76200">
            <a:solidFill>
              <a:srgbClr val="1E32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15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CPU Works</a:t>
            </a:r>
            <a:endParaRPr lang="en-US" dirty="0"/>
          </a:p>
        </p:txBody>
      </p:sp>
      <p:sp>
        <p:nvSpPr>
          <p:cNvPr id="6" name="Double Wave 5"/>
          <p:cNvSpPr/>
          <p:nvPr/>
        </p:nvSpPr>
        <p:spPr>
          <a:xfrm>
            <a:off x="7943520" y="1774330"/>
            <a:ext cx="1903787" cy="4809351"/>
          </a:xfrm>
          <a:prstGeom prst="doubleWave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41575" y="2665160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38996" y="3129353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38996" y="3596492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7B217"/>
                </a:solidFill>
              </a:rPr>
              <a:t>32 bit words</a:t>
            </a:r>
            <a:endParaRPr lang="en-US" sz="2400" dirty="0">
              <a:solidFill>
                <a:srgbClr val="F7B21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38996" y="4060685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938996" y="4527824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938996" y="4992017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37534" y="2024952"/>
            <a:ext cx="1908312" cy="467139"/>
          </a:xfrm>
          <a:prstGeom prst="rect">
            <a:avLst/>
          </a:prstGeom>
          <a:solidFill>
            <a:srgbClr val="F7B217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E3272"/>
                </a:solidFill>
              </a:rPr>
              <a:t>000000…000</a:t>
            </a:r>
            <a:endParaRPr lang="en-US" sz="2400" dirty="0">
              <a:solidFill>
                <a:srgbClr val="1E327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34955" y="2489145"/>
            <a:ext cx="1908312" cy="467139"/>
          </a:xfrm>
          <a:prstGeom prst="rect">
            <a:avLst/>
          </a:prstGeom>
          <a:solidFill>
            <a:srgbClr val="F7B217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34955" y="2956284"/>
            <a:ext cx="1908312" cy="467139"/>
          </a:xfrm>
          <a:prstGeom prst="rect">
            <a:avLst/>
          </a:prstGeom>
          <a:solidFill>
            <a:srgbClr val="F7B217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34955" y="3420477"/>
            <a:ext cx="1908312" cy="467139"/>
          </a:xfrm>
          <a:prstGeom prst="rect">
            <a:avLst/>
          </a:prstGeom>
          <a:solidFill>
            <a:srgbClr val="F7B217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E3272"/>
                </a:solidFill>
              </a:rPr>
              <a:t>32-bit words</a:t>
            </a:r>
            <a:endParaRPr lang="en-US" sz="2400" dirty="0">
              <a:solidFill>
                <a:srgbClr val="1E327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34955" y="3876197"/>
            <a:ext cx="1908312" cy="467139"/>
          </a:xfrm>
          <a:prstGeom prst="rect">
            <a:avLst/>
          </a:prstGeom>
          <a:solidFill>
            <a:srgbClr val="F7B217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834955" y="4340390"/>
            <a:ext cx="1908312" cy="467139"/>
          </a:xfrm>
          <a:prstGeom prst="rect">
            <a:avLst/>
          </a:prstGeom>
          <a:solidFill>
            <a:srgbClr val="F7B217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Stored Data 28"/>
          <p:cNvSpPr/>
          <p:nvPr/>
        </p:nvSpPr>
        <p:spPr>
          <a:xfrm rot="16200000">
            <a:off x="2453549" y="4620197"/>
            <a:ext cx="671125" cy="1908314"/>
          </a:xfrm>
          <a:prstGeom prst="flowChartOnlineStorage">
            <a:avLst/>
          </a:prstGeom>
          <a:solidFill>
            <a:srgbClr val="F7B217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74605" y="5354282"/>
            <a:ext cx="1623123" cy="548640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1E3272"/>
                </a:solidFill>
              </a:rPr>
              <a:t>ALU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07419" y="1021129"/>
            <a:ext cx="2300437" cy="548640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1E3272"/>
                </a:solidFill>
              </a:rPr>
              <a:t>Register File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34954" y="6104385"/>
            <a:ext cx="2019435" cy="548640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1E3272"/>
                </a:solidFill>
              </a:rPr>
              <a:t>Arithmetic</a:t>
            </a:r>
          </a:p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1E3272"/>
                </a:solidFill>
              </a:rPr>
              <a:t>Logic Unit</a:t>
            </a:r>
            <a:endParaRPr lang="en-US" sz="3200" b="1" dirty="0" smtClean="0">
              <a:solidFill>
                <a:srgbClr val="1E3272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2320491" y="4883090"/>
            <a:ext cx="321733" cy="393129"/>
          </a:xfrm>
          <a:prstGeom prst="downArrow">
            <a:avLst/>
          </a:prstGeom>
          <a:solidFill>
            <a:srgbClr val="F7B217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2987241" y="4883090"/>
            <a:ext cx="321733" cy="393129"/>
          </a:xfrm>
          <a:prstGeom prst="downArrow">
            <a:avLst/>
          </a:prstGeom>
          <a:solidFill>
            <a:srgbClr val="F7B217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91404" y="2049149"/>
            <a:ext cx="827772" cy="2837976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rmAutofit fontScale="8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x0</a:t>
            </a:r>
          </a:p>
          <a:p>
            <a:pPr algn="ctr">
              <a:lnSpc>
                <a:spcPct val="110000"/>
              </a:lnSpc>
            </a:pPr>
            <a:r>
              <a:rPr lang="en-US" sz="3900" dirty="0">
                <a:solidFill>
                  <a:srgbClr val="1E3272"/>
                </a:solidFill>
              </a:rPr>
              <a:t>x</a:t>
            </a:r>
            <a:r>
              <a:rPr lang="en-US" sz="3900" dirty="0" smtClean="0">
                <a:solidFill>
                  <a:srgbClr val="1E3272"/>
                </a:solidFill>
              </a:rPr>
              <a:t>1</a:t>
            </a:r>
          </a:p>
          <a:p>
            <a:pPr algn="ctr">
              <a:lnSpc>
                <a:spcPct val="110000"/>
              </a:lnSpc>
            </a:pPr>
            <a:r>
              <a:rPr lang="en-US" sz="3900" dirty="0">
                <a:solidFill>
                  <a:srgbClr val="1E3272"/>
                </a:solidFill>
              </a:rPr>
              <a:t>x</a:t>
            </a:r>
            <a:r>
              <a:rPr lang="en-US" sz="3900" dirty="0" smtClean="0">
                <a:solidFill>
                  <a:srgbClr val="1E3272"/>
                </a:solidFill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en-US" sz="3900" dirty="0">
                <a:solidFill>
                  <a:srgbClr val="1E3272"/>
                </a:solidFill>
              </a:rPr>
              <a:t>x</a:t>
            </a:r>
            <a:r>
              <a:rPr lang="en-US" sz="3900" dirty="0" smtClean="0">
                <a:solidFill>
                  <a:srgbClr val="1E3272"/>
                </a:solidFill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…</a:t>
            </a: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x31</a:t>
            </a:r>
            <a:endParaRPr lang="en-US" sz="4400" dirty="0" smtClean="0">
              <a:solidFill>
                <a:srgbClr val="1E3272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55194" y="4413938"/>
            <a:ext cx="36126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73C79"/>
                </a:solidFill>
              </a:rPr>
              <a:t>Machine language directly</a:t>
            </a:r>
          </a:p>
          <a:p>
            <a:pPr algn="ctr"/>
            <a:r>
              <a:rPr lang="en-US" sz="3600" b="1" dirty="0">
                <a:solidFill>
                  <a:srgbClr val="373C79"/>
                </a:solidFill>
              </a:rPr>
              <a:t>reflects this structure</a:t>
            </a:r>
            <a:endParaRPr lang="en-US" sz="3600" b="1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834955" y="3420477"/>
            <a:ext cx="1908312" cy="0"/>
          </a:xfrm>
          <a:prstGeom prst="straightConnector1">
            <a:avLst/>
          </a:prstGeom>
          <a:ln w="34925">
            <a:solidFill>
              <a:srgbClr val="1E327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938996" y="3596492"/>
            <a:ext cx="1908312" cy="0"/>
          </a:xfrm>
          <a:prstGeom prst="straightConnector1">
            <a:avLst/>
          </a:prstGeom>
          <a:ln w="34925">
            <a:solidFill>
              <a:srgbClr val="1E327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535579" y="1086886"/>
            <a:ext cx="2677340" cy="548640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1E3272"/>
                </a:solidFill>
              </a:rPr>
              <a:t>Main Memory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135357" y="2898729"/>
            <a:ext cx="1543163" cy="2300541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1E3272"/>
                </a:solidFill>
              </a:rPr>
              <a:t>Stores program and data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10106482" y="1934678"/>
            <a:ext cx="26296" cy="4256260"/>
          </a:xfrm>
          <a:prstGeom prst="straightConnector1">
            <a:avLst/>
          </a:prstGeom>
          <a:ln w="76200">
            <a:solidFill>
              <a:srgbClr val="1E327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eft-Right Arrow 74"/>
          <p:cNvSpPr/>
          <p:nvPr/>
        </p:nvSpPr>
        <p:spPr>
          <a:xfrm>
            <a:off x="3999862" y="1967630"/>
            <a:ext cx="3684483" cy="642109"/>
          </a:xfrm>
          <a:prstGeom prst="leftRightArrow">
            <a:avLst/>
          </a:prstGeom>
          <a:solidFill>
            <a:srgbClr val="F7B217"/>
          </a:solidFill>
          <a:ln w="381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169237" y="2692440"/>
            <a:ext cx="827772" cy="2837976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rmAutofit fontScale="8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0</a:t>
            </a: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4</a:t>
            </a: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8</a:t>
            </a: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12</a:t>
            </a: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20</a:t>
            </a:r>
            <a:endParaRPr lang="en-US" sz="4400" dirty="0" smtClean="0">
              <a:solidFill>
                <a:srgbClr val="1E3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1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009089"/>
            <a:ext cx="10515600" cy="5661267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/>
              <a:t>Fetch next instruction from memory into </a:t>
            </a:r>
            <a:r>
              <a:rPr lang="en-US" altLang="en-US" dirty="0" smtClean="0"/>
              <a:t>instruction </a:t>
            </a:r>
            <a:r>
              <a:rPr lang="en-US" altLang="en-US" dirty="0"/>
              <a:t>register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/>
              <a:t>Change program counter to point to next instruction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/>
              <a:t>Determine type of instruction just fetched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/>
              <a:t>If instructions uses word in memory, determine where Fetch word, if needed, into CPU register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/>
              <a:t>Execute the instruction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/>
              <a:t>Go to step 1 to begin executing following instruction</a:t>
            </a:r>
            <a:endParaRPr lang="en-US" altLang="en-US" dirty="0" smtClean="0">
              <a:sym typeface="Symbol" panose="05050102010706020507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16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Instruction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2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17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CPU Scheme</a:t>
            </a:r>
            <a:endParaRPr lang="en-US" dirty="0"/>
          </a:p>
        </p:txBody>
      </p:sp>
      <p:pic>
        <p:nvPicPr>
          <p:cNvPr id="5" name="Pictur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3165" y="1177534"/>
            <a:ext cx="9474385" cy="513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68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18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General-Purpose Registers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1209487"/>
              </p:ext>
            </p:extLst>
          </p:nvPr>
        </p:nvGraphicFramePr>
        <p:xfrm>
          <a:off x="858083" y="1162879"/>
          <a:ext cx="6934195" cy="52311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26700"/>
                <a:gridCol w="1441174"/>
                <a:gridCol w="2474843"/>
                <a:gridCol w="1391478"/>
              </a:tblGrid>
              <a:tr h="4739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rgbClr val="F7B217"/>
                          </a:solidFill>
                        </a:rPr>
                        <a:t>Register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F7B217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rgbClr val="F7B217"/>
                          </a:solidFill>
                        </a:rPr>
                        <a:t>Name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F7B217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rgbClr val="F7B217"/>
                          </a:solidFill>
                        </a:rPr>
                        <a:t>Use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F7B217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C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rgbClr val="F7B217"/>
                          </a:solidFill>
                        </a:rPr>
                        <a:t>Saver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F7B217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CB5"/>
                    </a:solidFill>
                  </a:tcPr>
                </a:tc>
              </a:tr>
              <a:tr h="2463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x0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zero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constant 0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n/a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x1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ra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return </a:t>
                      </a:r>
                      <a:r>
                        <a:rPr lang="en-US" sz="2400" b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addr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caller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47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x2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sp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stack </a:t>
                      </a:r>
                      <a:r>
                        <a:rPr lang="en-US" sz="2400" b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ptr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callee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x3</a:t>
                      </a:r>
                      <a:endParaRPr lang="en-US" sz="2400" b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gp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gbl</a:t>
                      </a:r>
                      <a:r>
                        <a:rPr lang="en-US" sz="2400" b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ptr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x4</a:t>
                      </a:r>
                      <a:endParaRPr lang="en-US" sz="2400" b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tp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thread</a:t>
                      </a:r>
                      <a:r>
                        <a:rPr lang="en-US" sz="2400" b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ptr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87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x5-x7</a:t>
                      </a:r>
                      <a:endParaRPr lang="en-US" sz="2400" b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t0-t2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temporaries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caller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58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x8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s0/</a:t>
                      </a:r>
                      <a:r>
                        <a:rPr lang="en-US" sz="2400" b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fp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saved/ frame</a:t>
                      </a:r>
                      <a:r>
                        <a:rPr lang="en-US" sz="2400" b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ptr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callee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48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x9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s1</a:t>
                      </a:r>
                      <a:endParaRPr lang="en-US" sz="2400" b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saved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callee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05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x10-x17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a0-a7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arguments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caller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19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x18-x27</a:t>
                      </a:r>
                      <a:endParaRPr lang="en-US" sz="2400" b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s2-s11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saved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callee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03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x28-x31</a:t>
                      </a:r>
                      <a:endParaRPr lang="en-US" sz="2400" b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t3-t6</a:t>
                      </a:r>
                      <a:endParaRPr lang="en-US" sz="2400" b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temporaries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latin typeface="+mn-lt"/>
                        </a:rPr>
                        <a:t>caller</a:t>
                      </a:r>
                      <a:endParaRPr lang="en-US" sz="2400" b="0" dirty="0">
                        <a:ln>
                          <a:noFill/>
                        </a:ln>
                        <a:solidFill>
                          <a:srgbClr val="1E327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51306" y="1620079"/>
            <a:ext cx="3429000" cy="4015409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rmAutofit/>
          </a:bodyPr>
          <a:lstStyle/>
          <a:p>
            <a:r>
              <a:rPr lang="en-US" sz="3200" b="1" dirty="0" smtClean="0">
                <a:solidFill>
                  <a:srgbClr val="273272"/>
                </a:solidFill>
              </a:rPr>
              <a:t>32 Registers</a:t>
            </a:r>
          </a:p>
          <a:p>
            <a:endParaRPr lang="en-US" sz="3200" b="1" dirty="0">
              <a:solidFill>
                <a:srgbClr val="273272"/>
              </a:solidFill>
            </a:endParaRPr>
          </a:p>
          <a:p>
            <a:r>
              <a:rPr lang="en-US" sz="3200" b="1" dirty="0" smtClean="0">
                <a:solidFill>
                  <a:srgbClr val="273272"/>
                </a:solidFill>
              </a:rPr>
              <a:t>32 (or 64) Bits Wide</a:t>
            </a:r>
          </a:p>
        </p:txBody>
      </p:sp>
    </p:spTree>
    <p:extLst>
      <p:ext uri="{BB962C8B-B14F-4D97-AF65-F5344CB8AC3E}">
        <p14:creationId xmlns:p14="http://schemas.microsoft.com/office/powerpoint/2010/main" xmlns="" val="24960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 Fixed-size 32 bit instructions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 Always three operands: d -&gt; op(s, t)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 Instruction types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 Computational instructions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 Load-store instructions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 Control-transfer instructions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 System instructions</a:t>
            </a:r>
          </a:p>
          <a:p>
            <a:r>
              <a:rPr lang="en-US" dirty="0" smtClean="0"/>
              <a:t>All operations done with registers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19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42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Under Cover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452" y="1008347"/>
            <a:ext cx="5472684" cy="5304377"/>
          </a:xfrm>
          <a:prstGeom prst="rect">
            <a:avLst/>
          </a:prstGeom>
          <a:ln w="25400"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264631" y="4502401"/>
            <a:ext cx="252854" cy="1988479"/>
          </a:xfrm>
          <a:prstGeom prst="straightConnector1">
            <a:avLst/>
          </a:prstGeom>
          <a:ln w="38100">
            <a:solidFill>
              <a:srgbClr val="F7B2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932204" y="4353968"/>
            <a:ext cx="312896" cy="2067152"/>
          </a:xfrm>
          <a:prstGeom prst="straightConnector1">
            <a:avLst/>
          </a:prstGeom>
          <a:ln w="38100">
            <a:solidFill>
              <a:srgbClr val="F8BA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476231" y="5298186"/>
            <a:ext cx="364834" cy="1192694"/>
          </a:xfrm>
          <a:prstGeom prst="straightConnector1">
            <a:avLst/>
          </a:prstGeom>
          <a:ln w="38100">
            <a:solidFill>
              <a:srgbClr val="F8BA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508424" y="5914477"/>
            <a:ext cx="394536" cy="506643"/>
          </a:xfrm>
          <a:prstGeom prst="straightConnector1">
            <a:avLst/>
          </a:prstGeom>
          <a:ln w="38100">
            <a:solidFill>
              <a:srgbClr val="F7B2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939518" y="4672549"/>
            <a:ext cx="110690" cy="1818331"/>
          </a:xfrm>
          <a:prstGeom prst="straightConnector1">
            <a:avLst/>
          </a:prstGeom>
          <a:ln w="38100">
            <a:solidFill>
              <a:srgbClr val="F7B2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192901" y="4303830"/>
            <a:ext cx="316804" cy="2187050"/>
          </a:xfrm>
          <a:prstGeom prst="straightConnector1">
            <a:avLst/>
          </a:prstGeom>
          <a:ln w="38100">
            <a:solidFill>
              <a:srgbClr val="F8BA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258354" y="5865932"/>
            <a:ext cx="326111" cy="606616"/>
          </a:xfrm>
          <a:prstGeom prst="straightConnector1">
            <a:avLst/>
          </a:prstGeom>
          <a:ln w="38100">
            <a:solidFill>
              <a:srgbClr val="F7B2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099957" y="4757275"/>
            <a:ext cx="274320" cy="1719690"/>
          </a:xfrm>
          <a:prstGeom prst="straightConnector1">
            <a:avLst/>
          </a:prstGeom>
          <a:ln w="38100">
            <a:solidFill>
              <a:srgbClr val="F7B2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530207" y="1157491"/>
            <a:ext cx="47987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273272"/>
                </a:solidFill>
              </a:rPr>
              <a:t>Monitor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273272"/>
                </a:solidFill>
              </a:rPr>
              <a:t>Hard drive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273272"/>
                </a:solidFill>
              </a:rPr>
              <a:t>CPU (Processor)</a:t>
            </a:r>
            <a:endParaRPr lang="en-US" sz="3200" dirty="0">
              <a:solidFill>
                <a:srgbClr val="27327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273272"/>
                </a:solidFill>
              </a:rPr>
              <a:t>Fan </a:t>
            </a:r>
            <a:r>
              <a:rPr lang="en-US" sz="3200" dirty="0">
                <a:solidFill>
                  <a:srgbClr val="273272"/>
                </a:solidFill>
              </a:rPr>
              <a:t>with cover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273272"/>
                </a:solidFill>
              </a:rPr>
              <a:t>Spot </a:t>
            </a:r>
            <a:r>
              <a:rPr lang="en-US" sz="3200" dirty="0">
                <a:solidFill>
                  <a:srgbClr val="273272"/>
                </a:solidFill>
              </a:rPr>
              <a:t>for </a:t>
            </a:r>
            <a:r>
              <a:rPr lang="en-US" sz="3200" dirty="0" smtClean="0">
                <a:solidFill>
                  <a:srgbClr val="273272"/>
                </a:solidFill>
              </a:rPr>
              <a:t>memory DIMMs</a:t>
            </a:r>
            <a:endParaRPr lang="en-US" sz="3200" dirty="0">
              <a:solidFill>
                <a:srgbClr val="27327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273272"/>
                </a:solidFill>
              </a:rPr>
              <a:t>Spot </a:t>
            </a:r>
            <a:r>
              <a:rPr lang="en-US" sz="3200" dirty="0">
                <a:solidFill>
                  <a:srgbClr val="273272"/>
                </a:solidFill>
              </a:rPr>
              <a:t>for </a:t>
            </a:r>
            <a:r>
              <a:rPr lang="en-US" sz="3200" dirty="0" smtClean="0">
                <a:solidFill>
                  <a:srgbClr val="273272"/>
                </a:solidFill>
              </a:rPr>
              <a:t>battery</a:t>
            </a:r>
            <a:endParaRPr lang="en-US" sz="3200" dirty="0">
              <a:solidFill>
                <a:srgbClr val="27327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273272"/>
                </a:solidFill>
              </a:rPr>
              <a:t>Motherboard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273272"/>
                </a:solidFill>
              </a:rPr>
              <a:t>Fan </a:t>
            </a:r>
            <a:r>
              <a:rPr lang="en-US" sz="3200" dirty="0">
                <a:solidFill>
                  <a:srgbClr val="273272"/>
                </a:solidFill>
              </a:rPr>
              <a:t>with cover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273272"/>
                </a:solidFill>
              </a:rPr>
              <a:t>DVD drive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273272"/>
                </a:solidFill>
              </a:rPr>
              <a:t>Keyboard</a:t>
            </a:r>
            <a:endParaRPr lang="en-US" sz="3200" dirty="0">
              <a:solidFill>
                <a:srgbClr val="27327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7452" y="6472548"/>
            <a:ext cx="5707352" cy="284387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r>
              <a:rPr lang="en-US" sz="2800" b="1" dirty="0" smtClean="0">
                <a:solidFill>
                  <a:srgbClr val="2E5E8E"/>
                </a:solidFill>
              </a:rPr>
              <a:t>1 2      3     4     5       6      7       8     9   10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3958757" y="1602667"/>
            <a:ext cx="2278414" cy="4762672"/>
          </a:xfrm>
          <a:prstGeom prst="straightConnector1">
            <a:avLst/>
          </a:prstGeom>
          <a:ln w="38100">
            <a:solidFill>
              <a:srgbClr val="F7B2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004403" y="3850103"/>
            <a:ext cx="1046062" cy="2609512"/>
          </a:xfrm>
          <a:prstGeom prst="straightConnector1">
            <a:avLst/>
          </a:prstGeom>
          <a:ln w="38100">
            <a:solidFill>
              <a:srgbClr val="F7B2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3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719469"/>
            <a:ext cx="4767470" cy="4890052"/>
          </a:xfrm>
          <a:ln w="25400">
            <a:solidFill>
              <a:srgbClr val="1E3272"/>
            </a:solidFill>
          </a:ln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Primitive a</a:t>
            </a:r>
            <a:r>
              <a:rPr lang="en-US" sz="3200" dirty="0" smtClean="0"/>
              <a:t>rithmetic and </a:t>
            </a:r>
            <a:r>
              <a:rPr lang="en-US" sz="3200" dirty="0"/>
              <a:t>logical operations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3200" dirty="0" smtClean="0"/>
              <a:t>Complex </a:t>
            </a:r>
            <a:r>
              <a:rPr lang="en-US" sz="3200" dirty="0"/>
              <a:t>data </a:t>
            </a:r>
            <a:r>
              <a:rPr lang="en-US" sz="3200" dirty="0" smtClean="0"/>
              <a:t>types and </a:t>
            </a:r>
            <a:r>
              <a:rPr lang="en-US" sz="3200" dirty="0"/>
              <a:t>data structures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3200" dirty="0" smtClean="0"/>
              <a:t>Complex control structures – conditional statements</a:t>
            </a:r>
            <a:r>
              <a:rPr lang="en-US" sz="3200" dirty="0"/>
              <a:t>, loops </a:t>
            </a:r>
            <a:r>
              <a:rPr lang="en-US" sz="3200" dirty="0" smtClean="0"/>
              <a:t>and procedures</a:t>
            </a:r>
            <a:endParaRPr lang="en-US" sz="32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3200" dirty="0" smtClean="0"/>
              <a:t>Not </a:t>
            </a:r>
            <a:r>
              <a:rPr lang="en-US" sz="3200" dirty="0"/>
              <a:t>suitable for </a:t>
            </a:r>
            <a:r>
              <a:rPr lang="en-US" sz="3200" dirty="0" smtClean="0"/>
              <a:t>direct implementation in hardware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20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Programming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782930" y="1719468"/>
            <a:ext cx="4871818" cy="4890053"/>
          </a:xfrm>
          <a:prstGeom prst="rect">
            <a:avLst/>
          </a:prstGeom>
          <a:ln w="25400">
            <a:solidFill>
              <a:srgbClr val="1E327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36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217"/>
              </a:buClr>
              <a:buFont typeface="Wingdings" pitchFamily="2" charset="2"/>
              <a:buChar char="§"/>
              <a:defRPr sz="32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3200" dirty="0"/>
              <a:t>Primitive </a:t>
            </a:r>
            <a:r>
              <a:rPr lang="en-US" sz="3200" dirty="0" smtClean="0"/>
              <a:t>arithmetic </a:t>
            </a:r>
            <a:r>
              <a:rPr lang="en-US" sz="3200" dirty="0"/>
              <a:t>and logical 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Primitive data structures – bits and integers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Control transfer instructions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Designed to be directly implementable in </a:t>
            </a:r>
            <a:r>
              <a:rPr lang="en-US" sz="3200" dirty="0" smtClean="0"/>
              <a:t>hardware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151001" y="948082"/>
            <a:ext cx="8996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E3272"/>
                </a:solidFill>
              </a:rPr>
              <a:t>High Level Language </a:t>
            </a:r>
            <a:r>
              <a:rPr lang="en-US" sz="3600" b="1" dirty="0" smtClean="0">
                <a:solidFill>
                  <a:srgbClr val="1E3272"/>
                </a:solidFill>
              </a:rPr>
              <a:t>vs Assembly </a:t>
            </a:r>
            <a:r>
              <a:rPr lang="en-US" sz="3600" b="1" dirty="0">
                <a:solidFill>
                  <a:srgbClr val="1E3272"/>
                </a:solidFill>
              </a:rPr>
              <a:t>Language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6563536" y="6024746"/>
            <a:ext cx="4012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7B217"/>
                </a:solidFill>
                <a:cs typeface="Segoe UI" panose="020B0502040204020203" pitchFamily="34" charset="0"/>
              </a:rPr>
              <a:t>tedious programming!</a:t>
            </a:r>
            <a:endParaRPr lang="en-US" sz="3200" b="1" dirty="0">
              <a:solidFill>
                <a:srgbClr val="F7B217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3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26286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Arithmetic, comparison, logical, and shift operations.</a:t>
            </a:r>
          </a:p>
          <a:p>
            <a:r>
              <a:rPr lang="en-US" dirty="0" smtClean="0"/>
              <a:t>Register-Register Instructions:</a:t>
            </a:r>
          </a:p>
          <a:p>
            <a:pPr lvl="1"/>
            <a:r>
              <a:rPr lang="en-US" dirty="0" smtClean="0"/>
              <a:t>2 source operand registers</a:t>
            </a:r>
          </a:p>
          <a:p>
            <a:pPr lvl="1"/>
            <a:r>
              <a:rPr lang="en-US" dirty="0" smtClean="0"/>
              <a:t>1 destination register</a:t>
            </a:r>
          </a:p>
          <a:p>
            <a:pPr lvl="1"/>
            <a:r>
              <a:rPr lang="en-US" dirty="0" smtClean="0"/>
              <a:t>Format: op </a:t>
            </a:r>
            <a:r>
              <a:rPr lang="en-US" dirty="0" err="1" smtClean="0"/>
              <a:t>dest</a:t>
            </a:r>
            <a:r>
              <a:rPr lang="en-US" dirty="0" smtClean="0"/>
              <a:t>, src1, src2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21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Instructions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8510109"/>
              </p:ext>
            </p:extLst>
          </p:nvPr>
        </p:nvGraphicFramePr>
        <p:xfrm>
          <a:off x="1723885" y="3717236"/>
          <a:ext cx="84935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385"/>
                <a:gridCol w="2123385"/>
                <a:gridCol w="2123385"/>
                <a:gridCol w="2123385"/>
              </a:tblGrid>
              <a:tr h="15041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7B217"/>
                          </a:solidFill>
                        </a:rPr>
                        <a:t>Arithmetic </a:t>
                      </a:r>
                      <a:endParaRPr lang="en-US" sz="2400" dirty="0">
                        <a:solidFill>
                          <a:srgbClr val="F7B217"/>
                        </a:solidFill>
                      </a:endParaRPr>
                    </a:p>
                  </a:txBody>
                  <a:tcPr>
                    <a:solidFill>
                      <a:srgbClr val="2F5C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7B217"/>
                          </a:solidFill>
                        </a:rPr>
                        <a:t>Comparisons </a:t>
                      </a:r>
                      <a:endParaRPr lang="en-US" sz="2400" dirty="0">
                        <a:solidFill>
                          <a:srgbClr val="F7B217"/>
                        </a:solidFill>
                      </a:endParaRPr>
                    </a:p>
                  </a:txBody>
                  <a:tcPr>
                    <a:solidFill>
                      <a:srgbClr val="2F5C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7B217"/>
                          </a:solidFill>
                        </a:rPr>
                        <a:t>Logical </a:t>
                      </a:r>
                      <a:endParaRPr lang="en-US" sz="2400" dirty="0">
                        <a:solidFill>
                          <a:srgbClr val="F7B217"/>
                        </a:solidFill>
                      </a:endParaRPr>
                    </a:p>
                  </a:txBody>
                  <a:tcPr>
                    <a:solidFill>
                      <a:srgbClr val="2F5C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7B217"/>
                          </a:solidFill>
                        </a:rPr>
                        <a:t>Shifts</a:t>
                      </a:r>
                      <a:endParaRPr lang="en-US" sz="2400" dirty="0">
                        <a:solidFill>
                          <a:srgbClr val="F7B217"/>
                        </a:solidFill>
                      </a:endParaRPr>
                    </a:p>
                  </a:txBody>
                  <a:tcPr>
                    <a:solidFill>
                      <a:srgbClr val="2F5CB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1E3272"/>
                          </a:solidFill>
                        </a:rPr>
                        <a:t>add, sub</a:t>
                      </a:r>
                      <a:endParaRPr lang="en-US" sz="2400" b="0" dirty="0">
                        <a:solidFill>
                          <a:srgbClr val="1E3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slt</a:t>
                      </a:r>
                      <a:r>
                        <a:rPr lang="en-US" sz="2400" b="0" dirty="0" smtClean="0">
                          <a:solidFill>
                            <a:srgbClr val="1E3272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sltu</a:t>
                      </a:r>
                      <a:endParaRPr lang="en-US" sz="2400" b="0" dirty="0">
                        <a:solidFill>
                          <a:srgbClr val="1E3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1E3272"/>
                          </a:solidFill>
                        </a:rPr>
                        <a:t>and, or, </a:t>
                      </a:r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xor</a:t>
                      </a:r>
                      <a:endParaRPr lang="en-US" sz="2400" b="0" dirty="0">
                        <a:solidFill>
                          <a:srgbClr val="1E3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sll</a:t>
                      </a:r>
                      <a:r>
                        <a:rPr lang="en-US" sz="2400" b="0" dirty="0" smtClean="0">
                          <a:solidFill>
                            <a:srgbClr val="1E3272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srl</a:t>
                      </a:r>
                      <a:r>
                        <a:rPr lang="en-US" sz="2400" b="0" dirty="0" smtClean="0">
                          <a:solidFill>
                            <a:srgbClr val="1E3272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sra</a:t>
                      </a:r>
                      <a:endParaRPr lang="en-US" sz="2400" b="0" dirty="0">
                        <a:solidFill>
                          <a:srgbClr val="1E327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64635" y="4897864"/>
            <a:ext cx="3034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1E3272"/>
                </a:solidFill>
              </a:rPr>
              <a:t>add  x3, x1, x2</a:t>
            </a:r>
          </a:p>
          <a:p>
            <a:pPr lvl="1"/>
            <a:r>
              <a:rPr lang="en-US" sz="2800" dirty="0" err="1">
                <a:solidFill>
                  <a:srgbClr val="1E3272"/>
                </a:solidFill>
              </a:rPr>
              <a:t>slt</a:t>
            </a:r>
            <a:r>
              <a:rPr lang="en-US" sz="2800" dirty="0">
                <a:solidFill>
                  <a:srgbClr val="1E3272"/>
                </a:solidFill>
              </a:rPr>
              <a:t>     x3, x1, x2</a:t>
            </a:r>
          </a:p>
          <a:p>
            <a:pPr lvl="1"/>
            <a:r>
              <a:rPr lang="en-US" sz="2800" dirty="0">
                <a:solidFill>
                  <a:srgbClr val="1E3272"/>
                </a:solidFill>
              </a:rPr>
              <a:t>and  x3, x1, x2</a:t>
            </a:r>
          </a:p>
          <a:p>
            <a:pPr lvl="1"/>
            <a:r>
              <a:rPr lang="en-US" sz="2800" dirty="0" err="1">
                <a:solidFill>
                  <a:srgbClr val="1E3272"/>
                </a:solidFill>
              </a:rPr>
              <a:t>sll</a:t>
            </a:r>
            <a:r>
              <a:rPr lang="en-US" sz="2800" dirty="0">
                <a:solidFill>
                  <a:srgbClr val="1E3272"/>
                </a:solidFill>
              </a:rPr>
              <a:t>     x3, x1, x2</a:t>
            </a:r>
          </a:p>
        </p:txBody>
      </p:sp>
      <p:sp>
        <p:nvSpPr>
          <p:cNvPr id="8" name="Rectangle 7"/>
          <p:cNvSpPr/>
          <p:nvPr/>
        </p:nvSpPr>
        <p:spPr>
          <a:xfrm>
            <a:off x="5223370" y="4855980"/>
            <a:ext cx="55526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x3 </a:t>
            </a:r>
            <a:r>
              <a:rPr lang="en-US" sz="2800" dirty="0">
                <a:solidFill>
                  <a:srgbClr val="00B050"/>
                </a:solidFill>
              </a:rPr>
              <a:t>&lt;- x1 + x2</a:t>
            </a:r>
          </a:p>
          <a:p>
            <a:r>
              <a:rPr lang="en-US" sz="2800" dirty="0">
                <a:solidFill>
                  <a:srgbClr val="00B050"/>
                </a:solidFill>
              </a:rPr>
              <a:t>if x1 &lt; x2 then x3 = 1 else x3 = 0</a:t>
            </a:r>
          </a:p>
          <a:p>
            <a:r>
              <a:rPr lang="en-US" sz="2800" dirty="0">
                <a:solidFill>
                  <a:srgbClr val="00B050"/>
                </a:solidFill>
              </a:rPr>
              <a:t>x3 &lt;- x1 &amp; x2</a:t>
            </a:r>
          </a:p>
          <a:p>
            <a:r>
              <a:rPr lang="en-US" sz="2800" dirty="0">
                <a:solidFill>
                  <a:srgbClr val="00B050"/>
                </a:solidFill>
              </a:rPr>
              <a:t>x3 &lt;- x1 &lt;&lt; x2</a:t>
            </a:r>
          </a:p>
        </p:txBody>
      </p:sp>
    </p:spTree>
    <p:extLst>
      <p:ext uri="{BB962C8B-B14F-4D97-AF65-F5344CB8AC3E}">
        <p14:creationId xmlns:p14="http://schemas.microsoft.com/office/powerpoint/2010/main" xmlns="" val="7025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1766652"/>
          </a:xfrm>
        </p:spPr>
        <p:txBody>
          <a:bodyPr>
            <a:normAutofit/>
          </a:bodyPr>
          <a:lstStyle/>
          <a:p>
            <a:r>
              <a:rPr lang="en-US" dirty="0" smtClean="0"/>
              <a:t> One </a:t>
            </a:r>
            <a:r>
              <a:rPr lang="en-US" dirty="0"/>
              <a:t>operand comes from a register and the other is a </a:t>
            </a:r>
            <a:r>
              <a:rPr lang="en-US" dirty="0" smtClean="0"/>
              <a:t> small </a:t>
            </a:r>
            <a:r>
              <a:rPr lang="en-US" dirty="0"/>
              <a:t>constant that is encoded into the instruction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Format</a:t>
            </a:r>
            <a:r>
              <a:rPr lang="en-US" dirty="0"/>
              <a:t>: op </a:t>
            </a:r>
            <a:r>
              <a:rPr lang="en-US" dirty="0" err="1"/>
              <a:t>dest</a:t>
            </a:r>
            <a:r>
              <a:rPr lang="en-US" dirty="0"/>
              <a:t>, src1, src2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22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Register-Immediate Instructions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807078"/>
              </p:ext>
            </p:extLst>
          </p:nvPr>
        </p:nvGraphicFramePr>
        <p:xfrm>
          <a:off x="1537255" y="2847978"/>
          <a:ext cx="979335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999"/>
                <a:gridCol w="1639956"/>
                <a:gridCol w="1898374"/>
                <a:gridCol w="1928191"/>
                <a:gridCol w="1659835"/>
              </a:tblGrid>
              <a:tr h="40750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7B217"/>
                          </a:solidFill>
                        </a:rPr>
                        <a:t>Format</a:t>
                      </a:r>
                      <a:endParaRPr lang="en-US" sz="2400" dirty="0">
                        <a:solidFill>
                          <a:srgbClr val="F7B217"/>
                        </a:solidFill>
                      </a:endParaRPr>
                    </a:p>
                  </a:txBody>
                  <a:tcPr>
                    <a:solidFill>
                      <a:srgbClr val="2F5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7B217"/>
                          </a:solidFill>
                        </a:rPr>
                        <a:t>Arithmetic</a:t>
                      </a:r>
                      <a:endParaRPr lang="en-US" sz="2400" dirty="0">
                        <a:solidFill>
                          <a:srgbClr val="F7B217"/>
                        </a:solidFill>
                      </a:endParaRPr>
                    </a:p>
                  </a:txBody>
                  <a:tcPr>
                    <a:solidFill>
                      <a:srgbClr val="2F5C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7B217"/>
                          </a:solidFill>
                        </a:rPr>
                        <a:t>Comparisons</a:t>
                      </a:r>
                      <a:endParaRPr lang="en-US" sz="2400" dirty="0">
                        <a:solidFill>
                          <a:srgbClr val="F7B217"/>
                        </a:solidFill>
                      </a:endParaRPr>
                    </a:p>
                  </a:txBody>
                  <a:tcPr>
                    <a:solidFill>
                      <a:srgbClr val="2F5C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7B217"/>
                          </a:solidFill>
                        </a:rPr>
                        <a:t>Logical</a:t>
                      </a:r>
                      <a:endParaRPr lang="en-US" sz="2400" dirty="0">
                        <a:solidFill>
                          <a:srgbClr val="F7B217"/>
                        </a:solidFill>
                      </a:endParaRPr>
                    </a:p>
                  </a:txBody>
                  <a:tcPr>
                    <a:solidFill>
                      <a:srgbClr val="2F5C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7B217"/>
                          </a:solidFill>
                        </a:rPr>
                        <a:t>Shifts</a:t>
                      </a:r>
                      <a:endParaRPr lang="en-US" sz="2400" dirty="0">
                        <a:solidFill>
                          <a:srgbClr val="F7B217"/>
                        </a:solidFill>
                      </a:endParaRPr>
                    </a:p>
                  </a:txBody>
                  <a:tcPr>
                    <a:solidFill>
                      <a:srgbClr val="2F5CB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1E3272"/>
                          </a:solidFill>
                        </a:rPr>
                        <a:t>Register-Register</a:t>
                      </a:r>
                      <a:endParaRPr lang="en-US" sz="2400" b="0" dirty="0">
                        <a:solidFill>
                          <a:srgbClr val="1E3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1E3272"/>
                          </a:solidFill>
                        </a:rPr>
                        <a:t>add, sub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slt</a:t>
                      </a:r>
                      <a:r>
                        <a:rPr lang="en-US" sz="2400" b="0" dirty="0" smtClean="0">
                          <a:solidFill>
                            <a:srgbClr val="1E3272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sltu</a:t>
                      </a:r>
                      <a:endParaRPr lang="en-US" sz="2400" b="0" dirty="0">
                        <a:solidFill>
                          <a:srgbClr val="1E3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1E3272"/>
                          </a:solidFill>
                        </a:rPr>
                        <a:t>and, or, </a:t>
                      </a:r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xor</a:t>
                      </a:r>
                      <a:endParaRPr lang="en-US" sz="2400" b="0" dirty="0">
                        <a:solidFill>
                          <a:srgbClr val="1E3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sll</a:t>
                      </a:r>
                      <a:r>
                        <a:rPr lang="en-US" sz="2400" b="0" dirty="0" smtClean="0">
                          <a:solidFill>
                            <a:srgbClr val="1E3272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srl</a:t>
                      </a:r>
                      <a:r>
                        <a:rPr lang="en-US" sz="2400" b="0" dirty="0" smtClean="0">
                          <a:solidFill>
                            <a:srgbClr val="1E3272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sra</a:t>
                      </a:r>
                      <a:endParaRPr lang="en-US" sz="2400" b="0" dirty="0">
                        <a:solidFill>
                          <a:srgbClr val="1E327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1E3272"/>
                          </a:solidFill>
                        </a:rPr>
                        <a:t>Register-Immediate</a:t>
                      </a:r>
                      <a:endParaRPr lang="en-US" sz="2400" b="0" dirty="0">
                        <a:solidFill>
                          <a:srgbClr val="1E3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addi</a:t>
                      </a:r>
                      <a:endParaRPr lang="en-US" sz="2400" b="0" dirty="0" smtClean="0">
                        <a:solidFill>
                          <a:srgbClr val="1E3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slti</a:t>
                      </a:r>
                      <a:r>
                        <a:rPr lang="en-US" sz="2400" b="0" dirty="0" smtClean="0">
                          <a:solidFill>
                            <a:srgbClr val="1E3272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sltiu</a:t>
                      </a:r>
                      <a:endParaRPr lang="en-US" sz="2400" b="0" dirty="0">
                        <a:solidFill>
                          <a:srgbClr val="1E3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andi</a:t>
                      </a:r>
                      <a:r>
                        <a:rPr lang="en-US" sz="2400" b="0" dirty="0" smtClean="0">
                          <a:solidFill>
                            <a:srgbClr val="1E3272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ori</a:t>
                      </a:r>
                      <a:r>
                        <a:rPr lang="en-US" sz="2400" b="0" dirty="0" smtClean="0">
                          <a:solidFill>
                            <a:srgbClr val="1E3272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xori</a:t>
                      </a:r>
                      <a:endParaRPr lang="en-US" sz="2400" b="0" dirty="0">
                        <a:solidFill>
                          <a:srgbClr val="1E3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slli</a:t>
                      </a:r>
                      <a:r>
                        <a:rPr lang="en-US" sz="2400" b="0" dirty="0" smtClean="0">
                          <a:solidFill>
                            <a:srgbClr val="1E3272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srli</a:t>
                      </a:r>
                      <a:r>
                        <a:rPr lang="en-US" sz="2400" b="0" dirty="0" smtClean="0">
                          <a:solidFill>
                            <a:srgbClr val="1E3272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rgbClr val="1E3272"/>
                          </a:solidFill>
                        </a:rPr>
                        <a:t>srai</a:t>
                      </a:r>
                      <a:endParaRPr lang="en-US" sz="2400" b="0" dirty="0">
                        <a:solidFill>
                          <a:srgbClr val="1E327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37451" y="4337074"/>
            <a:ext cx="24085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1E3272"/>
                </a:solidFill>
              </a:rPr>
              <a:t>addi</a:t>
            </a:r>
            <a:r>
              <a:rPr lang="en-US" sz="2800" dirty="0">
                <a:solidFill>
                  <a:srgbClr val="1E3272"/>
                </a:solidFill>
              </a:rPr>
              <a:t> x3, x1, 3</a:t>
            </a:r>
          </a:p>
          <a:p>
            <a:r>
              <a:rPr lang="en-US" sz="2800" dirty="0" err="1">
                <a:solidFill>
                  <a:srgbClr val="1E3272"/>
                </a:solidFill>
              </a:rPr>
              <a:t>andi</a:t>
            </a:r>
            <a:r>
              <a:rPr lang="en-US" sz="2800" dirty="0">
                <a:solidFill>
                  <a:srgbClr val="1E3272"/>
                </a:solidFill>
              </a:rPr>
              <a:t> x3, x1, 3</a:t>
            </a:r>
          </a:p>
          <a:p>
            <a:r>
              <a:rPr lang="en-US" sz="2800" dirty="0" err="1">
                <a:solidFill>
                  <a:srgbClr val="1E3272"/>
                </a:solidFill>
              </a:rPr>
              <a:t>slli</a:t>
            </a:r>
            <a:r>
              <a:rPr lang="en-US" sz="2800" dirty="0">
                <a:solidFill>
                  <a:srgbClr val="1E3272"/>
                </a:solidFill>
              </a:rPr>
              <a:t> </a:t>
            </a:r>
            <a:r>
              <a:rPr lang="en-US" sz="2800" dirty="0" smtClean="0">
                <a:solidFill>
                  <a:srgbClr val="1E3272"/>
                </a:solidFill>
              </a:rPr>
              <a:t>   x3</a:t>
            </a:r>
            <a:r>
              <a:rPr lang="en-US" sz="2800" dirty="0">
                <a:solidFill>
                  <a:srgbClr val="1E3272"/>
                </a:solidFill>
              </a:rPr>
              <a:t>, x1, 3</a:t>
            </a:r>
          </a:p>
          <a:p>
            <a:r>
              <a:rPr lang="en-US" sz="2800" dirty="0" err="1">
                <a:solidFill>
                  <a:srgbClr val="1E3272"/>
                </a:solidFill>
              </a:rPr>
              <a:t>addi</a:t>
            </a:r>
            <a:r>
              <a:rPr lang="en-US" sz="2800" dirty="0">
                <a:solidFill>
                  <a:srgbClr val="1E3272"/>
                </a:solidFill>
              </a:rPr>
              <a:t> x3, x1, -3</a:t>
            </a:r>
          </a:p>
        </p:txBody>
      </p:sp>
      <p:sp>
        <p:nvSpPr>
          <p:cNvPr id="7" name="Rectangle 6"/>
          <p:cNvSpPr/>
          <p:nvPr/>
        </p:nvSpPr>
        <p:spPr>
          <a:xfrm>
            <a:off x="6728791" y="4330746"/>
            <a:ext cx="2415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</a:rPr>
              <a:t>x3 &lt;- x1 + 3</a:t>
            </a:r>
          </a:p>
          <a:p>
            <a:r>
              <a:rPr lang="en-US" sz="2800" smtClean="0">
                <a:solidFill>
                  <a:srgbClr val="00B050"/>
                </a:solidFill>
              </a:rPr>
              <a:t>x3 &lt;- x1 &amp; 3</a:t>
            </a:r>
          </a:p>
          <a:p>
            <a:r>
              <a:rPr lang="en-US" sz="2800" smtClean="0">
                <a:solidFill>
                  <a:srgbClr val="00B050"/>
                </a:solidFill>
              </a:rPr>
              <a:t>x3 &lt;- x1 &lt;&lt; 3</a:t>
            </a:r>
          </a:p>
          <a:p>
            <a:r>
              <a:rPr lang="en-US" sz="2800" smtClean="0">
                <a:solidFill>
                  <a:srgbClr val="00B050"/>
                </a:solidFill>
              </a:rPr>
              <a:t>x3 &lt;- x1 - 3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5260" y="6216201"/>
            <a:ext cx="5002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2F5CB5"/>
                </a:solidFill>
              </a:rPr>
              <a:t>No </a:t>
            </a:r>
            <a:r>
              <a:rPr lang="en-US" sz="2400" dirty="0" err="1">
                <a:solidFill>
                  <a:srgbClr val="2F5CB5"/>
                </a:solidFill>
              </a:rPr>
              <a:t>subi</a:t>
            </a:r>
            <a:r>
              <a:rPr lang="en-US" sz="2400" dirty="0">
                <a:solidFill>
                  <a:srgbClr val="2F5CB5"/>
                </a:solidFill>
              </a:rPr>
              <a:t>, instead use negative constant.</a:t>
            </a:r>
          </a:p>
        </p:txBody>
      </p:sp>
    </p:spTree>
    <p:extLst>
      <p:ext uri="{BB962C8B-B14F-4D97-AF65-F5344CB8AC3E}">
        <p14:creationId xmlns:p14="http://schemas.microsoft.com/office/powerpoint/2010/main" xmlns="" val="5566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32945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Execute a = ((b+3) &gt;&gt; c) - 1</a:t>
            </a:r>
            <a:r>
              <a:rPr lang="en-US" dirty="0" smtClean="0"/>
              <a:t>;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Break up complex expression into basic computations</a:t>
            </a:r>
            <a:r>
              <a:rPr lang="en-US" dirty="0" smtClean="0"/>
              <a:t>.</a:t>
            </a:r>
          </a:p>
          <a:p>
            <a:pPr lvl="2">
              <a:lnSpc>
                <a:spcPct val="100000"/>
              </a:lnSpc>
            </a:pPr>
            <a:r>
              <a:rPr lang="en-US" sz="2800" dirty="0" smtClean="0"/>
              <a:t>Our </a:t>
            </a:r>
            <a:r>
              <a:rPr lang="en-US" sz="2800" dirty="0"/>
              <a:t>instructions can only specify two source operands and one destination operand (also known as three address instruction</a:t>
            </a:r>
            <a:r>
              <a:rPr lang="en-US" sz="2800" dirty="0" smtClean="0"/>
              <a:t>).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Assume a, b, c are in registers x1, x2, and x3 respectively. Use x4 for t0, and x5 for t1.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23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</a:t>
            </a:r>
            <a:r>
              <a:rPr lang="en-US" dirty="0" smtClean="0"/>
              <a:t>Computations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34809" y="4596779"/>
            <a:ext cx="2219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t0 = b + 3;</a:t>
            </a:r>
          </a:p>
          <a:p>
            <a:r>
              <a:rPr lang="en-US" sz="3200" dirty="0">
                <a:solidFill>
                  <a:srgbClr val="00B050"/>
                </a:solidFill>
              </a:rPr>
              <a:t>t1 = t0 &gt;&gt; c;</a:t>
            </a:r>
          </a:p>
          <a:p>
            <a:r>
              <a:rPr lang="en-US" sz="3200" dirty="0">
                <a:solidFill>
                  <a:srgbClr val="00B050"/>
                </a:solidFill>
              </a:rPr>
              <a:t>a = </a:t>
            </a:r>
            <a:r>
              <a:rPr lang="en-US" sz="3200" dirty="0" smtClean="0">
                <a:solidFill>
                  <a:srgbClr val="00B050"/>
                </a:solidFill>
              </a:rPr>
              <a:t> t1 </a:t>
            </a:r>
            <a:r>
              <a:rPr lang="en-US" sz="3200" dirty="0">
                <a:solidFill>
                  <a:srgbClr val="00B050"/>
                </a:solidFill>
              </a:rPr>
              <a:t>- 1;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9629" y="4596779"/>
            <a:ext cx="25295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1E3272"/>
                </a:solidFill>
              </a:rPr>
              <a:t>addi</a:t>
            </a:r>
            <a:r>
              <a:rPr lang="en-US" sz="3200" dirty="0">
                <a:solidFill>
                  <a:srgbClr val="1E3272"/>
                </a:solidFill>
              </a:rPr>
              <a:t> x4, x2, 3</a:t>
            </a:r>
          </a:p>
          <a:p>
            <a:r>
              <a:rPr lang="en-US" sz="3200" dirty="0" err="1" smtClean="0">
                <a:solidFill>
                  <a:srgbClr val="1E3272"/>
                </a:solidFill>
              </a:rPr>
              <a:t>srl</a:t>
            </a:r>
            <a:r>
              <a:rPr lang="en-US" sz="3200" dirty="0" smtClean="0">
                <a:solidFill>
                  <a:srgbClr val="1E3272"/>
                </a:solidFill>
              </a:rPr>
              <a:t>    </a:t>
            </a:r>
            <a:r>
              <a:rPr lang="en-US" sz="3200" dirty="0">
                <a:solidFill>
                  <a:srgbClr val="1E3272"/>
                </a:solidFill>
              </a:rPr>
              <a:t>x5, x4, x3</a:t>
            </a:r>
          </a:p>
          <a:p>
            <a:r>
              <a:rPr lang="en-US" sz="3200" dirty="0" err="1">
                <a:solidFill>
                  <a:srgbClr val="1E3272"/>
                </a:solidFill>
              </a:rPr>
              <a:t>addi</a:t>
            </a:r>
            <a:r>
              <a:rPr lang="en-US" sz="3200" dirty="0">
                <a:solidFill>
                  <a:srgbClr val="1E3272"/>
                </a:solidFill>
              </a:rPr>
              <a:t> x1, x5, -1</a:t>
            </a:r>
          </a:p>
        </p:txBody>
      </p:sp>
    </p:spTree>
    <p:extLst>
      <p:ext uri="{BB962C8B-B14F-4D97-AF65-F5344CB8AC3E}">
        <p14:creationId xmlns:p14="http://schemas.microsoft.com/office/powerpoint/2010/main" xmlns="" val="4153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038908"/>
            <a:ext cx="10515600" cy="31454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Need Conditional branch instructions: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Format: comp src1, src2, label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First performs comparison to determine if branch is taken or not: src1 comp src2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If comparison returns True, then branch is taken, else continue executing program in order.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24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Instructions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66853" y="3826570"/>
            <a:ext cx="38493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if (a &lt; b</a:t>
            </a:r>
            <a:r>
              <a:rPr lang="en-US" sz="3200" dirty="0" smtClean="0">
                <a:solidFill>
                  <a:srgbClr val="00B050"/>
                </a:solidFill>
              </a:rPr>
              <a:t>):  c </a:t>
            </a:r>
            <a:r>
              <a:rPr lang="en-US" sz="3200" dirty="0">
                <a:solidFill>
                  <a:srgbClr val="00B050"/>
                </a:solidFill>
              </a:rPr>
              <a:t>= a + </a:t>
            </a:r>
            <a:r>
              <a:rPr lang="en-US" sz="3200" dirty="0" smtClean="0">
                <a:solidFill>
                  <a:srgbClr val="00B050"/>
                </a:solidFill>
              </a:rPr>
              <a:t>1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else:          c </a:t>
            </a:r>
            <a:r>
              <a:rPr lang="en-US" sz="3200" dirty="0">
                <a:solidFill>
                  <a:srgbClr val="00B050"/>
                </a:solidFill>
              </a:rPr>
              <a:t>= b + </a:t>
            </a:r>
            <a:r>
              <a:rPr lang="en-US" sz="3200" dirty="0" smtClean="0">
                <a:solidFill>
                  <a:srgbClr val="00B050"/>
                </a:solidFill>
              </a:rPr>
              <a:t>2</a:t>
            </a:r>
          </a:p>
          <a:p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assume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x1=a; x2=b; x3=c;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3112" y="3792721"/>
            <a:ext cx="31838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E3272"/>
                </a:solidFill>
              </a:rPr>
              <a:t> </a:t>
            </a:r>
            <a:r>
              <a:rPr lang="en-US" sz="3200" dirty="0" smtClean="0">
                <a:solidFill>
                  <a:srgbClr val="1E3272"/>
                </a:solidFill>
              </a:rPr>
              <a:t>   </a:t>
            </a:r>
            <a:r>
              <a:rPr lang="en-US" sz="3200" dirty="0" err="1" smtClean="0">
                <a:solidFill>
                  <a:srgbClr val="1E3272"/>
                </a:solidFill>
              </a:rPr>
              <a:t>bge</a:t>
            </a:r>
            <a:r>
              <a:rPr lang="en-US" sz="3200" dirty="0" smtClean="0">
                <a:solidFill>
                  <a:srgbClr val="1E3272"/>
                </a:solidFill>
              </a:rPr>
              <a:t>  </a:t>
            </a:r>
            <a:r>
              <a:rPr lang="en-US" sz="3200" dirty="0">
                <a:solidFill>
                  <a:srgbClr val="1E3272"/>
                </a:solidFill>
              </a:rPr>
              <a:t>x1, x2, else</a:t>
            </a:r>
          </a:p>
          <a:p>
            <a:r>
              <a:rPr lang="en-US" sz="3200" dirty="0">
                <a:solidFill>
                  <a:srgbClr val="1E3272"/>
                </a:solidFill>
              </a:rPr>
              <a:t>    </a:t>
            </a:r>
            <a:r>
              <a:rPr lang="en-US" sz="3200" dirty="0" err="1">
                <a:solidFill>
                  <a:srgbClr val="1E3272"/>
                </a:solidFill>
              </a:rPr>
              <a:t>addi</a:t>
            </a:r>
            <a:r>
              <a:rPr lang="en-US" sz="3200" dirty="0">
                <a:solidFill>
                  <a:srgbClr val="1E3272"/>
                </a:solidFill>
              </a:rPr>
              <a:t> x3, x1, 1</a:t>
            </a:r>
          </a:p>
          <a:p>
            <a:r>
              <a:rPr lang="en-US" sz="3200" dirty="0">
                <a:solidFill>
                  <a:srgbClr val="1E3272"/>
                </a:solidFill>
              </a:rPr>
              <a:t>    </a:t>
            </a:r>
            <a:r>
              <a:rPr lang="en-US" sz="3200" dirty="0" err="1">
                <a:solidFill>
                  <a:srgbClr val="1E3272"/>
                </a:solidFill>
              </a:rPr>
              <a:t>beq</a:t>
            </a:r>
            <a:r>
              <a:rPr lang="en-US" sz="3200" dirty="0">
                <a:solidFill>
                  <a:srgbClr val="1E3272"/>
                </a:solidFill>
              </a:rPr>
              <a:t>  x0, x0, end</a:t>
            </a:r>
          </a:p>
          <a:p>
            <a:r>
              <a:rPr lang="en-US" sz="3200" dirty="0">
                <a:solidFill>
                  <a:srgbClr val="1E3272"/>
                </a:solidFill>
              </a:rPr>
              <a:t>else:</a:t>
            </a:r>
          </a:p>
          <a:p>
            <a:r>
              <a:rPr lang="en-US" sz="3200" dirty="0">
                <a:solidFill>
                  <a:srgbClr val="1E3272"/>
                </a:solidFill>
              </a:rPr>
              <a:t>    </a:t>
            </a:r>
            <a:r>
              <a:rPr lang="en-US" sz="3200" dirty="0" err="1">
                <a:solidFill>
                  <a:srgbClr val="1E3272"/>
                </a:solidFill>
              </a:rPr>
              <a:t>addi</a:t>
            </a:r>
            <a:r>
              <a:rPr lang="en-US" sz="3200" dirty="0">
                <a:solidFill>
                  <a:srgbClr val="1E3272"/>
                </a:solidFill>
              </a:rPr>
              <a:t> x3, x2, 2</a:t>
            </a:r>
          </a:p>
          <a:p>
            <a:r>
              <a:rPr lang="en-US" sz="3200" dirty="0">
                <a:solidFill>
                  <a:srgbClr val="1E3272"/>
                </a:solidFill>
              </a:rPr>
              <a:t>end:</a:t>
            </a:r>
          </a:p>
        </p:txBody>
      </p:sp>
    </p:spTree>
    <p:extLst>
      <p:ext uri="{BB962C8B-B14F-4D97-AF65-F5344CB8AC3E}">
        <p14:creationId xmlns:p14="http://schemas.microsoft.com/office/powerpoint/2010/main" xmlns="" val="13318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178052"/>
            <a:ext cx="10691191" cy="5361895"/>
          </a:xfrm>
        </p:spPr>
        <p:txBody>
          <a:bodyPr>
            <a:normAutofit/>
          </a:bodyPr>
          <a:lstStyle/>
          <a:p>
            <a:r>
              <a:rPr lang="en-US" dirty="0" err="1"/>
              <a:t>jal</a:t>
            </a:r>
            <a:r>
              <a:rPr lang="en-US" dirty="0"/>
              <a:t>: Unconditional jump and link</a:t>
            </a:r>
          </a:p>
          <a:p>
            <a:pPr lvl="1"/>
            <a:r>
              <a:rPr lang="en-US" dirty="0"/>
              <a:t>  Example: </a:t>
            </a:r>
            <a:r>
              <a:rPr lang="en-US" dirty="0" err="1">
                <a:solidFill>
                  <a:srgbClr val="00B050"/>
                </a:solidFill>
              </a:rPr>
              <a:t>jal</a:t>
            </a:r>
            <a:r>
              <a:rPr lang="en-US" dirty="0">
                <a:solidFill>
                  <a:srgbClr val="00B050"/>
                </a:solidFill>
              </a:rPr>
              <a:t> x3, label</a:t>
            </a:r>
          </a:p>
          <a:p>
            <a:pPr lvl="1"/>
            <a:r>
              <a:rPr lang="en-US" dirty="0"/>
              <a:t>  Jump target specified as label</a:t>
            </a:r>
          </a:p>
          <a:p>
            <a:pPr lvl="1"/>
            <a:r>
              <a:rPr lang="en-US" dirty="0"/>
              <a:t>  </a:t>
            </a:r>
            <a:r>
              <a:rPr lang="en-US" dirty="0" smtClean="0"/>
              <a:t>label </a:t>
            </a:r>
            <a:r>
              <a:rPr lang="en-US" dirty="0"/>
              <a:t>is encoded as an offset from current instruction</a:t>
            </a:r>
          </a:p>
          <a:p>
            <a:pPr lvl="1"/>
            <a:r>
              <a:rPr lang="en-US" dirty="0"/>
              <a:t>  Link </a:t>
            </a:r>
            <a:r>
              <a:rPr lang="en-US" dirty="0" smtClean="0"/>
              <a:t>(to </a:t>
            </a:r>
            <a:r>
              <a:rPr lang="en-US" dirty="0"/>
              <a:t>be discussed </a:t>
            </a:r>
            <a:r>
              <a:rPr lang="en-US" dirty="0" smtClean="0"/>
              <a:t>later): </a:t>
            </a:r>
            <a:r>
              <a:rPr lang="en-US" dirty="0"/>
              <a:t>is stored in x3</a:t>
            </a:r>
          </a:p>
          <a:p>
            <a:r>
              <a:rPr lang="en-US" dirty="0" err="1"/>
              <a:t>jalr</a:t>
            </a:r>
            <a:r>
              <a:rPr lang="en-US" dirty="0"/>
              <a:t>: Unconditional jump via register and link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err="1">
                <a:solidFill>
                  <a:srgbClr val="00B050"/>
                </a:solidFill>
              </a:rPr>
              <a:t>jalr</a:t>
            </a:r>
            <a:r>
              <a:rPr lang="en-US" dirty="0">
                <a:solidFill>
                  <a:srgbClr val="00B050"/>
                </a:solidFill>
              </a:rPr>
              <a:t> x3, 4(x1)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Jump </a:t>
            </a:r>
            <a:r>
              <a:rPr lang="en-US" dirty="0"/>
              <a:t>target specified as register value plus constant offset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Example</a:t>
            </a:r>
            <a:r>
              <a:rPr lang="en-US" dirty="0"/>
              <a:t>: Jump target = x1 + 4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Can </a:t>
            </a:r>
            <a:r>
              <a:rPr lang="en-US" dirty="0"/>
              <a:t>jump to any 32 bit address – supports long jumps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25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Unconditional Control </a:t>
            </a:r>
            <a:r>
              <a:rPr lang="en-US" dirty="0" smtClean="0"/>
              <a:t>Instructions: Jumps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93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033272"/>
            <a:ext cx="10515600" cy="57150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Instructions are encoded as 32 </a:t>
            </a:r>
            <a:r>
              <a:rPr lang="en-US" dirty="0" smtClean="0"/>
              <a:t>bits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Need to specify operation (10 bits)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Need to specify 2 source registers (10 bits) or 1 source register (5 bits) plus a small </a:t>
            </a:r>
            <a:r>
              <a:rPr lang="en-US" dirty="0" smtClean="0"/>
              <a:t>constant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Need to </a:t>
            </a:r>
            <a:r>
              <a:rPr lang="en-US" dirty="0" smtClean="0"/>
              <a:t>specify </a:t>
            </a:r>
            <a:r>
              <a:rPr lang="en-US" dirty="0"/>
              <a:t>1 destination register (5 bits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dirty="0"/>
              <a:t>The constant in register-immediate instructions has to be smaller than 12 bits; bigger constants have to be stored in the memory or a register and then used explicitly</a:t>
            </a:r>
          </a:p>
          <a:p>
            <a:pPr>
              <a:lnSpc>
                <a:spcPct val="100000"/>
              </a:lnSpc>
            </a:pPr>
            <a:r>
              <a:rPr lang="en-US" dirty="0"/>
              <a:t>The constant in a </a:t>
            </a:r>
            <a:r>
              <a:rPr lang="en-US" dirty="0" err="1"/>
              <a:t>jal</a:t>
            </a:r>
            <a:r>
              <a:rPr lang="en-US" dirty="0"/>
              <a:t> instruction is 20 bits wide (7 bits for operation, and 5 bits for register)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26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Constants and Instruction Encoding </a:t>
            </a:r>
            <a:r>
              <a:rPr lang="en-US" dirty="0" smtClean="0"/>
              <a:t>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24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27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Computations </a:t>
            </a:r>
            <a:r>
              <a:rPr lang="en-US" dirty="0"/>
              <a:t>on </a:t>
            </a:r>
            <a:r>
              <a:rPr lang="en-US" dirty="0" smtClean="0"/>
              <a:t>Values in </a:t>
            </a:r>
            <a:r>
              <a:rPr lang="en-US" dirty="0"/>
              <a:t>Memory</a:t>
            </a:r>
          </a:p>
        </p:txBody>
      </p:sp>
      <p:sp>
        <p:nvSpPr>
          <p:cNvPr id="5" name="Double Wave 4"/>
          <p:cNvSpPr/>
          <p:nvPr/>
        </p:nvSpPr>
        <p:spPr>
          <a:xfrm>
            <a:off x="8510047" y="1774330"/>
            <a:ext cx="1903787" cy="4809351"/>
          </a:xfrm>
          <a:prstGeom prst="doubleWave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08102" y="2665160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05523" y="3129353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7B217"/>
                </a:solidFill>
              </a:rPr>
              <a:t>b</a:t>
            </a:r>
            <a:endParaRPr lang="en-US" sz="3200" dirty="0">
              <a:solidFill>
                <a:srgbClr val="F7B21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05523" y="3596492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7B217"/>
                </a:solidFill>
              </a:rPr>
              <a:t>c</a:t>
            </a:r>
            <a:endParaRPr lang="en-US" sz="3200" dirty="0">
              <a:solidFill>
                <a:srgbClr val="F7B21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05523" y="4060685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505523" y="4527824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7B217"/>
                </a:solidFill>
              </a:rPr>
              <a:t>a</a:t>
            </a:r>
            <a:endParaRPr lang="en-US" sz="3200" dirty="0">
              <a:solidFill>
                <a:srgbClr val="F7B21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05522" y="4994963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7B217"/>
                </a:solidFill>
              </a:rPr>
              <a:t>32 bit words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505523" y="5474987"/>
            <a:ext cx="1908312" cy="0"/>
          </a:xfrm>
          <a:prstGeom prst="straightConnector1">
            <a:avLst/>
          </a:prstGeom>
          <a:ln w="34925">
            <a:solidFill>
              <a:srgbClr val="1E327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02106" y="1086886"/>
            <a:ext cx="2677340" cy="548640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1E3272"/>
                </a:solidFill>
              </a:rPr>
              <a:t>Main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6539" y="2692440"/>
            <a:ext cx="1258274" cy="2837976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rmAutofit fontScale="8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0x0</a:t>
            </a: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0x4</a:t>
            </a: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0x8</a:t>
            </a: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0xC</a:t>
            </a: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0x10</a:t>
            </a: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0x14</a:t>
            </a:r>
            <a:endParaRPr lang="en-US" sz="4400" dirty="0" smtClean="0">
              <a:solidFill>
                <a:srgbClr val="1E327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73529" y="1074481"/>
            <a:ext cx="455769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a = b + c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1E3272"/>
                </a:solidFill>
              </a:rPr>
              <a:t>x1 </a:t>
            </a:r>
            <a:r>
              <a:rPr lang="en-US" sz="3200" dirty="0">
                <a:solidFill>
                  <a:srgbClr val="1E3272"/>
                </a:solidFill>
              </a:rPr>
              <a:t>&lt;- load(Mem[b])</a:t>
            </a:r>
          </a:p>
          <a:p>
            <a:r>
              <a:rPr lang="en-US" sz="3200" dirty="0">
                <a:solidFill>
                  <a:srgbClr val="1E3272"/>
                </a:solidFill>
              </a:rPr>
              <a:t>x2 &lt;- load(Mem[c])</a:t>
            </a:r>
          </a:p>
          <a:p>
            <a:r>
              <a:rPr lang="en-US" sz="3200" dirty="0">
                <a:solidFill>
                  <a:srgbClr val="1E3272"/>
                </a:solidFill>
              </a:rPr>
              <a:t>x3 &lt;- x1 + x2</a:t>
            </a:r>
          </a:p>
          <a:p>
            <a:r>
              <a:rPr lang="en-US" sz="3200" dirty="0">
                <a:solidFill>
                  <a:srgbClr val="1E3272"/>
                </a:solidFill>
              </a:rPr>
              <a:t>store(Mem[a]) &lt;- </a:t>
            </a:r>
            <a:r>
              <a:rPr lang="en-US" sz="3200" dirty="0" smtClean="0">
                <a:solidFill>
                  <a:srgbClr val="1E3272"/>
                </a:solidFill>
              </a:rPr>
              <a:t>x3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1E3272"/>
                </a:solidFill>
              </a:rPr>
              <a:t>x1 &lt;- load(0x4)</a:t>
            </a:r>
          </a:p>
          <a:p>
            <a:r>
              <a:rPr lang="en-US" sz="3200" dirty="0">
                <a:solidFill>
                  <a:srgbClr val="1E3272"/>
                </a:solidFill>
              </a:rPr>
              <a:t>x2 &lt;- load(0x8)</a:t>
            </a:r>
          </a:p>
          <a:p>
            <a:r>
              <a:rPr lang="en-US" sz="3200" dirty="0">
                <a:solidFill>
                  <a:srgbClr val="1E3272"/>
                </a:solidFill>
              </a:rPr>
              <a:t>x3 &lt;- x1 + x2</a:t>
            </a:r>
          </a:p>
          <a:p>
            <a:r>
              <a:rPr lang="en-US" sz="3200" dirty="0">
                <a:solidFill>
                  <a:srgbClr val="1E3272"/>
                </a:solidFill>
              </a:rPr>
              <a:t>store(0x10) &lt;- x3</a:t>
            </a:r>
          </a:p>
        </p:txBody>
      </p:sp>
    </p:spTree>
    <p:extLst>
      <p:ext uri="{BB962C8B-B14F-4D97-AF65-F5344CB8AC3E}">
        <p14:creationId xmlns:p14="http://schemas.microsoft.com/office/powerpoint/2010/main" xmlns="" val="9742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2234448"/>
          </a:xfrm>
        </p:spPr>
        <p:txBody>
          <a:bodyPr/>
          <a:lstStyle/>
          <a:p>
            <a:r>
              <a:rPr lang="en-US" dirty="0"/>
              <a:t>Address is specified as a &lt;base address, offset&gt; </a:t>
            </a:r>
            <a:r>
              <a:rPr lang="en-US" dirty="0" smtClean="0"/>
              <a:t>pair:</a:t>
            </a:r>
            <a:endParaRPr lang="en-US" dirty="0"/>
          </a:p>
          <a:p>
            <a:pPr lvl="1"/>
            <a:r>
              <a:rPr lang="en-US" dirty="0" smtClean="0"/>
              <a:t>Base </a:t>
            </a:r>
            <a:r>
              <a:rPr lang="en-US" dirty="0"/>
              <a:t>address is always stored in a </a:t>
            </a:r>
            <a:r>
              <a:rPr lang="en-US" dirty="0" smtClean="0"/>
              <a:t>register</a:t>
            </a:r>
            <a:endParaRPr lang="en-US" dirty="0"/>
          </a:p>
          <a:p>
            <a:pPr lvl="1"/>
            <a:r>
              <a:rPr lang="en-US" dirty="0" smtClean="0"/>
              <a:t>Offset </a:t>
            </a:r>
            <a:r>
              <a:rPr lang="en-US" dirty="0"/>
              <a:t>is specified as a small constant</a:t>
            </a:r>
          </a:p>
          <a:p>
            <a:pPr lvl="1"/>
            <a:r>
              <a:rPr lang="en-US" dirty="0"/>
              <a:t>Format: </a:t>
            </a:r>
            <a:r>
              <a:rPr lang="en-US" dirty="0" err="1">
                <a:solidFill>
                  <a:srgbClr val="00B050"/>
                </a:solidFill>
              </a:rPr>
              <a:t>lw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dest</a:t>
            </a:r>
            <a:r>
              <a:rPr lang="en-US" dirty="0">
                <a:solidFill>
                  <a:srgbClr val="00B050"/>
                </a:solidFill>
              </a:rPr>
              <a:t>, offset(base) </a:t>
            </a:r>
            <a:r>
              <a:rPr lang="en-US" dirty="0" smtClean="0">
                <a:solidFill>
                  <a:srgbClr val="00B050"/>
                </a:solidFill>
              </a:rPr>
              <a:t>    </a:t>
            </a:r>
            <a:r>
              <a:rPr lang="en-US" dirty="0" err="1" smtClean="0">
                <a:solidFill>
                  <a:srgbClr val="00B050"/>
                </a:solidFill>
              </a:rPr>
              <a:t>sw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src</a:t>
            </a:r>
            <a:r>
              <a:rPr lang="en-US" dirty="0">
                <a:solidFill>
                  <a:srgbClr val="00B050"/>
                </a:solidFill>
              </a:rPr>
              <a:t>, offset(base)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28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and Store Instructions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8736" y="3737252"/>
            <a:ext cx="3407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1E3272"/>
                </a:solidFill>
              </a:rPr>
              <a:t>lw</a:t>
            </a:r>
            <a:r>
              <a:rPr lang="en-US" sz="3200" dirty="0">
                <a:solidFill>
                  <a:srgbClr val="1E3272"/>
                </a:solidFill>
              </a:rPr>
              <a:t> </a:t>
            </a:r>
            <a:r>
              <a:rPr lang="en-US" sz="3200" dirty="0" smtClean="0">
                <a:solidFill>
                  <a:srgbClr val="1E3272"/>
                </a:solidFill>
              </a:rPr>
              <a:t>   x1</a:t>
            </a:r>
            <a:r>
              <a:rPr lang="en-US" sz="3200" dirty="0">
                <a:solidFill>
                  <a:srgbClr val="1E3272"/>
                </a:solidFill>
              </a:rPr>
              <a:t>, 0x4(x0)</a:t>
            </a:r>
          </a:p>
          <a:p>
            <a:r>
              <a:rPr lang="en-US" sz="3200" dirty="0" err="1">
                <a:solidFill>
                  <a:srgbClr val="1E3272"/>
                </a:solidFill>
              </a:rPr>
              <a:t>lw</a:t>
            </a:r>
            <a:r>
              <a:rPr lang="en-US" sz="3200" dirty="0">
                <a:solidFill>
                  <a:srgbClr val="1E3272"/>
                </a:solidFill>
              </a:rPr>
              <a:t> </a:t>
            </a:r>
            <a:r>
              <a:rPr lang="en-US" sz="3200" dirty="0" smtClean="0">
                <a:solidFill>
                  <a:srgbClr val="1E3272"/>
                </a:solidFill>
              </a:rPr>
              <a:t>   x2</a:t>
            </a:r>
            <a:r>
              <a:rPr lang="en-US" sz="3200" dirty="0">
                <a:solidFill>
                  <a:srgbClr val="1E3272"/>
                </a:solidFill>
              </a:rPr>
              <a:t>, 0x8(x0)</a:t>
            </a:r>
          </a:p>
          <a:p>
            <a:r>
              <a:rPr lang="en-US" sz="3200" dirty="0">
                <a:solidFill>
                  <a:srgbClr val="1E3272"/>
                </a:solidFill>
              </a:rPr>
              <a:t>add </a:t>
            </a:r>
            <a:r>
              <a:rPr lang="en-US" sz="3200" dirty="0" smtClean="0">
                <a:solidFill>
                  <a:srgbClr val="1E3272"/>
                </a:solidFill>
              </a:rPr>
              <a:t> x3</a:t>
            </a:r>
            <a:r>
              <a:rPr lang="en-US" sz="3200" dirty="0">
                <a:solidFill>
                  <a:srgbClr val="1E3272"/>
                </a:solidFill>
              </a:rPr>
              <a:t>, x1, x2</a:t>
            </a:r>
          </a:p>
          <a:p>
            <a:r>
              <a:rPr lang="en-US" sz="3200" dirty="0" err="1" smtClean="0">
                <a:solidFill>
                  <a:srgbClr val="1E3272"/>
                </a:solidFill>
              </a:rPr>
              <a:t>sw</a:t>
            </a:r>
            <a:r>
              <a:rPr lang="en-US" sz="3200" dirty="0" smtClean="0">
                <a:solidFill>
                  <a:srgbClr val="1E3272"/>
                </a:solidFill>
              </a:rPr>
              <a:t>    x3</a:t>
            </a:r>
            <a:r>
              <a:rPr lang="en-US" sz="3200" dirty="0">
                <a:solidFill>
                  <a:srgbClr val="1E3272"/>
                </a:solidFill>
              </a:rPr>
              <a:t>, 0x10(x0)</a:t>
            </a:r>
          </a:p>
        </p:txBody>
      </p:sp>
      <p:sp>
        <p:nvSpPr>
          <p:cNvPr id="6" name="Rectangle 5"/>
          <p:cNvSpPr/>
          <p:nvPr/>
        </p:nvSpPr>
        <p:spPr>
          <a:xfrm>
            <a:off x="5623560" y="3770668"/>
            <a:ext cx="5099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x1 &lt;- load(Mem[x0 + 0x4])</a:t>
            </a:r>
          </a:p>
          <a:p>
            <a:r>
              <a:rPr lang="en-US" sz="3200" dirty="0">
                <a:solidFill>
                  <a:srgbClr val="00B050"/>
                </a:solidFill>
              </a:rPr>
              <a:t>x2 &lt;- load(Mem[x0 + 0x8])</a:t>
            </a:r>
          </a:p>
          <a:p>
            <a:r>
              <a:rPr lang="en-US" sz="3200" dirty="0">
                <a:solidFill>
                  <a:srgbClr val="00B050"/>
                </a:solidFill>
              </a:rPr>
              <a:t>x3 &lt;- x1 + x2</a:t>
            </a:r>
          </a:p>
          <a:p>
            <a:r>
              <a:rPr lang="en-US" sz="3200" dirty="0">
                <a:solidFill>
                  <a:srgbClr val="00B050"/>
                </a:solidFill>
              </a:rPr>
              <a:t>store(Mem[x0 + 0x10]) &lt;- x3</a:t>
            </a:r>
          </a:p>
        </p:txBody>
      </p:sp>
    </p:spTree>
    <p:extLst>
      <p:ext uri="{BB962C8B-B14F-4D97-AF65-F5344CB8AC3E}">
        <p14:creationId xmlns:p14="http://schemas.microsoft.com/office/powerpoint/2010/main" xmlns="" val="17809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1098008"/>
          </a:xfrm>
        </p:spPr>
        <p:txBody>
          <a:bodyPr/>
          <a:lstStyle/>
          <a:p>
            <a:r>
              <a:rPr lang="en-US" dirty="0"/>
              <a:t>Aliases to other actual instructions to simplify assembly programming.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29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Pseudoinstructions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7529" y="2398774"/>
            <a:ext cx="38596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1E3272"/>
                </a:solidFill>
              </a:rPr>
              <a:t>Pseudoinstruction</a:t>
            </a:r>
            <a:r>
              <a:rPr lang="en-US" sz="3200" dirty="0">
                <a:solidFill>
                  <a:srgbClr val="1E3272"/>
                </a:solidFill>
              </a:rPr>
              <a:t>:</a:t>
            </a:r>
          </a:p>
          <a:p>
            <a:endParaRPr lang="en-US" sz="3200" dirty="0">
              <a:solidFill>
                <a:srgbClr val="1E3272"/>
              </a:solidFill>
            </a:endParaRPr>
          </a:p>
          <a:p>
            <a:r>
              <a:rPr lang="en-US" sz="3200" dirty="0">
                <a:solidFill>
                  <a:srgbClr val="1E3272"/>
                </a:solidFill>
              </a:rPr>
              <a:t>mv </a:t>
            </a:r>
            <a:r>
              <a:rPr lang="en-US" sz="3200" dirty="0" smtClean="0">
                <a:solidFill>
                  <a:srgbClr val="1E3272"/>
                </a:solidFill>
              </a:rPr>
              <a:t>   x2</a:t>
            </a:r>
            <a:r>
              <a:rPr lang="en-US" sz="3200" dirty="0">
                <a:solidFill>
                  <a:srgbClr val="1E3272"/>
                </a:solidFill>
              </a:rPr>
              <a:t>, x1</a:t>
            </a:r>
          </a:p>
          <a:p>
            <a:r>
              <a:rPr lang="en-US" sz="3200" dirty="0">
                <a:solidFill>
                  <a:srgbClr val="1E3272"/>
                </a:solidFill>
              </a:rPr>
              <a:t>li </a:t>
            </a:r>
            <a:r>
              <a:rPr lang="en-US" sz="3200" dirty="0" smtClean="0">
                <a:solidFill>
                  <a:srgbClr val="1E3272"/>
                </a:solidFill>
              </a:rPr>
              <a:t>      x2</a:t>
            </a:r>
            <a:r>
              <a:rPr lang="en-US" sz="3200" dirty="0">
                <a:solidFill>
                  <a:srgbClr val="1E3272"/>
                </a:solidFill>
              </a:rPr>
              <a:t>, 3</a:t>
            </a:r>
          </a:p>
          <a:p>
            <a:r>
              <a:rPr lang="en-US" sz="3200" dirty="0" err="1">
                <a:solidFill>
                  <a:srgbClr val="1E3272"/>
                </a:solidFill>
              </a:rPr>
              <a:t>ble</a:t>
            </a:r>
            <a:r>
              <a:rPr lang="en-US" sz="3200" dirty="0">
                <a:solidFill>
                  <a:srgbClr val="1E3272"/>
                </a:solidFill>
              </a:rPr>
              <a:t> </a:t>
            </a:r>
            <a:r>
              <a:rPr lang="en-US" sz="3200" dirty="0" smtClean="0">
                <a:solidFill>
                  <a:srgbClr val="1E3272"/>
                </a:solidFill>
              </a:rPr>
              <a:t>   x1</a:t>
            </a:r>
            <a:r>
              <a:rPr lang="en-US" sz="3200" dirty="0">
                <a:solidFill>
                  <a:srgbClr val="1E3272"/>
                </a:solidFill>
              </a:rPr>
              <a:t>, x2, label</a:t>
            </a:r>
          </a:p>
          <a:p>
            <a:r>
              <a:rPr lang="en-US" sz="3200" dirty="0" err="1">
                <a:solidFill>
                  <a:srgbClr val="1E3272"/>
                </a:solidFill>
              </a:rPr>
              <a:t>beqz</a:t>
            </a:r>
            <a:r>
              <a:rPr lang="en-US" sz="3200" dirty="0">
                <a:solidFill>
                  <a:srgbClr val="1E3272"/>
                </a:solidFill>
              </a:rPr>
              <a:t> x1, label</a:t>
            </a:r>
          </a:p>
          <a:p>
            <a:r>
              <a:rPr lang="en-US" sz="3200" dirty="0" err="1">
                <a:solidFill>
                  <a:srgbClr val="1E3272"/>
                </a:solidFill>
              </a:rPr>
              <a:t>bnez</a:t>
            </a:r>
            <a:r>
              <a:rPr lang="en-US" sz="3200" dirty="0">
                <a:solidFill>
                  <a:srgbClr val="1E3272"/>
                </a:solidFill>
              </a:rPr>
              <a:t> x1, label</a:t>
            </a:r>
          </a:p>
          <a:p>
            <a:r>
              <a:rPr lang="en-US" sz="3200" dirty="0">
                <a:solidFill>
                  <a:srgbClr val="1E3272"/>
                </a:solidFill>
              </a:rPr>
              <a:t>j </a:t>
            </a:r>
            <a:r>
              <a:rPr lang="en-US" sz="3200" dirty="0" smtClean="0">
                <a:solidFill>
                  <a:srgbClr val="1E3272"/>
                </a:solidFill>
              </a:rPr>
              <a:t>       label</a:t>
            </a:r>
            <a:endParaRPr lang="en-US" sz="3200" dirty="0">
              <a:solidFill>
                <a:srgbClr val="1E327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336" y="2449841"/>
            <a:ext cx="59634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Equivalent Assembly Instruction:</a:t>
            </a:r>
          </a:p>
          <a:p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 err="1">
                <a:solidFill>
                  <a:srgbClr val="00B050"/>
                </a:solidFill>
              </a:rPr>
              <a:t>addi</a:t>
            </a:r>
            <a:r>
              <a:rPr lang="en-US" sz="3200" dirty="0">
                <a:solidFill>
                  <a:srgbClr val="00B050"/>
                </a:solidFill>
              </a:rPr>
              <a:t> x2, x1, 0</a:t>
            </a:r>
          </a:p>
          <a:p>
            <a:r>
              <a:rPr lang="en-US" sz="3200" dirty="0" err="1">
                <a:solidFill>
                  <a:srgbClr val="00B050"/>
                </a:solidFill>
              </a:rPr>
              <a:t>addi</a:t>
            </a:r>
            <a:r>
              <a:rPr lang="en-US" sz="3200" dirty="0">
                <a:solidFill>
                  <a:srgbClr val="00B050"/>
                </a:solidFill>
              </a:rPr>
              <a:t> x2, x0, 3</a:t>
            </a:r>
          </a:p>
          <a:p>
            <a:r>
              <a:rPr lang="en-US" sz="3200" dirty="0" err="1" smtClean="0">
                <a:solidFill>
                  <a:srgbClr val="00B050"/>
                </a:solidFill>
              </a:rPr>
              <a:t>bge</a:t>
            </a:r>
            <a:r>
              <a:rPr lang="en-US" sz="3200" dirty="0" smtClean="0">
                <a:solidFill>
                  <a:srgbClr val="00B050"/>
                </a:solidFill>
              </a:rPr>
              <a:t>  </a:t>
            </a:r>
            <a:r>
              <a:rPr lang="en-US" sz="3200" dirty="0">
                <a:solidFill>
                  <a:srgbClr val="00B050"/>
                </a:solidFill>
              </a:rPr>
              <a:t>x2, x1, label</a:t>
            </a:r>
          </a:p>
          <a:p>
            <a:r>
              <a:rPr lang="en-US" sz="3200" dirty="0" err="1">
                <a:solidFill>
                  <a:srgbClr val="00B050"/>
                </a:solidFill>
              </a:rPr>
              <a:t>beq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x1</a:t>
            </a:r>
            <a:r>
              <a:rPr lang="en-US" sz="3200" dirty="0">
                <a:solidFill>
                  <a:srgbClr val="00B050"/>
                </a:solidFill>
              </a:rPr>
              <a:t>, x0, label</a:t>
            </a:r>
          </a:p>
          <a:p>
            <a:r>
              <a:rPr lang="en-US" sz="3200" dirty="0" err="1">
                <a:solidFill>
                  <a:srgbClr val="00B050"/>
                </a:solidFill>
              </a:rPr>
              <a:t>bne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x1</a:t>
            </a:r>
            <a:r>
              <a:rPr lang="en-US" sz="3200" dirty="0">
                <a:solidFill>
                  <a:srgbClr val="00B050"/>
                </a:solidFill>
              </a:rPr>
              <a:t>, x0, label</a:t>
            </a:r>
          </a:p>
          <a:p>
            <a:r>
              <a:rPr lang="en-US" sz="3200" dirty="0" err="1">
                <a:solidFill>
                  <a:srgbClr val="00B050"/>
                </a:solidFill>
              </a:rPr>
              <a:t>jal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  x0</a:t>
            </a:r>
            <a:r>
              <a:rPr lang="en-US" sz="3200" dirty="0">
                <a:solidFill>
                  <a:srgbClr val="00B050"/>
                </a:solidFill>
              </a:rPr>
              <a:t>, label</a:t>
            </a:r>
          </a:p>
        </p:txBody>
      </p:sp>
    </p:spTree>
    <p:extLst>
      <p:ext uri="{BB962C8B-B14F-4D97-AF65-F5344CB8AC3E}">
        <p14:creationId xmlns:p14="http://schemas.microsoft.com/office/powerpoint/2010/main" xmlns="" val="1346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6910" y="2365057"/>
            <a:ext cx="8298180" cy="43053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05340"/>
            <a:ext cx="10515600" cy="28572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 smtClean="0"/>
              <a:t>One </a:t>
            </a:r>
            <a:r>
              <a:rPr lang="en-US" altLang="en-US" dirty="0"/>
              <a:t>or more </a:t>
            </a:r>
            <a:r>
              <a:rPr lang="en-US" altLang="en-US" dirty="0" smtClean="0"/>
              <a:t>CPUs and </a:t>
            </a:r>
            <a:r>
              <a:rPr lang="en-US" altLang="en-US" dirty="0"/>
              <a:t>device controllers </a:t>
            </a:r>
            <a:r>
              <a:rPr lang="en-US" altLang="en-US" dirty="0" smtClean="0"/>
              <a:t>connected </a:t>
            </a:r>
            <a:r>
              <a:rPr lang="en-US" altLang="en-US" dirty="0"/>
              <a:t>through </a:t>
            </a:r>
            <a:r>
              <a:rPr lang="en-US" altLang="en-US" dirty="0" smtClean="0"/>
              <a:t>a bus </a:t>
            </a:r>
            <a:r>
              <a:rPr lang="en-US" altLang="en-US" dirty="0"/>
              <a:t>providing access to shared </a:t>
            </a:r>
            <a:r>
              <a:rPr lang="en-US" altLang="en-US" dirty="0" smtClean="0"/>
              <a:t>memory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90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58138" y="998143"/>
            <a:ext cx="2677340" cy="548640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1E3272"/>
                </a:solidFill>
              </a:rPr>
              <a:t>Main Memory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002337"/>
            <a:ext cx="10515600" cy="100265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3200" dirty="0">
                <a:solidFill>
                  <a:srgbClr val="00B050"/>
                </a:solidFill>
              </a:rPr>
              <a:t>sum = a[0] + a[1] + a[2] + ... + a[n-1]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(assume base address </a:t>
            </a:r>
            <a:r>
              <a:rPr lang="en-US" sz="3200" dirty="0">
                <a:solidFill>
                  <a:srgbClr val="00B050"/>
                </a:solidFill>
              </a:rPr>
              <a:t>100</a:t>
            </a:r>
            <a:r>
              <a:rPr lang="en-US" sz="3200" dirty="0" smtClean="0">
                <a:solidFill>
                  <a:srgbClr val="00B050"/>
                </a:solidFill>
              </a:rPr>
              <a:t> is already in </a:t>
            </a:r>
            <a:r>
              <a:rPr lang="en-US" sz="3200" dirty="0">
                <a:solidFill>
                  <a:srgbClr val="00B050"/>
                </a:solidFill>
              </a:rPr>
              <a:t>x10)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30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Program </a:t>
            </a:r>
            <a:r>
              <a:rPr lang="en-US" dirty="0"/>
              <a:t>to </a:t>
            </a:r>
            <a:r>
              <a:rPr lang="en-US" dirty="0" smtClean="0"/>
              <a:t>Sum Array Elements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6864" y="2117977"/>
            <a:ext cx="36867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E3272"/>
                </a:solidFill>
              </a:rPr>
              <a:t> </a:t>
            </a:r>
            <a:r>
              <a:rPr lang="en-US" sz="3200" dirty="0" smtClean="0">
                <a:solidFill>
                  <a:srgbClr val="1E3272"/>
                </a:solidFill>
              </a:rPr>
              <a:t>   </a:t>
            </a:r>
            <a:r>
              <a:rPr lang="en-US" sz="3200" dirty="0" err="1" smtClean="0">
                <a:solidFill>
                  <a:srgbClr val="1E3272"/>
                </a:solidFill>
              </a:rPr>
              <a:t>lw</a:t>
            </a:r>
            <a:r>
              <a:rPr lang="en-US" sz="3200" dirty="0" smtClean="0">
                <a:solidFill>
                  <a:srgbClr val="1E3272"/>
                </a:solidFill>
              </a:rPr>
              <a:t>     x1</a:t>
            </a:r>
            <a:r>
              <a:rPr lang="en-US" sz="3200" dirty="0">
                <a:solidFill>
                  <a:srgbClr val="1E3272"/>
                </a:solidFill>
              </a:rPr>
              <a:t>, 0x0(x10)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E3272"/>
                </a:solidFill>
              </a:rPr>
              <a:t>    </a:t>
            </a:r>
            <a:r>
              <a:rPr lang="en-US" sz="3200" dirty="0" err="1">
                <a:solidFill>
                  <a:srgbClr val="1E3272"/>
                </a:solidFill>
              </a:rPr>
              <a:t>lw</a:t>
            </a:r>
            <a:r>
              <a:rPr lang="en-US" sz="3200" dirty="0">
                <a:solidFill>
                  <a:srgbClr val="1E3272"/>
                </a:solidFill>
              </a:rPr>
              <a:t>  </a:t>
            </a:r>
            <a:r>
              <a:rPr lang="en-US" sz="3200" dirty="0" smtClean="0">
                <a:solidFill>
                  <a:srgbClr val="1E3272"/>
                </a:solidFill>
              </a:rPr>
              <a:t>   x2</a:t>
            </a:r>
            <a:r>
              <a:rPr lang="en-US" sz="3200" dirty="0">
                <a:solidFill>
                  <a:srgbClr val="1E3272"/>
                </a:solidFill>
              </a:rPr>
              <a:t>, 0x4(x10)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E3272"/>
                </a:solidFill>
              </a:rPr>
              <a:t>    add </a:t>
            </a:r>
            <a:r>
              <a:rPr lang="en-US" sz="3200" dirty="0" smtClean="0">
                <a:solidFill>
                  <a:srgbClr val="1E3272"/>
                </a:solidFill>
              </a:rPr>
              <a:t>  x3</a:t>
            </a:r>
            <a:r>
              <a:rPr lang="en-US" sz="3200" dirty="0">
                <a:solidFill>
                  <a:srgbClr val="1E3272"/>
                </a:solidFill>
              </a:rPr>
              <a:t>, x0, x0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E3272"/>
                </a:solidFill>
              </a:rPr>
              <a:t>loop: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E3272"/>
                </a:solidFill>
              </a:rPr>
              <a:t>    </a:t>
            </a:r>
            <a:r>
              <a:rPr lang="en-US" sz="3200" dirty="0" err="1">
                <a:solidFill>
                  <a:srgbClr val="1E3272"/>
                </a:solidFill>
              </a:rPr>
              <a:t>lw</a:t>
            </a:r>
            <a:r>
              <a:rPr lang="en-US" sz="3200" dirty="0">
                <a:solidFill>
                  <a:srgbClr val="1E3272"/>
                </a:solidFill>
              </a:rPr>
              <a:t>  </a:t>
            </a:r>
            <a:r>
              <a:rPr lang="en-US" sz="3200" dirty="0" smtClean="0">
                <a:solidFill>
                  <a:srgbClr val="1E3272"/>
                </a:solidFill>
              </a:rPr>
              <a:t>    x4</a:t>
            </a:r>
            <a:r>
              <a:rPr lang="en-US" sz="3200" dirty="0">
                <a:solidFill>
                  <a:srgbClr val="1E3272"/>
                </a:solidFill>
              </a:rPr>
              <a:t>, 0x0(x1)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E3272"/>
                </a:solidFill>
              </a:rPr>
              <a:t>    add  </a:t>
            </a:r>
            <a:r>
              <a:rPr lang="en-US" sz="3200" dirty="0" smtClean="0">
                <a:solidFill>
                  <a:srgbClr val="1E3272"/>
                </a:solidFill>
              </a:rPr>
              <a:t> x3</a:t>
            </a:r>
            <a:r>
              <a:rPr lang="en-US" sz="3200" dirty="0">
                <a:solidFill>
                  <a:srgbClr val="1E3272"/>
                </a:solidFill>
              </a:rPr>
              <a:t>, x3, x4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E3272"/>
                </a:solidFill>
              </a:rPr>
              <a:t>    </a:t>
            </a:r>
            <a:r>
              <a:rPr lang="en-US" sz="3200" dirty="0" err="1">
                <a:solidFill>
                  <a:srgbClr val="1E3272"/>
                </a:solidFill>
              </a:rPr>
              <a:t>addi</a:t>
            </a:r>
            <a:r>
              <a:rPr lang="en-US" sz="3200" dirty="0">
                <a:solidFill>
                  <a:srgbClr val="1E3272"/>
                </a:solidFill>
              </a:rPr>
              <a:t> </a:t>
            </a:r>
            <a:r>
              <a:rPr lang="en-US" sz="3200" dirty="0" smtClean="0">
                <a:solidFill>
                  <a:srgbClr val="1E3272"/>
                </a:solidFill>
              </a:rPr>
              <a:t>  x1</a:t>
            </a:r>
            <a:r>
              <a:rPr lang="en-US" sz="3200" dirty="0">
                <a:solidFill>
                  <a:srgbClr val="1E3272"/>
                </a:solidFill>
              </a:rPr>
              <a:t>, x1, 4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E3272"/>
                </a:solidFill>
              </a:rPr>
              <a:t>    </a:t>
            </a:r>
            <a:r>
              <a:rPr lang="en-US" sz="3200" dirty="0" err="1">
                <a:solidFill>
                  <a:srgbClr val="1E3272"/>
                </a:solidFill>
              </a:rPr>
              <a:t>addi</a:t>
            </a:r>
            <a:r>
              <a:rPr lang="en-US" sz="3200" dirty="0">
                <a:solidFill>
                  <a:srgbClr val="1E3272"/>
                </a:solidFill>
              </a:rPr>
              <a:t> </a:t>
            </a:r>
            <a:r>
              <a:rPr lang="en-US" sz="3200" dirty="0" smtClean="0">
                <a:solidFill>
                  <a:srgbClr val="1E3272"/>
                </a:solidFill>
              </a:rPr>
              <a:t>  x2</a:t>
            </a:r>
            <a:r>
              <a:rPr lang="en-US" sz="3200" dirty="0">
                <a:solidFill>
                  <a:srgbClr val="1E3272"/>
                </a:solidFill>
              </a:rPr>
              <a:t>, x2, -1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E3272"/>
                </a:solidFill>
              </a:rPr>
              <a:t>    </a:t>
            </a:r>
            <a:r>
              <a:rPr lang="en-US" sz="3200" dirty="0" err="1">
                <a:solidFill>
                  <a:srgbClr val="1E3272"/>
                </a:solidFill>
              </a:rPr>
              <a:t>bnez</a:t>
            </a:r>
            <a:r>
              <a:rPr lang="en-US" sz="3200" dirty="0">
                <a:solidFill>
                  <a:srgbClr val="1E3272"/>
                </a:solidFill>
              </a:rPr>
              <a:t> </a:t>
            </a:r>
            <a:r>
              <a:rPr lang="en-US" sz="3200" dirty="0" smtClean="0">
                <a:solidFill>
                  <a:srgbClr val="1E3272"/>
                </a:solidFill>
              </a:rPr>
              <a:t> x2</a:t>
            </a:r>
            <a:r>
              <a:rPr lang="en-US" sz="3200" dirty="0">
                <a:solidFill>
                  <a:srgbClr val="1E3272"/>
                </a:solidFill>
              </a:rPr>
              <a:t>, loop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E3272"/>
                </a:solidFill>
              </a:rPr>
              <a:t>    </a:t>
            </a:r>
            <a:r>
              <a:rPr lang="en-US" sz="3200" dirty="0" err="1">
                <a:solidFill>
                  <a:srgbClr val="1E3272"/>
                </a:solidFill>
              </a:rPr>
              <a:t>sw</a:t>
            </a:r>
            <a:r>
              <a:rPr lang="en-US" sz="3200" dirty="0">
                <a:solidFill>
                  <a:srgbClr val="1E3272"/>
                </a:solidFill>
              </a:rPr>
              <a:t>  </a:t>
            </a:r>
            <a:r>
              <a:rPr lang="en-US" sz="3200" dirty="0" smtClean="0">
                <a:solidFill>
                  <a:srgbClr val="1E3272"/>
                </a:solidFill>
              </a:rPr>
              <a:t>    x3</a:t>
            </a:r>
            <a:r>
              <a:rPr lang="en-US" sz="3200" dirty="0">
                <a:solidFill>
                  <a:srgbClr val="1E3272"/>
                </a:solidFill>
              </a:rPr>
              <a:t>, 0x8(x10)</a:t>
            </a:r>
          </a:p>
        </p:txBody>
      </p:sp>
      <p:sp>
        <p:nvSpPr>
          <p:cNvPr id="6" name="Double Wave 5"/>
          <p:cNvSpPr/>
          <p:nvPr/>
        </p:nvSpPr>
        <p:spPr>
          <a:xfrm>
            <a:off x="8793511" y="1508761"/>
            <a:ext cx="1903787" cy="5230370"/>
          </a:xfrm>
          <a:prstGeom prst="doubleWave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00710" y="2217104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7B217"/>
                </a:solidFill>
              </a:rPr>
              <a:t>a[0]</a:t>
            </a:r>
          </a:p>
        </p:txBody>
      </p:sp>
      <p:sp>
        <p:nvSpPr>
          <p:cNvPr id="8" name="Rectangle 7"/>
          <p:cNvSpPr/>
          <p:nvPr/>
        </p:nvSpPr>
        <p:spPr>
          <a:xfrm>
            <a:off x="8798131" y="2681297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7B217"/>
                </a:solidFill>
              </a:rPr>
              <a:t>a[1]</a:t>
            </a:r>
            <a:endParaRPr lang="en-US" sz="3200" dirty="0">
              <a:solidFill>
                <a:srgbClr val="F7B21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98131" y="3148436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7B21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98131" y="3612629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7B217"/>
                </a:solidFill>
              </a:rPr>
              <a:t>a[n-1]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98131" y="4079768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7B21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1930" y="2224068"/>
            <a:ext cx="1258274" cy="3810972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rmAutofit fontScale="8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0</a:t>
            </a: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4</a:t>
            </a:r>
          </a:p>
          <a:p>
            <a:pPr algn="ctr">
              <a:lnSpc>
                <a:spcPct val="110000"/>
              </a:lnSpc>
            </a:pPr>
            <a:endParaRPr lang="en-US" sz="3900" dirty="0" smtClean="0">
              <a:solidFill>
                <a:srgbClr val="1E3272"/>
              </a:solidFill>
            </a:endParaRPr>
          </a:p>
          <a:p>
            <a:pPr algn="ctr">
              <a:lnSpc>
                <a:spcPct val="110000"/>
              </a:lnSpc>
            </a:pPr>
            <a:endParaRPr lang="en-US" sz="3900" dirty="0" smtClean="0">
              <a:solidFill>
                <a:srgbClr val="1E3272"/>
              </a:solidFill>
            </a:endParaRPr>
          </a:p>
          <a:p>
            <a:pPr algn="ctr">
              <a:lnSpc>
                <a:spcPct val="110000"/>
              </a:lnSpc>
            </a:pPr>
            <a:endParaRPr lang="en-US" sz="3900" dirty="0" smtClean="0">
              <a:solidFill>
                <a:srgbClr val="1E3272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100</a:t>
            </a: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104</a:t>
            </a: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108</a:t>
            </a:r>
            <a:endParaRPr lang="en-US" sz="4400" dirty="0" smtClean="0">
              <a:solidFill>
                <a:srgbClr val="1E327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93382" y="2774760"/>
            <a:ext cx="1908312" cy="467139"/>
          </a:xfrm>
          <a:prstGeom prst="rect">
            <a:avLst/>
          </a:prstGeom>
          <a:solidFill>
            <a:srgbClr val="F7B217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1E327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90803" y="3238953"/>
            <a:ext cx="1908312" cy="467139"/>
          </a:xfrm>
          <a:prstGeom prst="rect">
            <a:avLst/>
          </a:prstGeom>
          <a:solidFill>
            <a:srgbClr val="F7B217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1E3272"/>
                </a:solidFill>
              </a:rPr>
              <a:t>Addr</a:t>
            </a:r>
            <a:r>
              <a:rPr lang="en-US" sz="2800" dirty="0">
                <a:solidFill>
                  <a:srgbClr val="1E3272"/>
                </a:solidFill>
              </a:rPr>
              <a:t> of a[</a:t>
            </a:r>
            <a:r>
              <a:rPr lang="en-US" sz="2800" dirty="0" err="1">
                <a:solidFill>
                  <a:srgbClr val="1E3272"/>
                </a:solidFill>
              </a:rPr>
              <a:t>i</a:t>
            </a:r>
            <a:r>
              <a:rPr lang="en-US" sz="2800" dirty="0">
                <a:solidFill>
                  <a:srgbClr val="1E3272"/>
                </a:solidFill>
              </a:rPr>
              <a:t>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90803" y="3706092"/>
            <a:ext cx="1908312" cy="467139"/>
          </a:xfrm>
          <a:prstGeom prst="rect">
            <a:avLst/>
          </a:prstGeom>
          <a:solidFill>
            <a:srgbClr val="F7B217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1E3272"/>
                </a:solidFill>
              </a:rPr>
              <a:t>n</a:t>
            </a:r>
            <a:endParaRPr lang="en-US" sz="3200" dirty="0">
              <a:solidFill>
                <a:srgbClr val="1E327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90803" y="4170285"/>
            <a:ext cx="1908312" cy="467139"/>
          </a:xfrm>
          <a:prstGeom prst="rect">
            <a:avLst/>
          </a:prstGeom>
          <a:solidFill>
            <a:srgbClr val="F7B217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1E3272"/>
                </a:solidFill>
              </a:rPr>
              <a:t>sum</a:t>
            </a:r>
            <a:endParaRPr lang="en-US" sz="2800" dirty="0">
              <a:solidFill>
                <a:srgbClr val="1E327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90803" y="4626005"/>
            <a:ext cx="1908312" cy="467139"/>
          </a:xfrm>
          <a:prstGeom prst="rect">
            <a:avLst/>
          </a:prstGeom>
          <a:solidFill>
            <a:srgbClr val="F7B217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190803" y="5090198"/>
            <a:ext cx="1908312" cy="467139"/>
          </a:xfrm>
          <a:prstGeom prst="rect">
            <a:avLst/>
          </a:prstGeom>
          <a:solidFill>
            <a:srgbClr val="F7B217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1E3272"/>
                </a:solidFill>
              </a:rPr>
              <a:t>100</a:t>
            </a:r>
            <a:endParaRPr lang="en-US" sz="2800" dirty="0">
              <a:solidFill>
                <a:srgbClr val="1E327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50260" y="2077764"/>
            <a:ext cx="2677340" cy="548640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1E3272"/>
                </a:solidFill>
              </a:rPr>
              <a:t>Register File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88301" y="3238953"/>
            <a:ext cx="827772" cy="2396168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rmAutofit fontScale="8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x1</a:t>
            </a:r>
          </a:p>
          <a:p>
            <a:pPr algn="ctr">
              <a:lnSpc>
                <a:spcPct val="110000"/>
              </a:lnSpc>
            </a:pPr>
            <a:r>
              <a:rPr lang="en-US" sz="3900" dirty="0">
                <a:solidFill>
                  <a:srgbClr val="1E3272"/>
                </a:solidFill>
              </a:rPr>
              <a:t>x</a:t>
            </a:r>
            <a:r>
              <a:rPr lang="en-US" sz="3900" dirty="0" smtClean="0">
                <a:solidFill>
                  <a:srgbClr val="1E3272"/>
                </a:solidFill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en-US" sz="3900" dirty="0">
                <a:solidFill>
                  <a:srgbClr val="1E3272"/>
                </a:solidFill>
              </a:rPr>
              <a:t>x</a:t>
            </a:r>
            <a:r>
              <a:rPr lang="en-US" sz="3900" dirty="0" smtClean="0">
                <a:solidFill>
                  <a:srgbClr val="1E3272"/>
                </a:solidFill>
              </a:rPr>
              <a:t>3</a:t>
            </a:r>
          </a:p>
          <a:p>
            <a:pPr algn="ctr">
              <a:lnSpc>
                <a:spcPct val="110000"/>
              </a:lnSpc>
            </a:pPr>
            <a:endParaRPr lang="en-US" sz="3900" dirty="0" smtClean="0">
              <a:solidFill>
                <a:srgbClr val="1E3272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rgbClr val="1E3272"/>
                </a:solidFill>
              </a:rPr>
              <a:t>x10</a:t>
            </a:r>
            <a:endParaRPr lang="en-US" sz="4400" dirty="0" smtClean="0">
              <a:solidFill>
                <a:srgbClr val="1E327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98130" y="4546907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7B217"/>
                </a:solidFill>
              </a:rPr>
              <a:t>base</a:t>
            </a:r>
            <a:endParaRPr lang="en-US" sz="3200" dirty="0">
              <a:solidFill>
                <a:srgbClr val="F7B217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95082" y="5010203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7B217"/>
                </a:solidFill>
              </a:rPr>
              <a:t>n</a:t>
            </a:r>
            <a:endParaRPr lang="en-US" sz="3200" dirty="0">
              <a:solidFill>
                <a:srgbClr val="F7B217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92034" y="5473499"/>
            <a:ext cx="1908312" cy="467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7B217"/>
                </a:solidFill>
              </a:rPr>
              <a:t>sum</a:t>
            </a:r>
            <a:endParaRPr lang="en-US" sz="3200" dirty="0">
              <a:solidFill>
                <a:srgbClr val="F7B2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2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4999" y="472120"/>
            <a:ext cx="7524751" cy="5262979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.text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__start: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t1, zero, 0x18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t2, zero, 0x21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cycle: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t1, t2, done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slt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t0, t1, t2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t0, zero, 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if_less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nop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sub t1, t1, t2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j cycle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nop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if_less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:	sub t2, t2, t1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j cycle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done:		add t3, t1, zero</a:t>
            </a:r>
            <a:endParaRPr lang="ru-RU" sz="2400" b="0" cap="none" spc="0" dirty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Questions?</a:t>
            </a:r>
            <a:endParaRPr lang="ru-RU" sz="4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78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01052"/>
            <a:ext cx="6958263" cy="5569257"/>
          </a:xfrm>
        </p:spPr>
        <p:txBody>
          <a:bodyPr>
            <a:noAutofit/>
          </a:bodyPr>
          <a:lstStyle/>
          <a:p>
            <a:r>
              <a:rPr lang="en-US" altLang="en-US" dirty="0"/>
              <a:t>Application software</a:t>
            </a:r>
          </a:p>
          <a:p>
            <a:pPr lvl="1"/>
            <a:r>
              <a:rPr lang="en-US" altLang="en-US" dirty="0"/>
              <a:t>Written in high-level language</a:t>
            </a:r>
          </a:p>
          <a:p>
            <a:r>
              <a:rPr lang="en-US" altLang="en-US" dirty="0"/>
              <a:t>System software</a:t>
            </a:r>
          </a:p>
          <a:p>
            <a:pPr lvl="1"/>
            <a:r>
              <a:rPr lang="en-US" altLang="en-US" dirty="0"/>
              <a:t>Compiler: translates high-level </a:t>
            </a:r>
            <a:r>
              <a:rPr lang="en-US" altLang="en-US" dirty="0" smtClean="0"/>
              <a:t>language code </a:t>
            </a:r>
            <a:r>
              <a:rPr lang="en-US" altLang="en-US" dirty="0"/>
              <a:t>to machine code</a:t>
            </a:r>
          </a:p>
          <a:p>
            <a:pPr lvl="1"/>
            <a:r>
              <a:rPr lang="en-US" altLang="en-US" dirty="0"/>
              <a:t>Operating System: service code</a:t>
            </a:r>
          </a:p>
          <a:p>
            <a:pPr lvl="2"/>
            <a:r>
              <a:rPr lang="en-US" altLang="en-US" sz="2800" dirty="0"/>
              <a:t>Handling input/output</a:t>
            </a:r>
          </a:p>
          <a:p>
            <a:pPr lvl="2"/>
            <a:r>
              <a:rPr lang="en-US" altLang="en-US" sz="2800" dirty="0"/>
              <a:t>Managing memory and storage</a:t>
            </a:r>
          </a:p>
          <a:p>
            <a:pPr lvl="2"/>
            <a:r>
              <a:rPr lang="en-US" altLang="en-US" sz="2800" dirty="0"/>
              <a:t>Scheduling tasks &amp; sharing resources</a:t>
            </a:r>
          </a:p>
          <a:p>
            <a:r>
              <a:rPr lang="en-US" altLang="en-US" dirty="0"/>
              <a:t>Hardware</a:t>
            </a:r>
          </a:p>
          <a:p>
            <a:pPr lvl="1"/>
            <a:r>
              <a:rPr lang="en-US" altLang="en-US" dirty="0" smtClean="0"/>
              <a:t>CPU, </a:t>
            </a:r>
            <a:r>
              <a:rPr lang="en-US" altLang="en-US" dirty="0"/>
              <a:t>memory, I/O </a:t>
            </a:r>
            <a:r>
              <a:rPr lang="en-US" altLang="en-US" dirty="0" smtClean="0"/>
              <a:t>controllers</a:t>
            </a:r>
            <a:endParaRPr lang="en-AU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4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Under Hood</a:t>
            </a:r>
            <a:endParaRPr lang="en-US" dirty="0"/>
          </a:p>
        </p:txBody>
      </p:sp>
      <p:pic>
        <p:nvPicPr>
          <p:cNvPr id="5" name="Picture 11" descr="f01-02-P3744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196" y="1797675"/>
            <a:ext cx="4000508" cy="400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05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1680" y="1050002"/>
            <a:ext cx="6752120" cy="56232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High-level language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Level of abstraction </a:t>
            </a:r>
            <a:r>
              <a:rPr lang="en-US" altLang="en-US" dirty="0" smtClean="0"/>
              <a:t>closer</a:t>
            </a:r>
            <a:br>
              <a:rPr lang="en-US" altLang="en-US" dirty="0" smtClean="0"/>
            </a:br>
            <a:r>
              <a:rPr lang="en-US" altLang="en-US" dirty="0" smtClean="0"/>
              <a:t>to </a:t>
            </a:r>
            <a:r>
              <a:rPr lang="en-US" altLang="en-US" dirty="0"/>
              <a:t>problem domain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Provides </a:t>
            </a:r>
            <a:r>
              <a:rPr lang="en-US" altLang="en-US" dirty="0" smtClean="0"/>
              <a:t>productivity </a:t>
            </a:r>
            <a:r>
              <a:rPr lang="en-US" altLang="en-US" dirty="0"/>
              <a:t>and portability </a:t>
            </a:r>
            <a:endParaRPr lang="en-AU" altLang="en-US" dirty="0"/>
          </a:p>
          <a:p>
            <a:pPr>
              <a:lnSpc>
                <a:spcPct val="110000"/>
              </a:lnSpc>
            </a:pPr>
            <a:r>
              <a:rPr lang="en-US" altLang="en-US" dirty="0"/>
              <a:t>Assembly language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Textual </a:t>
            </a:r>
            <a:r>
              <a:rPr lang="en-US" altLang="en-US" dirty="0" smtClean="0"/>
              <a:t>representation</a:t>
            </a:r>
            <a:br>
              <a:rPr lang="en-US" altLang="en-US" dirty="0" smtClean="0"/>
            </a:br>
            <a:r>
              <a:rPr lang="en-US" altLang="en-US" dirty="0" smtClean="0"/>
              <a:t> of </a:t>
            </a:r>
            <a:r>
              <a:rPr lang="en-US" altLang="en-US" dirty="0"/>
              <a:t>instructions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Hardware representation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Binary digits (bits)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Encoded instructions and </a:t>
            </a:r>
            <a:r>
              <a:rPr lang="en-US" altLang="en-US" dirty="0" smtClean="0"/>
              <a:t>data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Program Code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103" y="1084730"/>
            <a:ext cx="3616093" cy="565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64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178053"/>
            <a:ext cx="6707067" cy="54923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Abstraction helps us deal with complexity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Hide lower-level detail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Instruction set architecture (ISA)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The hardware/software interface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Application binary </a:t>
            </a:r>
            <a:r>
              <a:rPr lang="en-US" altLang="en-US" dirty="0" smtClean="0"/>
              <a:t>interface (ABI)</a:t>
            </a:r>
            <a:endParaRPr lang="en-US" alt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The ISA plus system software interface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/>
              <a:t>Implementation (microarchitecture)</a:t>
            </a:r>
            <a:endParaRPr lang="en-US" alt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The details underlying </a:t>
            </a:r>
            <a:r>
              <a:rPr lang="en-US" altLang="en-US" dirty="0" smtClean="0"/>
              <a:t>the interface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6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Abstractions</a:t>
            </a:r>
            <a:endParaRPr lang="en-US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03017" y="1095754"/>
            <a:ext cx="2268187" cy="554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Левая фигурная скобка 9"/>
          <p:cNvSpPr/>
          <p:nvPr/>
        </p:nvSpPr>
        <p:spPr>
          <a:xfrm rot="10800000">
            <a:off x="9939442" y="1110684"/>
            <a:ext cx="570015" cy="2410690"/>
          </a:xfrm>
          <a:prstGeom prst="leftBrace">
            <a:avLst/>
          </a:prstGeom>
          <a:ln w="50800">
            <a:solidFill>
              <a:srgbClr val="F7B2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296899" y="2506124"/>
            <a:ext cx="1058462" cy="1128156"/>
          </a:xfrm>
          <a:prstGeom prst="rect">
            <a:avLst/>
          </a:prstGeom>
          <a:noFill/>
        </p:spPr>
        <p:txBody>
          <a:bodyPr wrap="square" lIns="72000" tIns="25200" rIns="0" bIns="25200" rtlCol="0" anchor="ctr" anchorCtr="0">
            <a:noAutofit/>
          </a:bodyPr>
          <a:lstStyle/>
          <a:p>
            <a:r>
              <a:rPr lang="en-US" sz="2800" b="1" dirty="0" smtClean="0">
                <a:solidFill>
                  <a:srgbClr val="273272"/>
                </a:solidFill>
                <a:cs typeface="Times New Roman" pitchFamily="18" charset="0"/>
              </a:rPr>
              <a:t>Focus</a:t>
            </a:r>
          </a:p>
          <a:p>
            <a:r>
              <a:rPr lang="en-US" sz="2800" b="1" dirty="0" smtClean="0">
                <a:solidFill>
                  <a:srgbClr val="273272"/>
                </a:solidFill>
                <a:cs typeface="Times New Roman" pitchFamily="18" charset="0"/>
              </a:rPr>
              <a:t>of this course</a:t>
            </a:r>
            <a:endParaRPr lang="ru-RU" sz="2800" b="1" dirty="0" smtClean="0">
              <a:solidFill>
                <a:srgbClr val="27327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5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6082364" cy="539600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en-US" b="1" dirty="0" smtClean="0"/>
              <a:t>Central Processing Unit (CPU) </a:t>
            </a:r>
            <a:r>
              <a:rPr lang="en-US" altLang="en-US" dirty="0" smtClean="0"/>
              <a:t>is the heart of any computer system.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dirty="0" smtClean="0"/>
              <a:t>Main components:</a:t>
            </a:r>
          </a:p>
          <a:p>
            <a:pPr>
              <a:lnSpc>
                <a:spcPct val="110000"/>
              </a:lnSpc>
            </a:pPr>
            <a:r>
              <a:rPr lang="en-US" altLang="en-US" b="1" dirty="0"/>
              <a:t>Register file: </a:t>
            </a:r>
            <a:r>
              <a:rPr lang="en-US" altLang="en-US" dirty="0" smtClean="0"/>
              <a:t>small </a:t>
            </a:r>
            <a:r>
              <a:rPr lang="en-US" altLang="en-US" dirty="0"/>
              <a:t>fast memory for immediate access to data</a:t>
            </a:r>
          </a:p>
          <a:p>
            <a:pPr>
              <a:lnSpc>
                <a:spcPct val="110000"/>
              </a:lnSpc>
            </a:pPr>
            <a:r>
              <a:rPr lang="en-US" altLang="en-US" b="1" dirty="0" err="1" smtClean="0"/>
              <a:t>Datapath</a:t>
            </a:r>
            <a:r>
              <a:rPr lang="en-US" altLang="en-US" b="1" dirty="0"/>
              <a:t>: </a:t>
            </a:r>
            <a:r>
              <a:rPr lang="en-US" altLang="en-US" dirty="0"/>
              <a:t>performs operations on data</a:t>
            </a:r>
          </a:p>
          <a:p>
            <a:pPr>
              <a:lnSpc>
                <a:spcPct val="110000"/>
              </a:lnSpc>
            </a:pPr>
            <a:r>
              <a:rPr lang="en-US" altLang="en-US" b="1" dirty="0" smtClean="0"/>
              <a:t>Control unit</a:t>
            </a:r>
            <a:r>
              <a:rPr lang="en-US" altLang="en-US" dirty="0" smtClean="0"/>
              <a:t>: </a:t>
            </a:r>
            <a:r>
              <a:rPr lang="en-US" altLang="en-US" dirty="0"/>
              <a:t>sequences </a:t>
            </a:r>
            <a:r>
              <a:rPr lang="en-US" altLang="en-US" dirty="0" err="1"/>
              <a:t>datapath</a:t>
            </a:r>
            <a:r>
              <a:rPr lang="en-US" altLang="en-US" dirty="0"/>
              <a:t>, memory, </a:t>
            </a:r>
            <a:r>
              <a:rPr lang="en-US" altLang="en-US" dirty="0" smtClean="0"/>
              <a:t>etc.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7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Inside the Processor (CPU)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555" y="1448159"/>
            <a:ext cx="3833812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36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157084"/>
            <a:ext cx="10515600" cy="3561397"/>
          </a:xfrm>
        </p:spPr>
        <p:txBody>
          <a:bodyPr>
            <a:noAutofit/>
          </a:bodyPr>
          <a:lstStyle/>
          <a:p>
            <a:r>
              <a:rPr lang="en-US" altLang="en-US" dirty="0"/>
              <a:t>Operation of digital hardware governed by a constant-rate </a:t>
            </a:r>
            <a:r>
              <a:rPr lang="en-US" altLang="en-US" dirty="0" smtClean="0"/>
              <a:t>clock</a:t>
            </a:r>
          </a:p>
          <a:p>
            <a:r>
              <a:rPr lang="en-US" altLang="en-US" dirty="0"/>
              <a:t>Clock period: duration of a clock cycle</a:t>
            </a:r>
          </a:p>
          <a:p>
            <a:pPr lvl="1"/>
            <a:r>
              <a:rPr lang="en-US" altLang="en-US" sz="3600" dirty="0"/>
              <a:t>e.g., </a:t>
            </a:r>
            <a:r>
              <a:rPr lang="en-US" altLang="en-US" sz="3600" dirty="0" smtClean="0"/>
              <a:t>250 </a:t>
            </a:r>
            <a:r>
              <a:rPr lang="en-US" altLang="en-US" sz="3600" dirty="0" err="1" smtClean="0"/>
              <a:t>ps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= </a:t>
            </a:r>
            <a:r>
              <a:rPr lang="en-US" altLang="en-US" sz="3600" dirty="0" smtClean="0"/>
              <a:t>0.25 ns </a:t>
            </a:r>
            <a:r>
              <a:rPr lang="en-US" altLang="en-US" sz="3600" dirty="0"/>
              <a:t>= </a:t>
            </a:r>
            <a:r>
              <a:rPr lang="en-US" altLang="en-US" sz="3600" dirty="0" smtClean="0"/>
              <a:t>250×10</a:t>
            </a:r>
            <a:r>
              <a:rPr lang="en-US" altLang="en-US" sz="3600" baseline="30000" dirty="0" smtClean="0"/>
              <a:t>–12 </a:t>
            </a:r>
            <a:r>
              <a:rPr lang="en-US" altLang="en-US" sz="3600" dirty="0" smtClean="0"/>
              <a:t>s</a:t>
            </a:r>
            <a:endParaRPr lang="en-US" altLang="en-US" sz="3600" dirty="0"/>
          </a:p>
          <a:p>
            <a:r>
              <a:rPr lang="en-US" altLang="en-US" dirty="0"/>
              <a:t>Clock frequency (rate): cycles per second</a:t>
            </a:r>
          </a:p>
          <a:p>
            <a:pPr lvl="1"/>
            <a:r>
              <a:rPr lang="en-US" altLang="en-US" sz="3600" dirty="0"/>
              <a:t>e.g., </a:t>
            </a:r>
            <a:r>
              <a:rPr lang="en-US" altLang="en-US" sz="3600" dirty="0" smtClean="0"/>
              <a:t>4.0 GHz </a:t>
            </a:r>
            <a:r>
              <a:rPr lang="en-US" altLang="en-US" sz="3600" dirty="0"/>
              <a:t>= </a:t>
            </a:r>
            <a:r>
              <a:rPr lang="en-US" altLang="en-US" sz="3600" dirty="0" smtClean="0"/>
              <a:t>4000 MHz </a:t>
            </a:r>
            <a:r>
              <a:rPr lang="en-US" altLang="en-US" sz="3600" dirty="0"/>
              <a:t>= </a:t>
            </a:r>
            <a:r>
              <a:rPr lang="en-US" altLang="en-US" sz="3600" dirty="0" smtClean="0"/>
              <a:t>4.0×10</a:t>
            </a:r>
            <a:r>
              <a:rPr lang="en-US" altLang="en-US" sz="3600" baseline="30000" dirty="0" smtClean="0"/>
              <a:t>9 </a:t>
            </a:r>
            <a:r>
              <a:rPr lang="en-US" altLang="en-US" sz="3600" dirty="0" smtClean="0"/>
              <a:t>Hz</a:t>
            </a:r>
            <a:endParaRPr lang="en-AU" altLang="en-US" sz="3600" dirty="0"/>
          </a:p>
          <a:p>
            <a:endParaRPr lang="en-AU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8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CPU Clocking</a:t>
            </a:r>
            <a:endParaRPr lang="en-US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261310" y="1316527"/>
            <a:ext cx="1728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4261310" y="1387964"/>
            <a:ext cx="0" cy="16557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990097" y="1387964"/>
            <a:ext cx="0" cy="16557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7717297" y="1387964"/>
            <a:ext cx="0" cy="16557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9446085" y="1387964"/>
            <a:ext cx="0" cy="16557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261310" y="1532427"/>
            <a:ext cx="863600" cy="0"/>
          </a:xfrm>
          <a:prstGeom prst="line">
            <a:avLst/>
          </a:prstGeom>
          <a:noFill/>
          <a:ln w="25400">
            <a:solidFill>
              <a:srgbClr val="2732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261310" y="1532427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124910" y="1532427"/>
            <a:ext cx="0" cy="287337"/>
          </a:xfrm>
          <a:prstGeom prst="line">
            <a:avLst/>
          </a:prstGeom>
          <a:noFill/>
          <a:ln w="25400">
            <a:solidFill>
              <a:srgbClr val="2732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124910" y="1819764"/>
            <a:ext cx="863600" cy="0"/>
          </a:xfrm>
          <a:prstGeom prst="line">
            <a:avLst/>
          </a:prstGeom>
          <a:noFill/>
          <a:ln w="25400">
            <a:solidFill>
              <a:srgbClr val="2732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973972" y="1819764"/>
            <a:ext cx="287338" cy="0"/>
          </a:xfrm>
          <a:prstGeom prst="line">
            <a:avLst/>
          </a:prstGeom>
          <a:noFill/>
          <a:ln w="25400">
            <a:solidFill>
              <a:srgbClr val="2732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5990097" y="1532427"/>
            <a:ext cx="863600" cy="0"/>
          </a:xfrm>
          <a:prstGeom prst="line">
            <a:avLst/>
          </a:prstGeom>
          <a:noFill/>
          <a:ln w="25400">
            <a:solidFill>
              <a:srgbClr val="2732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990097" y="1532427"/>
            <a:ext cx="0" cy="287337"/>
          </a:xfrm>
          <a:prstGeom prst="line">
            <a:avLst/>
          </a:prstGeom>
          <a:noFill/>
          <a:ln w="25400">
            <a:solidFill>
              <a:srgbClr val="2732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853697" y="1532427"/>
            <a:ext cx="0" cy="287337"/>
          </a:xfrm>
          <a:prstGeom prst="line">
            <a:avLst/>
          </a:prstGeom>
          <a:noFill/>
          <a:ln w="25400">
            <a:solidFill>
              <a:srgbClr val="2732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6853697" y="1819764"/>
            <a:ext cx="863600" cy="0"/>
          </a:xfrm>
          <a:prstGeom prst="line">
            <a:avLst/>
          </a:prstGeom>
          <a:noFill/>
          <a:ln w="25400">
            <a:solidFill>
              <a:srgbClr val="2732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7717297" y="1532427"/>
            <a:ext cx="863600" cy="0"/>
          </a:xfrm>
          <a:prstGeom prst="line">
            <a:avLst/>
          </a:prstGeom>
          <a:noFill/>
          <a:ln w="25400">
            <a:solidFill>
              <a:srgbClr val="2732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7717297" y="1532427"/>
            <a:ext cx="0" cy="287337"/>
          </a:xfrm>
          <a:prstGeom prst="line">
            <a:avLst/>
          </a:prstGeom>
          <a:noFill/>
          <a:ln w="25400">
            <a:solidFill>
              <a:srgbClr val="2732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8580897" y="1532427"/>
            <a:ext cx="0" cy="287337"/>
          </a:xfrm>
          <a:prstGeom prst="line">
            <a:avLst/>
          </a:prstGeom>
          <a:noFill/>
          <a:ln w="25400">
            <a:solidFill>
              <a:srgbClr val="2732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8580897" y="1819764"/>
            <a:ext cx="863600" cy="0"/>
          </a:xfrm>
          <a:prstGeom prst="line">
            <a:avLst/>
          </a:prstGeom>
          <a:noFill/>
          <a:ln w="25400">
            <a:solidFill>
              <a:srgbClr val="2732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9446085" y="1532427"/>
            <a:ext cx="0" cy="287337"/>
          </a:xfrm>
          <a:prstGeom prst="line">
            <a:avLst/>
          </a:prstGeom>
          <a:noFill/>
          <a:ln w="25400">
            <a:solidFill>
              <a:srgbClr val="2732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9446085" y="1532427"/>
            <a:ext cx="287337" cy="0"/>
          </a:xfrm>
          <a:prstGeom prst="line">
            <a:avLst/>
          </a:prstGeom>
          <a:noFill/>
          <a:ln w="25400">
            <a:solidFill>
              <a:srgbClr val="2732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5845635" y="2611927"/>
            <a:ext cx="288925" cy="287337"/>
          </a:xfrm>
          <a:custGeom>
            <a:avLst/>
            <a:gdLst>
              <a:gd name="T0" fmla="*/ 0 w 182"/>
              <a:gd name="T1" fmla="*/ 2147483646 h 181"/>
              <a:gd name="T2" fmla="*/ 2147483646 w 182"/>
              <a:gd name="T3" fmla="*/ 0 h 181"/>
              <a:gd name="T4" fmla="*/ 2147483646 w 182"/>
              <a:gd name="T5" fmla="*/ 0 h 181"/>
              <a:gd name="T6" fmla="*/ 2147483646 w 182"/>
              <a:gd name="T7" fmla="*/ 2147483646 h 181"/>
              <a:gd name="T8" fmla="*/ 2147483646 w 182"/>
              <a:gd name="T9" fmla="*/ 2147483646 h 181"/>
              <a:gd name="T10" fmla="*/ 2147483646 w 182"/>
              <a:gd name="T11" fmla="*/ 2147483646 h 181"/>
              <a:gd name="T12" fmla="*/ 0 w 182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"/>
              <a:gd name="T22" fmla="*/ 0 h 181"/>
              <a:gd name="T23" fmla="*/ 182 w 182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7574422" y="2611927"/>
            <a:ext cx="288925" cy="287337"/>
          </a:xfrm>
          <a:custGeom>
            <a:avLst/>
            <a:gdLst>
              <a:gd name="T0" fmla="*/ 0 w 182"/>
              <a:gd name="T1" fmla="*/ 2147483646 h 181"/>
              <a:gd name="T2" fmla="*/ 2147483646 w 182"/>
              <a:gd name="T3" fmla="*/ 0 h 181"/>
              <a:gd name="T4" fmla="*/ 2147483646 w 182"/>
              <a:gd name="T5" fmla="*/ 0 h 181"/>
              <a:gd name="T6" fmla="*/ 2147483646 w 182"/>
              <a:gd name="T7" fmla="*/ 2147483646 h 181"/>
              <a:gd name="T8" fmla="*/ 2147483646 w 182"/>
              <a:gd name="T9" fmla="*/ 2147483646 h 181"/>
              <a:gd name="T10" fmla="*/ 2147483646 w 182"/>
              <a:gd name="T11" fmla="*/ 2147483646 h 181"/>
              <a:gd name="T12" fmla="*/ 0 w 182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"/>
              <a:gd name="T22" fmla="*/ 0 h 181"/>
              <a:gd name="T23" fmla="*/ 182 w 182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9301622" y="2611927"/>
            <a:ext cx="288925" cy="287337"/>
          </a:xfrm>
          <a:custGeom>
            <a:avLst/>
            <a:gdLst>
              <a:gd name="T0" fmla="*/ 0 w 182"/>
              <a:gd name="T1" fmla="*/ 2147483646 h 181"/>
              <a:gd name="T2" fmla="*/ 2147483646 w 182"/>
              <a:gd name="T3" fmla="*/ 0 h 181"/>
              <a:gd name="T4" fmla="*/ 2147483646 w 182"/>
              <a:gd name="T5" fmla="*/ 0 h 181"/>
              <a:gd name="T6" fmla="*/ 2147483646 w 182"/>
              <a:gd name="T7" fmla="*/ 2147483646 h 181"/>
              <a:gd name="T8" fmla="*/ 2147483646 w 182"/>
              <a:gd name="T9" fmla="*/ 2147483646 h 181"/>
              <a:gd name="T10" fmla="*/ 2147483646 w 182"/>
              <a:gd name="T11" fmla="*/ 2147483646 h 181"/>
              <a:gd name="T12" fmla="*/ 0 w 182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"/>
              <a:gd name="T22" fmla="*/ 0 h 181"/>
              <a:gd name="T23" fmla="*/ 182 w 182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3973972" y="3043727"/>
            <a:ext cx="5903913" cy="0"/>
          </a:xfrm>
          <a:prstGeom prst="line">
            <a:avLst/>
          </a:prstGeom>
          <a:noFill/>
          <a:ln w="25400">
            <a:solidFill>
              <a:srgbClr val="27327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3973972" y="1387964"/>
            <a:ext cx="0" cy="1655763"/>
          </a:xfrm>
          <a:prstGeom prst="line">
            <a:avLst/>
          </a:prstGeom>
          <a:noFill/>
          <a:ln w="25400">
            <a:solidFill>
              <a:srgbClr val="2732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096871" y="1508314"/>
            <a:ext cx="1736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273272"/>
                </a:solidFill>
              </a:rPr>
              <a:t>Clock (cycles)</a:t>
            </a:r>
            <a:endParaRPr lang="en-AU" altLang="en-US" sz="1800" b="1" dirty="0">
              <a:solidFill>
                <a:srgbClr val="273272"/>
              </a:solidFill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971762" y="1911239"/>
            <a:ext cx="2044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273272"/>
                </a:solidFill>
              </a:rPr>
              <a:t>Data transfer</a:t>
            </a:r>
            <a:br>
              <a:rPr lang="en-US" altLang="en-US" sz="1800" b="1" dirty="0">
                <a:solidFill>
                  <a:srgbClr val="273272"/>
                </a:solidFill>
              </a:rPr>
            </a:br>
            <a:r>
              <a:rPr lang="en-US" altLang="en-US" sz="1800" b="1" dirty="0">
                <a:solidFill>
                  <a:srgbClr val="273272"/>
                </a:solidFill>
              </a:rPr>
              <a:t>and computation</a:t>
            </a:r>
            <a:endParaRPr lang="en-AU" altLang="en-US" sz="1800" b="1" dirty="0">
              <a:solidFill>
                <a:srgbClr val="273272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202706" y="2616689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273272"/>
                </a:solidFill>
              </a:rPr>
              <a:t>Update state</a:t>
            </a:r>
            <a:endParaRPr lang="en-AU" altLang="en-US" sz="1800" b="1" dirty="0">
              <a:solidFill>
                <a:srgbClr val="273272"/>
              </a:solidFill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4492765" y="1243502"/>
            <a:ext cx="1258888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410701" y="1132176"/>
            <a:ext cx="14269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273272"/>
                </a:solidFill>
              </a:rPr>
              <a:t>Clock period</a:t>
            </a:r>
            <a:endParaRPr lang="en-AU" altLang="en-US" sz="1600" b="1" dirty="0">
              <a:solidFill>
                <a:srgbClr val="273272"/>
              </a:solidFill>
            </a:endParaRPr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5990097" y="2107102"/>
            <a:ext cx="1727200" cy="287337"/>
          </a:xfrm>
          <a:custGeom>
            <a:avLst/>
            <a:gdLst>
              <a:gd name="T0" fmla="*/ 0 w 1088"/>
              <a:gd name="T1" fmla="*/ 2147483646 h 181"/>
              <a:gd name="T2" fmla="*/ 2147483646 w 1088"/>
              <a:gd name="T3" fmla="*/ 0 h 181"/>
              <a:gd name="T4" fmla="*/ 2147483646 w 1088"/>
              <a:gd name="T5" fmla="*/ 0 h 181"/>
              <a:gd name="T6" fmla="*/ 2147483646 w 1088"/>
              <a:gd name="T7" fmla="*/ 2147483646 h 181"/>
              <a:gd name="T8" fmla="*/ 2147483646 w 1088"/>
              <a:gd name="T9" fmla="*/ 2147483646 h 181"/>
              <a:gd name="T10" fmla="*/ 2147483646 w 1088"/>
              <a:gd name="T11" fmla="*/ 2147483646 h 181"/>
              <a:gd name="T12" fmla="*/ 0 w 1088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8"/>
              <a:gd name="T22" fmla="*/ 0 h 181"/>
              <a:gd name="T23" fmla="*/ 1088 w 1088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>
            <a:off x="4261310" y="2107102"/>
            <a:ext cx="1727200" cy="287337"/>
          </a:xfrm>
          <a:custGeom>
            <a:avLst/>
            <a:gdLst>
              <a:gd name="T0" fmla="*/ 0 w 1088"/>
              <a:gd name="T1" fmla="*/ 2147483646 h 181"/>
              <a:gd name="T2" fmla="*/ 2147483646 w 1088"/>
              <a:gd name="T3" fmla="*/ 0 h 181"/>
              <a:gd name="T4" fmla="*/ 2147483646 w 1088"/>
              <a:gd name="T5" fmla="*/ 0 h 181"/>
              <a:gd name="T6" fmla="*/ 2147483646 w 1088"/>
              <a:gd name="T7" fmla="*/ 2147483646 h 181"/>
              <a:gd name="T8" fmla="*/ 2147483646 w 1088"/>
              <a:gd name="T9" fmla="*/ 2147483646 h 181"/>
              <a:gd name="T10" fmla="*/ 2147483646 w 1088"/>
              <a:gd name="T11" fmla="*/ 2147483646 h 181"/>
              <a:gd name="T12" fmla="*/ 0 w 1088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8"/>
              <a:gd name="T22" fmla="*/ 0 h 181"/>
              <a:gd name="T23" fmla="*/ 1088 w 1088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8"/>
          <p:cNvSpPr>
            <a:spLocks/>
          </p:cNvSpPr>
          <p:nvPr/>
        </p:nvSpPr>
        <p:spPr bwMode="auto">
          <a:xfrm>
            <a:off x="7717297" y="2107102"/>
            <a:ext cx="1727200" cy="287337"/>
          </a:xfrm>
          <a:custGeom>
            <a:avLst/>
            <a:gdLst>
              <a:gd name="T0" fmla="*/ 0 w 1088"/>
              <a:gd name="T1" fmla="*/ 2147483646 h 181"/>
              <a:gd name="T2" fmla="*/ 2147483646 w 1088"/>
              <a:gd name="T3" fmla="*/ 0 h 181"/>
              <a:gd name="T4" fmla="*/ 2147483646 w 1088"/>
              <a:gd name="T5" fmla="*/ 0 h 181"/>
              <a:gd name="T6" fmla="*/ 2147483646 w 1088"/>
              <a:gd name="T7" fmla="*/ 2147483646 h 181"/>
              <a:gd name="T8" fmla="*/ 2147483646 w 1088"/>
              <a:gd name="T9" fmla="*/ 2147483646 h 181"/>
              <a:gd name="T10" fmla="*/ 2147483646 w 1088"/>
              <a:gd name="T11" fmla="*/ 2147483646 h 181"/>
              <a:gd name="T12" fmla="*/ 0 w 1088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8"/>
              <a:gd name="T22" fmla="*/ 0 h 181"/>
              <a:gd name="T23" fmla="*/ 1088 w 1088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7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822713"/>
            <a:ext cx="10515600" cy="33532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altLang="en-US" dirty="0"/>
              <a:t>Performance depends on</a:t>
            </a:r>
          </a:p>
          <a:p>
            <a:pPr lvl="1">
              <a:lnSpc>
                <a:spcPct val="100000"/>
              </a:lnSpc>
            </a:pPr>
            <a:r>
              <a:rPr lang="en-AU" altLang="en-US" dirty="0"/>
              <a:t>Algorithm: affects IC, possibly CPI</a:t>
            </a:r>
          </a:p>
          <a:p>
            <a:pPr lvl="1">
              <a:lnSpc>
                <a:spcPct val="100000"/>
              </a:lnSpc>
            </a:pPr>
            <a:r>
              <a:rPr lang="en-AU" altLang="en-US" dirty="0"/>
              <a:t>Programming language: affects IC, CPI</a:t>
            </a:r>
          </a:p>
          <a:p>
            <a:pPr lvl="1">
              <a:lnSpc>
                <a:spcPct val="100000"/>
              </a:lnSpc>
            </a:pPr>
            <a:r>
              <a:rPr lang="en-AU" altLang="en-US" dirty="0"/>
              <a:t>Compiler: affects IC, CPI</a:t>
            </a:r>
          </a:p>
          <a:p>
            <a:pPr lvl="1">
              <a:lnSpc>
                <a:spcPct val="100000"/>
              </a:lnSpc>
            </a:pPr>
            <a:r>
              <a:rPr lang="en-AU" altLang="en-US" dirty="0"/>
              <a:t>Instruction set architecture: affects IC, CPI, </a:t>
            </a:r>
            <a:r>
              <a:rPr lang="en-AU" altLang="en-US" dirty="0" smtClean="0"/>
              <a:t>T</a:t>
            </a:r>
            <a:r>
              <a:rPr lang="en-AU" altLang="en-US" baseline="-25000" dirty="0" smtClean="0"/>
              <a:t>c</a:t>
            </a:r>
            <a:endParaRPr lang="en-AU" alt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CPU Time</a:t>
            </a:r>
            <a:endParaRPr lang="en-US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7028690"/>
              </p:ext>
            </p:extLst>
          </p:nvPr>
        </p:nvGraphicFramePr>
        <p:xfrm>
          <a:off x="2327899" y="1464227"/>
          <a:ext cx="7848600" cy="920750"/>
        </p:xfrm>
        <a:graphic>
          <a:graphicData uri="http://schemas.openxmlformats.org/presentationml/2006/ole">
            <p:oleObj spid="_x0000_s3090" name="Equation" r:id="rId3" imgW="3568700" imgH="4191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480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lIns="72000" tIns="25200" rIns="0" bIns="25200" rtlCol="0" anchor="ctr" anchorCtr="0">
        <a:normAutofit/>
      </a:bodyPr>
      <a:lstStyle>
        <a:defPPr>
          <a:defRPr sz="4400" b="0" dirty="0" smtClean="0">
            <a:solidFill>
              <a:srgbClr val="2E5E8E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10860</TotalTime>
  <Words>1820</Words>
  <Application>Microsoft Office PowerPoint</Application>
  <PresentationFormat>Произвольный</PresentationFormat>
  <Paragraphs>440</Paragraphs>
  <Slides>31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Equation</vt:lpstr>
      <vt:lpstr>Computer Architecture and Operating Systems Lecture 3: Computer Architecture</vt:lpstr>
      <vt:lpstr>Computer Under Cover</vt:lpstr>
      <vt:lpstr>Computer Organization</vt:lpstr>
      <vt:lpstr>Program Under Hood</vt:lpstr>
      <vt:lpstr>Levels of Program Code</vt:lpstr>
      <vt:lpstr>Abstractions</vt:lpstr>
      <vt:lpstr>Inside the Processor (CPU)</vt:lpstr>
      <vt:lpstr>CPU Clocking</vt:lpstr>
      <vt:lpstr>CPU Time</vt:lpstr>
      <vt:lpstr>Instruction Set Architecture (ISA)</vt:lpstr>
      <vt:lpstr>Reduced Instruction Set Computing (RISC)</vt:lpstr>
      <vt:lpstr>RISC Principles</vt:lpstr>
      <vt:lpstr>RISC-V ISA</vt:lpstr>
      <vt:lpstr>RISC-V Community</vt:lpstr>
      <vt:lpstr>How CPU Works</vt:lpstr>
      <vt:lpstr>Instruction Execution</vt:lpstr>
      <vt:lpstr>RISC-V CPU Scheme</vt:lpstr>
      <vt:lpstr>RISC-V General-Purpose Registers</vt:lpstr>
      <vt:lpstr>RISC-V Instructions</vt:lpstr>
      <vt:lpstr>Assembly Programming</vt:lpstr>
      <vt:lpstr>Computational Instructions</vt:lpstr>
      <vt:lpstr>Register-Immediate Instructions</vt:lpstr>
      <vt:lpstr>Compound Computations</vt:lpstr>
      <vt:lpstr>Control Flow Instructions</vt:lpstr>
      <vt:lpstr>Unconditional Control Instructions: Jumps</vt:lpstr>
      <vt:lpstr>Constants and Instruction Encoding Limits</vt:lpstr>
      <vt:lpstr>Computations on Values in Memory</vt:lpstr>
      <vt:lpstr>Load and Store Instructions</vt:lpstr>
      <vt:lpstr>Pseudoinstructions</vt:lpstr>
      <vt:lpstr>Example: Program to Sum Array Elements</vt:lpstr>
      <vt:lpstr>Any 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and Operating Systems Lecture X: Lecture Topic</dc:title>
  <dc:creator>Sergey</dc:creator>
  <cp:lastModifiedBy>Sergey</cp:lastModifiedBy>
  <cp:revision>136</cp:revision>
  <dcterms:created xsi:type="dcterms:W3CDTF">2015-11-11T03:30:50Z</dcterms:created>
  <dcterms:modified xsi:type="dcterms:W3CDTF">2020-11-23T17:00:38Z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(2)G/0n5s0OJt210kN0rMWPVQgnJI6CDE+6BJT+m6OwLQhkCYjwBoWUkYgkanWIKkgRsYh1B8Uj
e9GKfJM6aX3r56ETiFwURgdOiBOzXg//2GJs86GhGmUDxNF53xchHKM7j5AmpDAb9kCVOthI
Vzwq8aqehDohU2q0rm75EVuWLFLycQxUptlmAykA+3y+mCquEUlzScYjU+C0yNJA0e25zFTR
VsiptQwuBlrGi0PH0B</vt:lpwstr>
  </property>
  <property fmtid="{D5CDD505-2E9C-101B-9397-08002B2CF9AE}" pid="3" name="_2015_ms_pID_7253431">
    <vt:lpwstr>cFpAZV5KZCnc4SP5f7FtzXr/76MDjckm9A3DXxVCfqeMgEQYiQ0I+M
4j2HbcKpUuwdcu9RQEEs4C2URPiN+OAiEjj+Hnx0ogsoNU0RUZ2tVUDezP69WF3SgS0C61Fy
Mt8fLffal9Igb8Y/bfA71baKTUgfKfEcrC/ahGnsp/HEWn8Mjtc1ed1HsSBiMbW5tJ3TsC4f
MGpi5EfdQ8hu73PY</vt:lpwstr>
  </property>
</Properties>
</file>